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3"/>
  </p:notesMasterIdLst>
  <p:sldIdLst>
    <p:sldId id="7537" r:id="rId3"/>
    <p:sldId id="7573" r:id="rId4"/>
    <p:sldId id="7575" r:id="rId5"/>
    <p:sldId id="7571" r:id="rId6"/>
    <p:sldId id="7593" r:id="rId7"/>
    <p:sldId id="7572" r:id="rId8"/>
    <p:sldId id="7596" r:id="rId9"/>
    <p:sldId id="7579" r:id="rId10"/>
    <p:sldId id="7580" r:id="rId11"/>
    <p:sldId id="7582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F7FAE1-C811-4FB1-8C80-6901D05F3271}">
          <p14:sldIdLst>
            <p14:sldId id="7537"/>
            <p14:sldId id="7573"/>
            <p14:sldId id="7575"/>
            <p14:sldId id="7571"/>
            <p14:sldId id="7593"/>
            <p14:sldId id="7572"/>
            <p14:sldId id="7596"/>
            <p14:sldId id="7579"/>
            <p14:sldId id="7580"/>
            <p14:sldId id="7582"/>
          </p14:sldIdLst>
        </p14:section>
        <p14:section name="Untitled Section" id="{9ADD180F-D63C-454A-8591-C6267AB84E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000"/>
    <a:srgbClr val="36476C"/>
    <a:srgbClr val="73580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6281"/>
  </p:normalViewPr>
  <p:slideViewPr>
    <p:cSldViewPr snapToGrid="0">
      <p:cViewPr varScale="1">
        <p:scale>
          <a:sx n="68" d="100"/>
          <a:sy n="68" d="100"/>
        </p:scale>
        <p:origin x="5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DEFF7-4D25-4678-966F-AF0F1066E0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EFAFAA4-6016-4832-8566-5D64C3C52A57}">
      <dgm:prSet phldrT="[Text]"/>
      <dgm:spPr>
        <a:solidFill>
          <a:srgbClr val="36476C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Exploration</a:t>
          </a:r>
          <a:endParaRPr lang="pt-PT" b="1" dirty="0">
            <a:solidFill>
              <a:schemeClr val="bg1"/>
            </a:solidFill>
          </a:endParaRPr>
        </a:p>
      </dgm:t>
    </dgm:pt>
    <dgm:pt modelId="{A3ED46AB-ADC5-49E4-98DF-6601287A97E3}" type="parTrans" cxnId="{1DB5AD85-F165-46DE-A353-573B49C6ACE2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B2C3F614-BE29-47B8-8022-647E04425018}" type="sibTrans" cxnId="{1DB5AD85-F165-46DE-A353-573B49C6ACE2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9E5B34DA-9A99-4880-AC9E-8A9336C40AA5}">
      <dgm:prSet phldrT="[Text]"/>
      <dgm:spPr>
        <a:solidFill>
          <a:srgbClr val="36476C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Development</a:t>
          </a:r>
          <a:endParaRPr lang="pt-PT" b="1" dirty="0">
            <a:solidFill>
              <a:schemeClr val="bg1"/>
            </a:solidFill>
          </a:endParaRPr>
        </a:p>
      </dgm:t>
    </dgm:pt>
    <dgm:pt modelId="{B0BDF0D8-4A2C-4F43-B03C-0B30F0159F6C}" type="parTrans" cxnId="{C8FC33BA-E63C-4BAF-8BE9-E9DD55936347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DC93A1C0-9DAF-497B-BD9F-79C869C7C567}" type="sibTrans" cxnId="{C8FC33BA-E63C-4BAF-8BE9-E9DD55936347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49765481-91B4-4AC7-BD89-C0CA65437088}">
      <dgm:prSet phldrT="[Text]"/>
      <dgm:spPr>
        <a:solidFill>
          <a:srgbClr val="36476C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Production</a:t>
          </a:r>
          <a:endParaRPr lang="pt-PT" b="1" dirty="0">
            <a:solidFill>
              <a:schemeClr val="bg1"/>
            </a:solidFill>
          </a:endParaRPr>
        </a:p>
      </dgm:t>
    </dgm:pt>
    <dgm:pt modelId="{47961A99-7515-4BED-9CB9-4BE33B9AC7D3}" type="parTrans" cxnId="{D86F5C6E-D68A-4E09-B1FE-CD64BC091065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843E2CCB-48F7-4DAE-8F1F-0891B992A616}" type="sibTrans" cxnId="{D86F5C6E-D68A-4E09-B1FE-CD64BC091065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857E4FB1-58E1-46B9-88B7-EDE26F9094EA}">
      <dgm:prSet phldrT="[Text]"/>
      <dgm:spPr>
        <a:solidFill>
          <a:srgbClr val="36476C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Decommissioning</a:t>
          </a:r>
          <a:endParaRPr lang="pt-PT" b="1" dirty="0">
            <a:solidFill>
              <a:schemeClr val="bg1"/>
            </a:solidFill>
          </a:endParaRPr>
        </a:p>
      </dgm:t>
    </dgm:pt>
    <dgm:pt modelId="{23729A32-4A53-4479-8653-8C79D4F3C65E}" type="parTrans" cxnId="{918AEC17-05B7-413E-99D5-643A74CC965A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216CDBA4-0A35-47E7-A67A-331FBF52335B}" type="sibTrans" cxnId="{918AEC17-05B7-413E-99D5-643A74CC965A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D917A48A-32B9-4256-8176-B8E90904BF7E}">
      <dgm:prSet phldrT="[Text]"/>
      <dgm:spPr>
        <a:solidFill>
          <a:srgbClr val="36476C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Appraisal</a:t>
          </a:r>
          <a:endParaRPr lang="pt-PT" b="1" dirty="0">
            <a:solidFill>
              <a:schemeClr val="bg1"/>
            </a:solidFill>
          </a:endParaRPr>
        </a:p>
      </dgm:t>
    </dgm:pt>
    <dgm:pt modelId="{5EC6B96D-D137-4328-8761-092A553B00CE}" type="sibTrans" cxnId="{5D925064-6AD0-4A0A-9C2E-FB45F4EF2DE4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ECC71EC3-9DC6-435B-A7FA-2D39ED4BE9A5}" type="parTrans" cxnId="{5D925064-6AD0-4A0A-9C2E-FB45F4EF2DE4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0B0D57BD-3677-4237-98B6-EFDBB29F459A}" type="pres">
      <dgm:prSet presAssocID="{515DEFF7-4D25-4678-966F-AF0F1066E007}" presName="Name0" presStyleCnt="0">
        <dgm:presLayoutVars>
          <dgm:dir/>
          <dgm:animLvl val="lvl"/>
          <dgm:resizeHandles val="exact"/>
        </dgm:presLayoutVars>
      </dgm:prSet>
      <dgm:spPr/>
    </dgm:pt>
    <dgm:pt modelId="{054479F4-112A-4415-88E0-E1C5180F9E55}" type="pres">
      <dgm:prSet presAssocID="{DEFAFAA4-6016-4832-8566-5D64C3C52A5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66F58-0BC2-41E8-8914-51E68A35F1AF}" type="pres">
      <dgm:prSet presAssocID="{B2C3F614-BE29-47B8-8022-647E04425018}" presName="parTxOnlySpace" presStyleCnt="0"/>
      <dgm:spPr/>
    </dgm:pt>
    <dgm:pt modelId="{DA4416CF-9BA9-4AF8-9B75-0743A232DB14}" type="pres">
      <dgm:prSet presAssocID="{D917A48A-32B9-4256-8176-B8E90904BF7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3323A7A-8EAA-45E7-9E4E-ED49ADC057B1}" type="pres">
      <dgm:prSet presAssocID="{5EC6B96D-D137-4328-8761-092A553B00CE}" presName="parTxOnlySpace" presStyleCnt="0"/>
      <dgm:spPr/>
    </dgm:pt>
    <dgm:pt modelId="{7656BF2A-7961-4DF6-B620-CB211FFE6484}" type="pres">
      <dgm:prSet presAssocID="{9E5B34DA-9A99-4880-AC9E-8A9336C40AA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172C911-38DA-49F9-9CD5-0DBE81C58C34}" type="pres">
      <dgm:prSet presAssocID="{DC93A1C0-9DAF-497B-BD9F-79C869C7C567}" presName="parTxOnlySpace" presStyleCnt="0"/>
      <dgm:spPr/>
    </dgm:pt>
    <dgm:pt modelId="{09489F3A-A94A-4131-B657-E3FA5F31A935}" type="pres">
      <dgm:prSet presAssocID="{49765481-91B4-4AC7-BD89-C0CA654370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D6300E2-104C-4313-960D-7716FE2F5C20}" type="pres">
      <dgm:prSet presAssocID="{843E2CCB-48F7-4DAE-8F1F-0891B992A616}" presName="parTxOnlySpace" presStyleCnt="0"/>
      <dgm:spPr/>
    </dgm:pt>
    <dgm:pt modelId="{47452DF9-5CF9-4770-9789-1B72BD265CA3}" type="pres">
      <dgm:prSet presAssocID="{857E4FB1-58E1-46B9-88B7-EDE26F9094E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18AEC17-05B7-413E-99D5-643A74CC965A}" srcId="{515DEFF7-4D25-4678-966F-AF0F1066E007}" destId="{857E4FB1-58E1-46B9-88B7-EDE26F9094EA}" srcOrd="4" destOrd="0" parTransId="{23729A32-4A53-4479-8653-8C79D4F3C65E}" sibTransId="{216CDBA4-0A35-47E7-A67A-331FBF52335B}"/>
    <dgm:cxn modelId="{DAF9702F-8790-4634-AB77-DB1AA5745486}" type="presOf" srcId="{515DEFF7-4D25-4678-966F-AF0F1066E007}" destId="{0B0D57BD-3677-4237-98B6-EFDBB29F459A}" srcOrd="0" destOrd="0" presId="urn:microsoft.com/office/officeart/2005/8/layout/chevron1"/>
    <dgm:cxn modelId="{5D925064-6AD0-4A0A-9C2E-FB45F4EF2DE4}" srcId="{515DEFF7-4D25-4678-966F-AF0F1066E007}" destId="{D917A48A-32B9-4256-8176-B8E90904BF7E}" srcOrd="1" destOrd="0" parTransId="{ECC71EC3-9DC6-435B-A7FA-2D39ED4BE9A5}" sibTransId="{5EC6B96D-D137-4328-8761-092A553B00CE}"/>
    <dgm:cxn modelId="{E0C90E6B-4B78-4E08-8644-49950DECE174}" type="presOf" srcId="{49765481-91B4-4AC7-BD89-C0CA65437088}" destId="{09489F3A-A94A-4131-B657-E3FA5F31A935}" srcOrd="0" destOrd="0" presId="urn:microsoft.com/office/officeart/2005/8/layout/chevron1"/>
    <dgm:cxn modelId="{D86F5C6E-D68A-4E09-B1FE-CD64BC091065}" srcId="{515DEFF7-4D25-4678-966F-AF0F1066E007}" destId="{49765481-91B4-4AC7-BD89-C0CA65437088}" srcOrd="3" destOrd="0" parTransId="{47961A99-7515-4BED-9CB9-4BE33B9AC7D3}" sibTransId="{843E2CCB-48F7-4DAE-8F1F-0891B992A616}"/>
    <dgm:cxn modelId="{13D53952-14FC-4581-99E7-A6A02EBCE456}" type="presOf" srcId="{9E5B34DA-9A99-4880-AC9E-8A9336C40AA5}" destId="{7656BF2A-7961-4DF6-B620-CB211FFE6484}" srcOrd="0" destOrd="0" presId="urn:microsoft.com/office/officeart/2005/8/layout/chevron1"/>
    <dgm:cxn modelId="{1DB5AD85-F165-46DE-A353-573B49C6ACE2}" srcId="{515DEFF7-4D25-4678-966F-AF0F1066E007}" destId="{DEFAFAA4-6016-4832-8566-5D64C3C52A57}" srcOrd="0" destOrd="0" parTransId="{A3ED46AB-ADC5-49E4-98DF-6601287A97E3}" sibTransId="{B2C3F614-BE29-47B8-8022-647E04425018}"/>
    <dgm:cxn modelId="{2F157A8D-2D5C-48DA-8489-E8F9920FD4DD}" type="presOf" srcId="{DEFAFAA4-6016-4832-8566-5D64C3C52A57}" destId="{054479F4-112A-4415-88E0-E1C5180F9E55}" srcOrd="0" destOrd="0" presId="urn:microsoft.com/office/officeart/2005/8/layout/chevron1"/>
    <dgm:cxn modelId="{9B67A6A6-0DCD-4256-81EB-8B47CBB8E21E}" type="presOf" srcId="{857E4FB1-58E1-46B9-88B7-EDE26F9094EA}" destId="{47452DF9-5CF9-4770-9789-1B72BD265CA3}" srcOrd="0" destOrd="0" presId="urn:microsoft.com/office/officeart/2005/8/layout/chevron1"/>
    <dgm:cxn modelId="{BECDCEB2-E225-447A-AF54-C9BEBFCC2240}" type="presOf" srcId="{D917A48A-32B9-4256-8176-B8E90904BF7E}" destId="{DA4416CF-9BA9-4AF8-9B75-0743A232DB14}" srcOrd="0" destOrd="0" presId="urn:microsoft.com/office/officeart/2005/8/layout/chevron1"/>
    <dgm:cxn modelId="{C8FC33BA-E63C-4BAF-8BE9-E9DD55936347}" srcId="{515DEFF7-4D25-4678-966F-AF0F1066E007}" destId="{9E5B34DA-9A99-4880-AC9E-8A9336C40AA5}" srcOrd="2" destOrd="0" parTransId="{B0BDF0D8-4A2C-4F43-B03C-0B30F0159F6C}" sibTransId="{DC93A1C0-9DAF-497B-BD9F-79C869C7C567}"/>
    <dgm:cxn modelId="{A37A2C46-351B-4744-9082-EFDF5B3323F5}" type="presParOf" srcId="{0B0D57BD-3677-4237-98B6-EFDBB29F459A}" destId="{054479F4-112A-4415-88E0-E1C5180F9E55}" srcOrd="0" destOrd="0" presId="urn:microsoft.com/office/officeart/2005/8/layout/chevron1"/>
    <dgm:cxn modelId="{EBE8E308-A456-43CB-B5EC-E8722BBDA292}" type="presParOf" srcId="{0B0D57BD-3677-4237-98B6-EFDBB29F459A}" destId="{B1866F58-0BC2-41E8-8914-51E68A35F1AF}" srcOrd="1" destOrd="0" presId="urn:microsoft.com/office/officeart/2005/8/layout/chevron1"/>
    <dgm:cxn modelId="{7109F6B3-E245-438D-AD37-835E0730D433}" type="presParOf" srcId="{0B0D57BD-3677-4237-98B6-EFDBB29F459A}" destId="{DA4416CF-9BA9-4AF8-9B75-0743A232DB14}" srcOrd="2" destOrd="0" presId="urn:microsoft.com/office/officeart/2005/8/layout/chevron1"/>
    <dgm:cxn modelId="{7F5F17E3-4494-421B-8B6C-B9D8F8117DED}" type="presParOf" srcId="{0B0D57BD-3677-4237-98B6-EFDBB29F459A}" destId="{A3323A7A-8EAA-45E7-9E4E-ED49ADC057B1}" srcOrd="3" destOrd="0" presId="urn:microsoft.com/office/officeart/2005/8/layout/chevron1"/>
    <dgm:cxn modelId="{BDF63234-550F-41BF-9EB2-A0FA4B44F016}" type="presParOf" srcId="{0B0D57BD-3677-4237-98B6-EFDBB29F459A}" destId="{7656BF2A-7961-4DF6-B620-CB211FFE6484}" srcOrd="4" destOrd="0" presId="urn:microsoft.com/office/officeart/2005/8/layout/chevron1"/>
    <dgm:cxn modelId="{455AD967-94E7-4447-A832-2A8B920B6C4A}" type="presParOf" srcId="{0B0D57BD-3677-4237-98B6-EFDBB29F459A}" destId="{D172C911-38DA-49F9-9CD5-0DBE81C58C34}" srcOrd="5" destOrd="0" presId="urn:microsoft.com/office/officeart/2005/8/layout/chevron1"/>
    <dgm:cxn modelId="{8E82A464-9C6B-47A5-AF54-E06283104CB5}" type="presParOf" srcId="{0B0D57BD-3677-4237-98B6-EFDBB29F459A}" destId="{09489F3A-A94A-4131-B657-E3FA5F31A935}" srcOrd="6" destOrd="0" presId="urn:microsoft.com/office/officeart/2005/8/layout/chevron1"/>
    <dgm:cxn modelId="{41E2F754-FD90-444E-8574-31ACF4A310C4}" type="presParOf" srcId="{0B0D57BD-3677-4237-98B6-EFDBB29F459A}" destId="{7D6300E2-104C-4313-960D-7716FE2F5C20}" srcOrd="7" destOrd="0" presId="urn:microsoft.com/office/officeart/2005/8/layout/chevron1"/>
    <dgm:cxn modelId="{4AA0D8C0-0CBE-40E7-827C-8B65D364C4CA}" type="presParOf" srcId="{0B0D57BD-3677-4237-98B6-EFDBB29F459A}" destId="{47452DF9-5CF9-4770-9789-1B72BD265CA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DEFF7-4D25-4678-966F-AF0F1066E0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EFAFAA4-6016-4832-8566-5D64C3C52A5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  <a:latin typeface="Roboto"/>
            </a:rPr>
            <a:t>Pesquisa</a:t>
          </a:r>
          <a:endParaRPr lang="pt-PT" sz="1800" b="1" dirty="0">
            <a:solidFill>
              <a:schemeClr val="bg1"/>
            </a:solidFill>
            <a:latin typeface="Roboto"/>
          </a:endParaRPr>
        </a:p>
      </dgm:t>
    </dgm:pt>
    <dgm:pt modelId="{A3ED46AB-ADC5-49E4-98DF-6601287A97E3}" type="parTrans" cxnId="{1DB5AD85-F165-46DE-A353-573B49C6ACE2}">
      <dgm:prSet/>
      <dgm:spPr/>
      <dgm:t>
        <a:bodyPr/>
        <a:lstStyle/>
        <a:p>
          <a:endParaRPr lang="pt-PT" sz="2400" b="1">
            <a:solidFill>
              <a:schemeClr val="tx1"/>
            </a:solidFill>
            <a:latin typeface="Roboto"/>
          </a:endParaRPr>
        </a:p>
      </dgm:t>
    </dgm:pt>
    <dgm:pt modelId="{B2C3F614-BE29-47B8-8022-647E04425018}" type="sibTrans" cxnId="{1DB5AD85-F165-46DE-A353-573B49C6ACE2}">
      <dgm:prSet/>
      <dgm:spPr/>
      <dgm:t>
        <a:bodyPr/>
        <a:lstStyle/>
        <a:p>
          <a:endParaRPr lang="pt-PT" sz="2400" b="1">
            <a:solidFill>
              <a:schemeClr val="tx1"/>
            </a:solidFill>
            <a:latin typeface="Roboto"/>
          </a:endParaRPr>
        </a:p>
      </dgm:t>
    </dgm:pt>
    <dgm:pt modelId="{0B0D57BD-3677-4237-98B6-EFDBB29F459A}" type="pres">
      <dgm:prSet presAssocID="{515DEFF7-4D25-4678-966F-AF0F1066E007}" presName="Name0" presStyleCnt="0">
        <dgm:presLayoutVars>
          <dgm:dir/>
          <dgm:animLvl val="lvl"/>
          <dgm:resizeHandles val="exact"/>
        </dgm:presLayoutVars>
      </dgm:prSet>
      <dgm:spPr/>
    </dgm:pt>
    <dgm:pt modelId="{054479F4-112A-4415-88E0-E1C5180F9E55}" type="pres">
      <dgm:prSet presAssocID="{DEFAFAA4-6016-4832-8566-5D64C3C52A57}" presName="parTxOnly" presStyleLbl="node1" presStyleIdx="0" presStyleCnt="1" custLinFactNeighborX="-4755" custLinFactNeighborY="294">
        <dgm:presLayoutVars>
          <dgm:chMax val="0"/>
          <dgm:chPref val="0"/>
          <dgm:bulletEnabled val="1"/>
        </dgm:presLayoutVars>
      </dgm:prSet>
      <dgm:spPr/>
    </dgm:pt>
  </dgm:ptLst>
  <dgm:cxnLst>
    <dgm:cxn modelId="{DAF9702F-8790-4634-AB77-DB1AA5745486}" type="presOf" srcId="{515DEFF7-4D25-4678-966F-AF0F1066E007}" destId="{0B0D57BD-3677-4237-98B6-EFDBB29F459A}" srcOrd="0" destOrd="0" presId="urn:microsoft.com/office/officeart/2005/8/layout/chevron1"/>
    <dgm:cxn modelId="{1DB5AD85-F165-46DE-A353-573B49C6ACE2}" srcId="{515DEFF7-4D25-4678-966F-AF0F1066E007}" destId="{DEFAFAA4-6016-4832-8566-5D64C3C52A57}" srcOrd="0" destOrd="0" parTransId="{A3ED46AB-ADC5-49E4-98DF-6601287A97E3}" sibTransId="{B2C3F614-BE29-47B8-8022-647E04425018}"/>
    <dgm:cxn modelId="{2F157A8D-2D5C-48DA-8489-E8F9920FD4DD}" type="presOf" srcId="{DEFAFAA4-6016-4832-8566-5D64C3C52A57}" destId="{054479F4-112A-4415-88E0-E1C5180F9E55}" srcOrd="0" destOrd="0" presId="urn:microsoft.com/office/officeart/2005/8/layout/chevron1"/>
    <dgm:cxn modelId="{A37A2C46-351B-4744-9082-EFDF5B3323F5}" type="presParOf" srcId="{0B0D57BD-3677-4237-98B6-EFDBB29F459A}" destId="{054479F4-112A-4415-88E0-E1C5180F9E55}" srcOrd="0" destOrd="0" presId="urn:microsoft.com/office/officeart/2005/8/layout/chevron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DEFF7-4D25-4678-966F-AF0F1066E0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EFAFAA4-6016-4832-8566-5D64C3C52A5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  <a:latin typeface="Roboto"/>
            </a:rPr>
            <a:t>Pesquisa</a:t>
          </a:r>
          <a:endParaRPr lang="pt-PT" sz="1800" b="1" dirty="0">
            <a:solidFill>
              <a:schemeClr val="bg1"/>
            </a:solidFill>
            <a:latin typeface="Roboto"/>
          </a:endParaRPr>
        </a:p>
      </dgm:t>
    </dgm:pt>
    <dgm:pt modelId="{A3ED46AB-ADC5-49E4-98DF-6601287A97E3}" type="parTrans" cxnId="{1DB5AD85-F165-46DE-A353-573B49C6ACE2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B2C3F614-BE29-47B8-8022-647E04425018}" type="sibTrans" cxnId="{1DB5AD85-F165-46DE-A353-573B49C6ACE2}">
      <dgm:prSet/>
      <dgm:spPr/>
      <dgm:t>
        <a:bodyPr/>
        <a:lstStyle/>
        <a:p>
          <a:endParaRPr lang="pt-PT" b="1">
            <a:solidFill>
              <a:schemeClr val="tx1"/>
            </a:solidFill>
          </a:endParaRPr>
        </a:p>
      </dgm:t>
    </dgm:pt>
    <dgm:pt modelId="{0B0D57BD-3677-4237-98B6-EFDBB29F459A}" type="pres">
      <dgm:prSet presAssocID="{515DEFF7-4D25-4678-966F-AF0F1066E007}" presName="Name0" presStyleCnt="0">
        <dgm:presLayoutVars>
          <dgm:dir/>
          <dgm:animLvl val="lvl"/>
          <dgm:resizeHandles val="exact"/>
        </dgm:presLayoutVars>
      </dgm:prSet>
      <dgm:spPr/>
    </dgm:pt>
    <dgm:pt modelId="{054479F4-112A-4415-88E0-E1C5180F9E55}" type="pres">
      <dgm:prSet presAssocID="{DEFAFAA4-6016-4832-8566-5D64C3C52A5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AF9702F-8790-4634-AB77-DB1AA5745486}" type="presOf" srcId="{515DEFF7-4D25-4678-966F-AF0F1066E007}" destId="{0B0D57BD-3677-4237-98B6-EFDBB29F459A}" srcOrd="0" destOrd="0" presId="urn:microsoft.com/office/officeart/2005/8/layout/chevron1"/>
    <dgm:cxn modelId="{1DB5AD85-F165-46DE-A353-573B49C6ACE2}" srcId="{515DEFF7-4D25-4678-966F-AF0F1066E007}" destId="{DEFAFAA4-6016-4832-8566-5D64C3C52A57}" srcOrd="0" destOrd="0" parTransId="{A3ED46AB-ADC5-49E4-98DF-6601287A97E3}" sibTransId="{B2C3F614-BE29-47B8-8022-647E04425018}"/>
    <dgm:cxn modelId="{2F157A8D-2D5C-48DA-8489-E8F9920FD4DD}" type="presOf" srcId="{DEFAFAA4-6016-4832-8566-5D64C3C52A57}" destId="{054479F4-112A-4415-88E0-E1C5180F9E55}" srcOrd="0" destOrd="0" presId="urn:microsoft.com/office/officeart/2005/8/layout/chevron1"/>
    <dgm:cxn modelId="{A37A2C46-351B-4744-9082-EFDF5B3323F5}" type="presParOf" srcId="{0B0D57BD-3677-4237-98B6-EFDBB29F459A}" destId="{054479F4-112A-4415-88E0-E1C5180F9E5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79F4-112A-4415-88E0-E1C5180F9E55}">
      <dsp:nvSpPr>
        <dsp:cNvPr id="0" name=""/>
        <dsp:cNvSpPr/>
      </dsp:nvSpPr>
      <dsp:spPr>
        <a:xfrm>
          <a:off x="1800" y="0"/>
          <a:ext cx="1602543" cy="307662"/>
        </a:xfrm>
        <a:prstGeom prst="chevron">
          <a:avLst/>
        </a:prstGeom>
        <a:solidFill>
          <a:srgbClr val="364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Exploration</a:t>
          </a:r>
          <a:endParaRPr lang="pt-PT" sz="1300" b="1" kern="1200" dirty="0">
            <a:solidFill>
              <a:schemeClr val="bg1"/>
            </a:solidFill>
          </a:endParaRPr>
        </a:p>
      </dsp:txBody>
      <dsp:txXfrm>
        <a:off x="155631" y="0"/>
        <a:ext cx="1294881" cy="307662"/>
      </dsp:txXfrm>
    </dsp:sp>
    <dsp:sp modelId="{DA4416CF-9BA9-4AF8-9B75-0743A232DB14}">
      <dsp:nvSpPr>
        <dsp:cNvPr id="0" name=""/>
        <dsp:cNvSpPr/>
      </dsp:nvSpPr>
      <dsp:spPr>
        <a:xfrm>
          <a:off x="1444090" y="0"/>
          <a:ext cx="1602543" cy="307662"/>
        </a:xfrm>
        <a:prstGeom prst="chevron">
          <a:avLst/>
        </a:prstGeom>
        <a:solidFill>
          <a:srgbClr val="364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Appraisal</a:t>
          </a:r>
          <a:endParaRPr lang="pt-PT" sz="1300" b="1" kern="1200" dirty="0">
            <a:solidFill>
              <a:schemeClr val="bg1"/>
            </a:solidFill>
          </a:endParaRPr>
        </a:p>
      </dsp:txBody>
      <dsp:txXfrm>
        <a:off x="1597921" y="0"/>
        <a:ext cx="1294881" cy="307662"/>
      </dsp:txXfrm>
    </dsp:sp>
    <dsp:sp modelId="{7656BF2A-7961-4DF6-B620-CB211FFE6484}">
      <dsp:nvSpPr>
        <dsp:cNvPr id="0" name=""/>
        <dsp:cNvSpPr/>
      </dsp:nvSpPr>
      <dsp:spPr>
        <a:xfrm>
          <a:off x="2886379" y="0"/>
          <a:ext cx="1602543" cy="307662"/>
        </a:xfrm>
        <a:prstGeom prst="chevron">
          <a:avLst/>
        </a:prstGeom>
        <a:solidFill>
          <a:srgbClr val="364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Development</a:t>
          </a:r>
          <a:endParaRPr lang="pt-PT" sz="1300" b="1" kern="1200" dirty="0">
            <a:solidFill>
              <a:schemeClr val="bg1"/>
            </a:solidFill>
          </a:endParaRPr>
        </a:p>
      </dsp:txBody>
      <dsp:txXfrm>
        <a:off x="3040210" y="0"/>
        <a:ext cx="1294881" cy="307662"/>
      </dsp:txXfrm>
    </dsp:sp>
    <dsp:sp modelId="{09489F3A-A94A-4131-B657-E3FA5F31A935}">
      <dsp:nvSpPr>
        <dsp:cNvPr id="0" name=""/>
        <dsp:cNvSpPr/>
      </dsp:nvSpPr>
      <dsp:spPr>
        <a:xfrm>
          <a:off x="4328669" y="0"/>
          <a:ext cx="1602543" cy="307662"/>
        </a:xfrm>
        <a:prstGeom prst="chevron">
          <a:avLst/>
        </a:prstGeom>
        <a:solidFill>
          <a:srgbClr val="364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Production</a:t>
          </a:r>
          <a:endParaRPr lang="pt-PT" sz="1300" b="1" kern="1200" dirty="0">
            <a:solidFill>
              <a:schemeClr val="bg1"/>
            </a:solidFill>
          </a:endParaRPr>
        </a:p>
      </dsp:txBody>
      <dsp:txXfrm>
        <a:off x="4482500" y="0"/>
        <a:ext cx="1294881" cy="307662"/>
      </dsp:txXfrm>
    </dsp:sp>
    <dsp:sp modelId="{47452DF9-5CF9-4770-9789-1B72BD265CA3}">
      <dsp:nvSpPr>
        <dsp:cNvPr id="0" name=""/>
        <dsp:cNvSpPr/>
      </dsp:nvSpPr>
      <dsp:spPr>
        <a:xfrm>
          <a:off x="5770958" y="0"/>
          <a:ext cx="1602543" cy="307662"/>
        </a:xfrm>
        <a:prstGeom prst="chevron">
          <a:avLst/>
        </a:prstGeom>
        <a:solidFill>
          <a:srgbClr val="364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Decommissioning</a:t>
          </a:r>
          <a:endParaRPr lang="pt-PT" sz="1300" b="1" kern="1200" dirty="0">
            <a:solidFill>
              <a:schemeClr val="bg1"/>
            </a:solidFill>
          </a:endParaRPr>
        </a:p>
      </dsp:txBody>
      <dsp:txXfrm>
        <a:off x="5924789" y="0"/>
        <a:ext cx="1294881" cy="307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79F4-112A-4415-88E0-E1C5180F9E55}">
      <dsp:nvSpPr>
        <dsp:cNvPr id="0" name=""/>
        <dsp:cNvSpPr/>
      </dsp:nvSpPr>
      <dsp:spPr>
        <a:xfrm>
          <a:off x="0" y="0"/>
          <a:ext cx="8800486" cy="307662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Roboto"/>
            </a:rPr>
            <a:t>Pesquisa</a:t>
          </a:r>
          <a:endParaRPr lang="pt-PT" sz="1800" b="1" kern="1200" dirty="0">
            <a:solidFill>
              <a:schemeClr val="bg1"/>
            </a:solidFill>
            <a:latin typeface="Roboto"/>
          </a:endParaRPr>
        </a:p>
      </dsp:txBody>
      <dsp:txXfrm>
        <a:off x="153831" y="0"/>
        <a:ext cx="8492824" cy="307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79F4-112A-4415-88E0-E1C5180F9E55}">
      <dsp:nvSpPr>
        <dsp:cNvPr id="0" name=""/>
        <dsp:cNvSpPr/>
      </dsp:nvSpPr>
      <dsp:spPr>
        <a:xfrm>
          <a:off x="4461" y="0"/>
          <a:ext cx="9127472" cy="307662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Roboto"/>
            </a:rPr>
            <a:t>Pesquisa</a:t>
          </a:r>
          <a:endParaRPr lang="pt-PT" sz="1800" b="1" kern="1200" dirty="0">
            <a:solidFill>
              <a:schemeClr val="bg1"/>
            </a:solidFill>
            <a:latin typeface="Roboto"/>
          </a:endParaRPr>
        </a:p>
      </dsp:txBody>
      <dsp:txXfrm>
        <a:off x="158292" y="0"/>
        <a:ext cx="8819810" cy="30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4573-3412-486D-BA04-9F8513BFCAC2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E326-6D8C-4382-9117-032A024909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79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62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206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21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el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748DCA-79F0-4F5B-B097-66E5147FCA63}"/>
              </a:ext>
            </a:extLst>
          </p:cNvPr>
          <p:cNvGrpSpPr/>
          <p:nvPr userDrawn="1"/>
        </p:nvGrpSpPr>
        <p:grpSpPr>
          <a:xfrm>
            <a:off x="0" y="6478223"/>
            <a:ext cx="11445771" cy="379777"/>
            <a:chOff x="-1928" y="6502889"/>
            <a:chExt cx="9900000" cy="3797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3E25C0-ED1D-4E3D-A572-5CB61051BC01}"/>
                </a:ext>
              </a:extLst>
            </p:cNvPr>
            <p:cNvSpPr/>
            <p:nvPr/>
          </p:nvSpPr>
          <p:spPr>
            <a:xfrm>
              <a:off x="-1928" y="6810666"/>
              <a:ext cx="9900000" cy="7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u="sng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39954E-57FA-4DC0-818D-16C84A4B8553}"/>
                </a:ext>
              </a:extLst>
            </p:cNvPr>
            <p:cNvSpPr txBox="1"/>
            <p:nvPr/>
          </p:nvSpPr>
          <p:spPr>
            <a:xfrm>
              <a:off x="-1928" y="6502889"/>
              <a:ext cx="5256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u="sng" dirty="0">
                  <a:solidFill>
                    <a:schemeClr val="bg1"/>
                  </a:solidFill>
                  <a:latin typeface="Georgia" panose="02040502050405020303" pitchFamily="18" charset="0"/>
                </a:rPr>
                <a:t>www.inp.gov.mz</a:t>
              </a: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B3B843CF-D41A-4994-9D77-E0E8345A3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33" y="304618"/>
            <a:ext cx="1250422" cy="7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7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8EA2-E865-478F-BF3F-716EC51D7FF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199" y="6341698"/>
            <a:ext cx="11445771" cy="379777"/>
            <a:chOff x="-1928" y="6502889"/>
            <a:chExt cx="9900000" cy="379777"/>
          </a:xfrm>
        </p:grpSpPr>
        <p:sp>
          <p:nvSpPr>
            <p:cNvPr id="9" name="Rectangle 8"/>
            <p:cNvSpPr/>
            <p:nvPr/>
          </p:nvSpPr>
          <p:spPr>
            <a:xfrm>
              <a:off x="-1928" y="6810666"/>
              <a:ext cx="9900000" cy="7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u="sng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928" y="6502889"/>
              <a:ext cx="5256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u="sng" dirty="0">
                  <a:solidFill>
                    <a:schemeClr val="bg1"/>
                  </a:solidFill>
                  <a:latin typeface="Georgia" panose="02040502050405020303" pitchFamily="18" charset="0"/>
                </a:rPr>
                <a:t>www.inp.gov.mz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05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9613" y="6369885"/>
            <a:ext cx="397329" cy="365125"/>
          </a:xfrm>
        </p:spPr>
        <p:txBody>
          <a:bodyPr/>
          <a:lstStyle/>
          <a:p>
            <a:fld id="{9C548EA2-E865-478F-BF3F-716EC51D7FF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199" y="6341698"/>
            <a:ext cx="11445771" cy="379777"/>
            <a:chOff x="-1928" y="6502889"/>
            <a:chExt cx="9900000" cy="379777"/>
          </a:xfrm>
        </p:grpSpPr>
        <p:sp>
          <p:nvSpPr>
            <p:cNvPr id="9" name="Rectangle 8"/>
            <p:cNvSpPr/>
            <p:nvPr/>
          </p:nvSpPr>
          <p:spPr>
            <a:xfrm>
              <a:off x="-1928" y="6810666"/>
              <a:ext cx="9900000" cy="7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u="sng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928" y="6502889"/>
              <a:ext cx="5256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u="sng" dirty="0">
                  <a:solidFill>
                    <a:schemeClr val="bg1"/>
                  </a:solidFill>
                  <a:latin typeface="Georgia" panose="02040502050405020303" pitchFamily="18" charset="0"/>
                </a:rPr>
                <a:t>www.inp.gov.mz</a:t>
              </a: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F6751088-9A75-4B0A-A9E3-69DBC0B00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06" y="136525"/>
            <a:ext cx="1129428" cy="6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3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327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07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4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0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449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2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464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712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3A8B-11CA-42F0-81DB-F66CEFE7EE5D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E95B-40C1-4137-8A76-DEB115BDEA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36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8EA2-E865-478F-BF3F-716EC51D7F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6000" y="1027906"/>
            <a:ext cx="9900000" cy="7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u="sng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199" y="6341698"/>
            <a:ext cx="11445771" cy="379777"/>
            <a:chOff x="-1928" y="6502889"/>
            <a:chExt cx="9900000" cy="379777"/>
          </a:xfrm>
        </p:grpSpPr>
        <p:sp>
          <p:nvSpPr>
            <p:cNvPr id="9" name="Rectangle 8"/>
            <p:cNvSpPr/>
            <p:nvPr/>
          </p:nvSpPr>
          <p:spPr>
            <a:xfrm>
              <a:off x="-1928" y="6810666"/>
              <a:ext cx="9900000" cy="7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u="sng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928" y="6502889"/>
              <a:ext cx="525600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u="sng" dirty="0">
                  <a:solidFill>
                    <a:schemeClr val="bg1"/>
                  </a:solidFill>
                  <a:latin typeface="Georgia" panose="02040502050405020303" pitchFamily="18" charset="0"/>
                </a:rPr>
                <a:t>www.inp.gov.mz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3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4294967295"/>
          </p:nvPr>
        </p:nvSpPr>
        <p:spPr>
          <a:xfrm>
            <a:off x="0" y="1500188"/>
            <a:ext cx="12192000" cy="1928813"/>
          </a:xfrm>
          <a:noFill/>
        </p:spPr>
        <p:txBody>
          <a:bodyPr anchor="b">
            <a:noAutofit/>
          </a:bodyPr>
          <a:lstStyle/>
          <a:p>
            <a:pPr algn="ctr"/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algn="ctr"/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algn="ctr"/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algn="ctr"/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algn="ctr"/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b-NO" dirty="0">
              <a:solidFill>
                <a:srgbClr val="002060"/>
              </a:solidFill>
              <a:latin typeface=""/>
              <a:ea typeface="Palatino Linotype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3600" b="1" dirty="0">
                <a:solidFill>
                  <a:srgbClr val="002060"/>
                </a:solidFill>
                <a:latin typeface=""/>
                <a:cs typeface="Arial" panose="020B0604020202020204" pitchFamily="34" charset="0"/>
              </a:rPr>
              <a:t>Mozambique Gas </a:t>
            </a:r>
            <a:r>
              <a:rPr lang="pt-PT" sz="3600" b="1" dirty="0" err="1">
                <a:solidFill>
                  <a:srgbClr val="002060"/>
                </a:solidFill>
                <a:latin typeface=""/>
                <a:cs typeface="Arial" panose="020B0604020202020204" pitchFamily="34" charset="0"/>
              </a:rPr>
              <a:t>Summit</a:t>
            </a:r>
            <a:r>
              <a:rPr lang="pt-PT" sz="3600" b="1" dirty="0">
                <a:solidFill>
                  <a:srgbClr val="002060"/>
                </a:solidFill>
                <a:latin typeface=""/>
                <a:cs typeface="Arial" panose="020B0604020202020204" pitchFamily="34" charset="0"/>
              </a:rPr>
              <a:t> 2022</a:t>
            </a:r>
          </a:p>
          <a:p>
            <a:pPr marL="0" indent="0" algn="ctr">
              <a:buNone/>
            </a:pPr>
            <a:endParaRPr lang="pt-PT" b="1" dirty="0">
              <a:solidFill>
                <a:srgbClr val="002060"/>
              </a:solidFill>
              <a:latin typeface="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"/>
                <a:cs typeface="Arial" panose="020B0604020202020204" pitchFamily="34" charset="0"/>
              </a:rPr>
              <a:t>Fostering Energy Security – Mozambique as Global Energy partner and supplier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0FAF635B-6E6B-4C06-A715-389F1F470CE0}"/>
              </a:ext>
            </a:extLst>
          </p:cNvPr>
          <p:cNvSpPr txBox="1">
            <a:spLocks/>
          </p:cNvSpPr>
          <p:nvPr/>
        </p:nvSpPr>
        <p:spPr>
          <a:xfrm>
            <a:off x="3611690" y="5784818"/>
            <a:ext cx="3975843" cy="4090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Maputo,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70395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09AA-550C-410C-893E-50D11ED09921}"/>
              </a:ext>
            </a:extLst>
          </p:cNvPr>
          <p:cNvSpPr txBox="1">
            <a:spLocks/>
          </p:cNvSpPr>
          <p:nvPr/>
        </p:nvSpPr>
        <p:spPr>
          <a:xfrm>
            <a:off x="1175354" y="552835"/>
            <a:ext cx="10610766" cy="617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Final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770AC-8576-418D-8CD5-E2CCDAE5C3B0}"/>
              </a:ext>
            </a:extLst>
          </p:cNvPr>
          <p:cNvSpPr/>
          <p:nvPr/>
        </p:nvSpPr>
        <p:spPr>
          <a:xfrm>
            <a:off x="1175354" y="1217298"/>
            <a:ext cx="96839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Recent geopolitical upheavals might increase the call on Africa’s gas.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Mozambique current potential, which is around 180 </a:t>
            </a:r>
            <a:r>
              <a:rPr lang="en-GB" sz="1700" dirty="0" err="1"/>
              <a:t>Tcf</a:t>
            </a:r>
            <a:r>
              <a:rPr lang="en-GB" sz="1700" dirty="0"/>
              <a:t> of natural gas resources and 165 </a:t>
            </a:r>
            <a:r>
              <a:rPr lang="en-GB" sz="1700" dirty="0" err="1"/>
              <a:t>MMbll</a:t>
            </a:r>
            <a:r>
              <a:rPr lang="en-GB" sz="1700" dirty="0"/>
              <a:t> of </a:t>
            </a:r>
            <a:r>
              <a:rPr lang="en-GB" sz="1700" i="1" dirty="0"/>
              <a:t>in situ </a:t>
            </a:r>
            <a:r>
              <a:rPr lang="en-GB" sz="1700" dirty="0"/>
              <a:t>oil, might positively contribute for regional and international gas supply.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Despite the overcoming of energy global disruption, it is forecast n</a:t>
            </a:r>
            <a:r>
              <a:rPr lang="en-GB" altLang="pt-BR" sz="1700" dirty="0"/>
              <a:t>atural gas demand growth for at least the next decade, and </a:t>
            </a:r>
            <a:r>
              <a:rPr lang="pt-BR" altLang="pt-BR" sz="1700" dirty="0"/>
              <a:t>Mozambique projects have a good potential due to their strategic location, i.e, they benefit of proximity to export LNG to markets such as Asia, region that concentrates the increase for energy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pt-B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The Government approved the Natural Gas Master Plan (GMP) in June 2014 in order to support local economic development, mainly in fuel, energy, raw materials and base chemical sectors.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1600" dirty="0">
              <a:latin typeface=""/>
              <a:ea typeface="ＭＳ 明朝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985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501409-CD7F-4B44-8A09-4FD927893718}"/>
              </a:ext>
            </a:extLst>
          </p:cNvPr>
          <p:cNvSpPr/>
          <p:nvPr/>
        </p:nvSpPr>
        <p:spPr>
          <a:xfrm>
            <a:off x="1180631" y="185537"/>
            <a:ext cx="10120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Mozambique as a reliable and stable energy supplier to the world</a:t>
            </a:r>
            <a:endParaRPr lang="pt-PT" sz="2800" dirty="0">
              <a:solidFill>
                <a:schemeClr val="accent2">
                  <a:lumMod val="75000"/>
                </a:schemeClr>
              </a:solidFill>
              <a:latin typeface="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6F9AA1-117F-41BE-AF6E-D6304387A4D9}"/>
              </a:ext>
            </a:extLst>
          </p:cNvPr>
          <p:cNvSpPr txBox="1">
            <a:spLocks/>
          </p:cNvSpPr>
          <p:nvPr/>
        </p:nvSpPr>
        <p:spPr>
          <a:xfrm>
            <a:off x="1180631" y="1414670"/>
            <a:ext cx="5403542" cy="47107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dirty="0"/>
              <a:t>According to IEA (2022) recent geopolitical upheavals, including Europe growing demand for gas and Asia efforts to overcome the gas prices volatile, might increase the call on Africa’s gas.</a:t>
            </a:r>
          </a:p>
          <a:p>
            <a:pPr algn="just"/>
            <a:r>
              <a:rPr lang="en-GB" sz="1600" dirty="0"/>
              <a:t>It’s forecasted that gas production increases by around 15% over 2020‐30 in the Sustainable Africa Scenario, driven mainly by new projects, including in Mozambique. </a:t>
            </a:r>
          </a:p>
          <a:p>
            <a:pPr algn="just"/>
            <a:r>
              <a:rPr lang="en-GB" sz="1600" dirty="0"/>
              <a:t>Mozambique has around 180 </a:t>
            </a:r>
            <a:r>
              <a:rPr lang="en-GB" sz="1600" dirty="0" err="1"/>
              <a:t>Tcf</a:t>
            </a:r>
            <a:r>
              <a:rPr lang="en-GB" sz="1600" dirty="0"/>
              <a:t> of natural gas resources and 165 </a:t>
            </a:r>
            <a:r>
              <a:rPr lang="en-GB" sz="1600" dirty="0" err="1"/>
              <a:t>MMbll</a:t>
            </a:r>
            <a:r>
              <a:rPr lang="en-GB" sz="1600" dirty="0"/>
              <a:t> of in situ oil.</a:t>
            </a:r>
          </a:p>
          <a:p>
            <a:pPr algn="just"/>
            <a:r>
              <a:rPr lang="en-GB" sz="1600" dirty="0"/>
              <a:t>Geological evidence makes it possible to extrapolate the possibility of the existence of fractions of additional resources similar to the discoveries in Areas 1 and 4.</a:t>
            </a:r>
          </a:p>
          <a:p>
            <a:pPr algn="just"/>
            <a:r>
              <a:rPr lang="en-GB" sz="1600" dirty="0"/>
              <a:t>In this scope, the Government launched the 6th Tender with a view to licensing more areas for Natural Gas Exploration  and Production.</a:t>
            </a:r>
          </a:p>
          <a:p>
            <a:pPr algn="just"/>
            <a:r>
              <a:rPr lang="en-GB" sz="1600" dirty="0"/>
              <a:t>IOCs recognize the country's potential and demonstrate interests in areas for exploration and production.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E7602-BD45-4B0F-A69D-7FF3B8A6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16" y="1237317"/>
            <a:ext cx="4250360" cy="50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E76BB-FB48-4E3F-838D-BB73B9AF3BB8}"/>
              </a:ext>
            </a:extLst>
          </p:cNvPr>
          <p:cNvSpPr/>
          <p:nvPr/>
        </p:nvSpPr>
        <p:spPr>
          <a:xfrm>
            <a:off x="1158241" y="144917"/>
            <a:ext cx="949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LNG is expected to be exported  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CEEB6F-C1FE-4588-A794-E2B9B0601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81813"/>
              </p:ext>
            </p:extLst>
          </p:nvPr>
        </p:nvGraphicFramePr>
        <p:xfrm>
          <a:off x="1469497" y="1806033"/>
          <a:ext cx="8377887" cy="22194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94472">
                  <a:extLst>
                    <a:ext uri="{9D8B030D-6E8A-4147-A177-3AD203B41FA5}">
                      <a16:colId xmlns:a16="http://schemas.microsoft.com/office/drawing/2014/main" val="819849592"/>
                    </a:ext>
                  </a:extLst>
                </a:gridCol>
                <a:gridCol w="1964764">
                  <a:extLst>
                    <a:ext uri="{9D8B030D-6E8A-4147-A177-3AD203B41FA5}">
                      <a16:colId xmlns:a16="http://schemas.microsoft.com/office/drawing/2014/main" val="3227919515"/>
                    </a:ext>
                  </a:extLst>
                </a:gridCol>
                <a:gridCol w="2180895">
                  <a:extLst>
                    <a:ext uri="{9D8B030D-6E8A-4147-A177-3AD203B41FA5}">
                      <a16:colId xmlns:a16="http://schemas.microsoft.com/office/drawing/2014/main" val="3173424399"/>
                    </a:ext>
                  </a:extLst>
                </a:gridCol>
                <a:gridCol w="2137756">
                  <a:extLst>
                    <a:ext uri="{9D8B030D-6E8A-4147-A177-3AD203B41FA5}">
                      <a16:colId xmlns:a16="http://schemas.microsoft.com/office/drawing/2014/main" val="3208145526"/>
                    </a:ext>
                  </a:extLst>
                </a:gridCol>
              </a:tblGrid>
              <a:tr h="554871">
                <a:tc rowSpan="4"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Rovuma Basin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Expected LNG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6288"/>
                  </a:ext>
                </a:extLst>
              </a:tr>
              <a:tr h="55487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Golfinho</a:t>
                      </a:r>
                      <a:r>
                        <a:rPr lang="en-GB" sz="1400" dirty="0"/>
                        <a:t>/</a:t>
                      </a:r>
                      <a:r>
                        <a:rPr lang="en-GB" sz="1400" dirty="0" err="1"/>
                        <a:t>Atum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 LNG trains</a:t>
                      </a:r>
                    </a:p>
                    <a:p>
                      <a:r>
                        <a:rPr lang="en-GB" sz="1400" dirty="0"/>
                        <a:t>13 MTPA 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62408"/>
                  </a:ext>
                </a:extLst>
              </a:tr>
              <a:tr h="55487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4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Coral 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3,37 MTPA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767782"/>
                  </a:ext>
                </a:extLst>
              </a:tr>
              <a:tr h="55487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Mamba + </a:t>
                      </a:r>
                      <a:r>
                        <a:rPr lang="en-GB" sz="1400" dirty="0" err="1"/>
                        <a:t>Oligoceno</a:t>
                      </a:r>
                      <a:r>
                        <a:rPr lang="en-GB" sz="1400" dirty="0"/>
                        <a:t> 385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 LNG trains, </a:t>
                      </a:r>
                    </a:p>
                    <a:p>
                      <a:r>
                        <a:rPr lang="en-GB" sz="1400" dirty="0"/>
                        <a:t>~ 15.2 MTPA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17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552D1F-F300-4440-B7CE-EABACCDCB1AD}"/>
              </a:ext>
            </a:extLst>
          </p:cNvPr>
          <p:cNvSpPr txBox="1"/>
          <p:nvPr/>
        </p:nvSpPr>
        <p:spPr>
          <a:xfrm>
            <a:off x="1045030" y="1436701"/>
            <a:ext cx="48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Current LNG Projects approved in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6A87A-FCCC-48A4-8EB1-21868B918C90}"/>
              </a:ext>
            </a:extLst>
          </p:cNvPr>
          <p:cNvSpPr txBox="1"/>
          <p:nvPr/>
        </p:nvSpPr>
        <p:spPr>
          <a:xfrm>
            <a:off x="2078446" y="4841846"/>
            <a:ext cx="776893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Three (03) projects were approved in areas located in offshore Rovuma basin, and it’s expected that approximately </a:t>
            </a:r>
            <a:r>
              <a:rPr lang="en-GB" b="1" dirty="0"/>
              <a:t>30 MTPA </a:t>
            </a:r>
            <a:r>
              <a:rPr lang="en-GB" dirty="0"/>
              <a:t>of LNG will be produced.</a:t>
            </a:r>
          </a:p>
        </p:txBody>
      </p:sp>
    </p:spTree>
    <p:extLst>
      <p:ext uri="{BB962C8B-B14F-4D97-AF65-F5344CB8AC3E}">
        <p14:creationId xmlns:p14="http://schemas.microsoft.com/office/powerpoint/2010/main" val="54647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45521"/>
            <a:ext cx="9889067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57276" y="1532633"/>
            <a:ext cx="9974790" cy="5222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GB" sz="2000" dirty="0"/>
          </a:p>
        </p:txBody>
      </p:sp>
      <p:pic>
        <p:nvPicPr>
          <p:cNvPr id="5" name="Picture 1" descr="Descrição: INP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 bwMode="auto">
          <a:xfrm>
            <a:off x="10663956" y="133991"/>
            <a:ext cx="1280160" cy="6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33F669-80DF-47AF-AB7A-DA189D561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9745"/>
              </p:ext>
            </p:extLst>
          </p:nvPr>
        </p:nvGraphicFramePr>
        <p:xfrm>
          <a:off x="2222978" y="922209"/>
          <a:ext cx="7375303" cy="30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117891-F2C0-4239-9C33-BA7F981D4F63}"/>
              </a:ext>
            </a:extLst>
          </p:cNvPr>
          <p:cNvSpPr txBox="1"/>
          <p:nvPr/>
        </p:nvSpPr>
        <p:spPr>
          <a:xfrm>
            <a:off x="581023" y="1483818"/>
            <a:ext cx="1668443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prstClr val="white"/>
                </a:solidFill>
              </a:rPr>
              <a:t>Pande&amp;Temane</a:t>
            </a:r>
            <a:endParaRPr lang="en-GB" sz="1400" b="1" dirty="0">
              <a:solidFill>
                <a:prstClr val="white"/>
              </a:solidFill>
            </a:endParaRPr>
          </a:p>
          <a:p>
            <a:r>
              <a:rPr lang="pt-PT" sz="1400" b="1" dirty="0">
                <a:solidFill>
                  <a:prstClr val="white"/>
                </a:solidFill>
              </a:rPr>
              <a:t>(</a:t>
            </a:r>
            <a:r>
              <a:rPr lang="en-GB" sz="1400" b="1" dirty="0">
                <a:solidFill>
                  <a:prstClr val="white"/>
                </a:solidFill>
              </a:rPr>
              <a:t>Sasol)</a:t>
            </a:r>
            <a:endParaRPr lang="pt-PT" sz="1400" b="1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F09E4-41FF-4274-888D-F70793D84257}"/>
              </a:ext>
            </a:extLst>
          </p:cNvPr>
          <p:cNvSpPr txBox="1"/>
          <p:nvPr/>
        </p:nvSpPr>
        <p:spPr>
          <a:xfrm>
            <a:off x="543944" y="6221267"/>
            <a:ext cx="1873141" cy="553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Area </a:t>
            </a:r>
            <a:r>
              <a:rPr lang="en-GB" sz="1600" b="1" dirty="0">
                <a:solidFill>
                  <a:prstClr val="white"/>
                </a:solidFill>
              </a:rPr>
              <a:t> 1: </a:t>
            </a:r>
            <a:r>
              <a:rPr lang="en-GB" sz="1400" b="1" dirty="0">
                <a:solidFill>
                  <a:prstClr val="white"/>
                </a:solidFill>
              </a:rPr>
              <a:t>Prosperidade</a:t>
            </a:r>
          </a:p>
          <a:p>
            <a:r>
              <a:rPr lang="pt-PT" sz="1400" b="1" dirty="0">
                <a:solidFill>
                  <a:prstClr val="white"/>
                </a:solidFill>
              </a:rPr>
              <a:t>(</a:t>
            </a:r>
            <a:r>
              <a:rPr lang="en-GB" sz="1400" b="1" dirty="0">
                <a:solidFill>
                  <a:prstClr val="white"/>
                </a:solidFill>
              </a:rPr>
              <a:t>TotalEnergies)</a:t>
            </a:r>
            <a:endParaRPr lang="pt-PT" sz="1400" b="1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D505A-0726-48CE-98B8-0CFE753E08E1}"/>
              </a:ext>
            </a:extLst>
          </p:cNvPr>
          <p:cNvSpPr txBox="1"/>
          <p:nvPr/>
        </p:nvSpPr>
        <p:spPr>
          <a:xfrm>
            <a:off x="597947" y="3250837"/>
            <a:ext cx="1756201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prstClr val="white"/>
                </a:solidFill>
              </a:rPr>
              <a:t>Area 1: </a:t>
            </a:r>
            <a:r>
              <a:rPr lang="en-GB" sz="1300" b="1" dirty="0" err="1">
                <a:solidFill>
                  <a:prstClr val="white"/>
                </a:solidFill>
              </a:rPr>
              <a:t>Gofinho</a:t>
            </a:r>
            <a:r>
              <a:rPr lang="en-GB" sz="1300" b="1" dirty="0">
                <a:solidFill>
                  <a:prstClr val="white"/>
                </a:solidFill>
              </a:rPr>
              <a:t>/</a:t>
            </a:r>
            <a:r>
              <a:rPr lang="en-GB" sz="1300" b="1" dirty="0" err="1">
                <a:solidFill>
                  <a:prstClr val="white"/>
                </a:solidFill>
              </a:rPr>
              <a:t>Atum</a:t>
            </a:r>
            <a:r>
              <a:rPr lang="en-GB" sz="1300" b="1" dirty="0">
                <a:solidFill>
                  <a:prstClr val="white"/>
                </a:solidFill>
              </a:rPr>
              <a:t> (TotalEnergies)</a:t>
            </a:r>
            <a:endParaRPr lang="pt-PT" sz="1300" b="1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50665-BEC1-47B9-A9E2-2E8D20E9D06E}"/>
              </a:ext>
            </a:extLst>
          </p:cNvPr>
          <p:cNvSpPr txBox="1"/>
          <p:nvPr/>
        </p:nvSpPr>
        <p:spPr>
          <a:xfrm>
            <a:off x="572193" y="2223315"/>
            <a:ext cx="1680688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prstClr val="white"/>
                </a:solidFill>
              </a:rPr>
              <a:t>Inhassoro</a:t>
            </a:r>
            <a:r>
              <a:rPr lang="en-GB" sz="1400" b="1" dirty="0">
                <a:solidFill>
                  <a:prstClr val="white"/>
                </a:solidFill>
              </a:rPr>
              <a:t>/</a:t>
            </a:r>
            <a:r>
              <a:rPr lang="en-GB" sz="1400" b="1" dirty="0" err="1">
                <a:solidFill>
                  <a:prstClr val="white"/>
                </a:solidFill>
              </a:rPr>
              <a:t>Temane</a:t>
            </a:r>
            <a:endParaRPr lang="en-GB" sz="1400" b="1" dirty="0">
              <a:solidFill>
                <a:prstClr val="white"/>
              </a:solidFill>
            </a:endParaRPr>
          </a:p>
          <a:p>
            <a:r>
              <a:rPr lang="pt-PT" sz="1400" b="1" dirty="0">
                <a:solidFill>
                  <a:prstClr val="white"/>
                </a:solidFill>
              </a:rPr>
              <a:t>(</a:t>
            </a:r>
            <a:r>
              <a:rPr lang="en-GB" sz="1400" b="1" dirty="0">
                <a:solidFill>
                  <a:prstClr val="white"/>
                </a:solidFill>
              </a:rPr>
              <a:t>Sasol)</a:t>
            </a:r>
            <a:endParaRPr lang="pt-PT" sz="1400" b="1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90D81-1CA9-441E-B30E-C6D3D94981D4}"/>
              </a:ext>
            </a:extLst>
          </p:cNvPr>
          <p:cNvSpPr txBox="1"/>
          <p:nvPr/>
        </p:nvSpPr>
        <p:spPr>
          <a:xfrm>
            <a:off x="642591" y="4243720"/>
            <a:ext cx="1604627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Area 4: Coral FLNG</a:t>
            </a:r>
          </a:p>
          <a:p>
            <a:r>
              <a:rPr lang="pt-PT" sz="1400" b="1" dirty="0">
                <a:solidFill>
                  <a:prstClr val="white"/>
                </a:solidFill>
              </a:rPr>
              <a:t>(</a:t>
            </a:r>
            <a:r>
              <a:rPr lang="en-GB" sz="1400" b="1" dirty="0">
                <a:solidFill>
                  <a:prstClr val="white"/>
                </a:solidFill>
              </a:rPr>
              <a:t>ERB)</a:t>
            </a:r>
            <a:endParaRPr lang="pt-PT" sz="1400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A13B3-C7DE-43E7-8093-6C44BBD9E57C}"/>
              </a:ext>
            </a:extLst>
          </p:cNvPr>
          <p:cNvSpPr txBox="1"/>
          <p:nvPr/>
        </p:nvSpPr>
        <p:spPr>
          <a:xfrm>
            <a:off x="58187" y="3177934"/>
            <a:ext cx="430887" cy="36486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Rovuma Basin</a:t>
            </a:r>
            <a:endParaRPr lang="pt-PT" sz="1600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83912-9C96-4901-BE94-90FBF62862D3}"/>
              </a:ext>
            </a:extLst>
          </p:cNvPr>
          <p:cNvSpPr txBox="1"/>
          <p:nvPr/>
        </p:nvSpPr>
        <p:spPr>
          <a:xfrm>
            <a:off x="35741" y="863796"/>
            <a:ext cx="430887" cy="2207151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Mozambique Basin</a:t>
            </a:r>
            <a:endParaRPr lang="pt-PT" sz="1600" dirty="0">
              <a:solidFill>
                <a:prstClr val="white"/>
              </a:solidFill>
            </a:endParaRPr>
          </a:p>
        </p:txBody>
      </p:sp>
      <p:sp>
        <p:nvSpPr>
          <p:cNvPr id="16" name="5-Point Star 20">
            <a:extLst>
              <a:ext uri="{FF2B5EF4-FFF2-40B4-BE49-F238E27FC236}">
                <a16:creationId xmlns:a16="http://schemas.microsoft.com/office/drawing/2014/main" id="{B3C78751-88B8-414E-B384-D39E45AAB66B}"/>
              </a:ext>
            </a:extLst>
          </p:cNvPr>
          <p:cNvSpPr/>
          <p:nvPr/>
        </p:nvSpPr>
        <p:spPr>
          <a:xfrm>
            <a:off x="7220008" y="1325037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92C50-546B-4A56-93D8-01C9B50D1E51}"/>
              </a:ext>
            </a:extLst>
          </p:cNvPr>
          <p:cNvCxnSpPr>
            <a:cxnSpLocks/>
          </p:cNvCxnSpPr>
          <p:nvPr/>
        </p:nvCxnSpPr>
        <p:spPr>
          <a:xfrm flipV="1">
            <a:off x="619047" y="1990022"/>
            <a:ext cx="10684989" cy="163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3582127" y="1417513"/>
            <a:ext cx="29336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>
                <a:solidFill>
                  <a:prstClr val="black"/>
                </a:solidFill>
              </a:rPr>
              <a:t>PoD approved in 2001 </a:t>
            </a:r>
          </a:p>
          <a:p>
            <a:r>
              <a:rPr lang="pt-PT" sz="1300" dirty="0">
                <a:solidFill>
                  <a:prstClr val="black"/>
                </a:solidFill>
              </a:rPr>
              <a:t>Production Start: 2004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82AB6-D286-4557-BAD9-00A400F9C32E}"/>
              </a:ext>
            </a:extLst>
          </p:cNvPr>
          <p:cNvSpPr txBox="1"/>
          <p:nvPr/>
        </p:nvSpPr>
        <p:spPr>
          <a:xfrm>
            <a:off x="3562764" y="2017876"/>
            <a:ext cx="36119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>
                <a:solidFill>
                  <a:prstClr val="black"/>
                </a:solidFill>
              </a:rPr>
              <a:t>PoD approved in Jan 2016</a:t>
            </a:r>
          </a:p>
          <a:p>
            <a:r>
              <a:rPr lang="pt-PT" sz="1300" dirty="0">
                <a:solidFill>
                  <a:prstClr val="black"/>
                </a:solidFill>
              </a:rPr>
              <a:t>PoD Amendment in 2020</a:t>
            </a:r>
          </a:p>
          <a:p>
            <a:r>
              <a:rPr lang="pt-PT" sz="1300" dirty="0">
                <a:solidFill>
                  <a:prstClr val="black"/>
                </a:solidFill>
              </a:rPr>
              <a:t>FID in Feb 2021</a:t>
            </a:r>
          </a:p>
          <a:p>
            <a:r>
              <a:rPr lang="pt-PT" sz="1300" dirty="0">
                <a:solidFill>
                  <a:prstClr val="black"/>
                </a:solidFill>
              </a:rPr>
              <a:t>Plant construction start 2nd semester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pt-PT" sz="13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2F17BF-AB23-4F2B-A00F-97AEA4BA1DC2}"/>
              </a:ext>
            </a:extLst>
          </p:cNvPr>
          <p:cNvSpPr txBox="1"/>
          <p:nvPr/>
        </p:nvSpPr>
        <p:spPr>
          <a:xfrm>
            <a:off x="3528899" y="3208525"/>
            <a:ext cx="2243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>
                <a:solidFill>
                  <a:prstClr val="black"/>
                </a:solidFill>
              </a:rPr>
              <a:t>PoD approved in Mar 2018</a:t>
            </a:r>
          </a:p>
          <a:p>
            <a:r>
              <a:rPr lang="en-GB" sz="1300" dirty="0">
                <a:solidFill>
                  <a:prstClr val="black"/>
                </a:solidFill>
              </a:rPr>
              <a:t>FID in Jun 2019</a:t>
            </a:r>
          </a:p>
          <a:p>
            <a:r>
              <a:rPr lang="en-GB" sz="1300" dirty="0">
                <a:solidFill>
                  <a:prstClr val="black"/>
                </a:solidFill>
              </a:rPr>
              <a:t>PoD Amendment in Mar 2021</a:t>
            </a:r>
            <a:endParaRPr lang="pt-PT" sz="1300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590E2-4616-493B-BB93-4BDB2D8A071F}"/>
              </a:ext>
            </a:extLst>
          </p:cNvPr>
          <p:cNvSpPr txBox="1"/>
          <p:nvPr/>
        </p:nvSpPr>
        <p:spPr>
          <a:xfrm>
            <a:off x="6842763" y="6202503"/>
            <a:ext cx="432528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cs typeface="Arial" panose="020B0604020202020204" pitchFamily="34" charset="0"/>
              </a:rPr>
              <a:t>Separate and Coordinated Development (Unified Fields)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i="1" dirty="0">
                <a:solidFill>
                  <a:prstClr val="black"/>
                </a:solidFill>
              </a:rPr>
              <a:t>Unitization agreement approved in May 2019;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i="1" dirty="0"/>
              <a:t>Submitted the declaration of commerciality of the </a:t>
            </a:r>
            <a:r>
              <a:rPr lang="en-US" sz="1100" dirty="0"/>
              <a:t>Prosperidade</a:t>
            </a:r>
            <a:r>
              <a:rPr lang="en-US" sz="1100" i="1" dirty="0"/>
              <a:t> field.</a:t>
            </a:r>
            <a:endParaRPr lang="pt-PT" sz="11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DA2593-A84E-4B35-859C-659A7E475A87}"/>
              </a:ext>
            </a:extLst>
          </p:cNvPr>
          <p:cNvSpPr txBox="1"/>
          <p:nvPr/>
        </p:nvSpPr>
        <p:spPr>
          <a:xfrm>
            <a:off x="3451006" y="4042828"/>
            <a:ext cx="34716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>
                <a:solidFill>
                  <a:prstClr val="black"/>
                </a:solidFill>
              </a:rPr>
              <a:t>PoD approved  in </a:t>
            </a:r>
            <a:r>
              <a:rPr lang="pt-PT" sz="1300" dirty="0" err="1">
                <a:solidFill>
                  <a:prstClr val="black"/>
                </a:solidFill>
              </a:rPr>
              <a:t>Fev</a:t>
            </a:r>
            <a:r>
              <a:rPr lang="pt-PT" sz="1300" dirty="0">
                <a:solidFill>
                  <a:prstClr val="black"/>
                </a:solidFill>
              </a:rPr>
              <a:t> 2016, </a:t>
            </a:r>
          </a:p>
          <a:p>
            <a:r>
              <a:rPr lang="pt-PT" sz="1300" dirty="0">
                <a:solidFill>
                  <a:prstClr val="black"/>
                </a:solidFill>
              </a:rPr>
              <a:t>FID in Jun 2017 </a:t>
            </a:r>
          </a:p>
          <a:p>
            <a:r>
              <a:rPr lang="pt-PT" sz="1300" dirty="0">
                <a:solidFill>
                  <a:prstClr val="black"/>
                </a:solidFill>
              </a:rPr>
              <a:t>FLNG construction start in Mar 2018</a:t>
            </a:r>
          </a:p>
          <a:p>
            <a:r>
              <a:rPr lang="pt-PT" sz="1300" dirty="0" err="1"/>
              <a:t>Six</a:t>
            </a:r>
            <a:r>
              <a:rPr lang="pt-PT" sz="1300" dirty="0"/>
              <a:t> (6) wells </a:t>
            </a:r>
            <a:r>
              <a:rPr lang="pt-PT" sz="1300" dirty="0" err="1"/>
              <a:t>drilled</a:t>
            </a:r>
            <a:r>
              <a:rPr lang="pt-PT" sz="1300" dirty="0"/>
              <a:t> </a:t>
            </a:r>
          </a:p>
          <a:p>
            <a:r>
              <a:rPr lang="pt-PT" sz="1300" b="1" dirty="0">
                <a:solidFill>
                  <a:srgbClr val="0070C0"/>
                </a:solidFill>
              </a:rPr>
              <a:t>Commissioning </a:t>
            </a:r>
            <a:r>
              <a:rPr lang="pt-PT" sz="1300" b="1" dirty="0" err="1">
                <a:solidFill>
                  <a:srgbClr val="0070C0"/>
                </a:solidFill>
              </a:rPr>
              <a:t>Infrastructure</a:t>
            </a:r>
            <a:r>
              <a:rPr lang="pt-PT" sz="1300" b="1" dirty="0">
                <a:solidFill>
                  <a:srgbClr val="0070C0"/>
                </a:solidFill>
              </a:rPr>
              <a:t> </a:t>
            </a:r>
            <a:r>
              <a:rPr lang="pt-PT" sz="1300" b="1" dirty="0" err="1">
                <a:solidFill>
                  <a:srgbClr val="0070C0"/>
                </a:solidFill>
              </a:rPr>
              <a:t>at</a:t>
            </a:r>
            <a:r>
              <a:rPr lang="pt-PT" sz="1300" b="1" dirty="0">
                <a:solidFill>
                  <a:srgbClr val="0070C0"/>
                </a:solidFill>
              </a:rPr>
              <a:t> (99.3%)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pt-PT" sz="1300" dirty="0">
              <a:solidFill>
                <a:prstClr val="black"/>
              </a:solidFill>
            </a:endParaRPr>
          </a:p>
        </p:txBody>
      </p:sp>
      <p:sp>
        <p:nvSpPr>
          <p:cNvPr id="23" name="Pentagon 44">
            <a:extLst>
              <a:ext uri="{FF2B5EF4-FFF2-40B4-BE49-F238E27FC236}">
                <a16:creationId xmlns:a16="http://schemas.microsoft.com/office/drawing/2014/main" id="{E14CE59F-911E-4826-9454-2BBB30D4351C}"/>
              </a:ext>
            </a:extLst>
          </p:cNvPr>
          <p:cNvSpPr/>
          <p:nvPr/>
        </p:nvSpPr>
        <p:spPr>
          <a:xfrm rot="5400000">
            <a:off x="1054646" y="360006"/>
            <a:ext cx="540116" cy="1615847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Projects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B4FEA8-8F0B-4C3E-B0D8-AFA30F119B22}"/>
              </a:ext>
            </a:extLst>
          </p:cNvPr>
          <p:cNvCxnSpPr>
            <a:cxnSpLocks/>
          </p:cNvCxnSpPr>
          <p:nvPr/>
        </p:nvCxnSpPr>
        <p:spPr>
          <a:xfrm flipV="1">
            <a:off x="554190" y="2908615"/>
            <a:ext cx="10749846" cy="2888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4F13C2-7D8F-49A7-A218-0F266347E847}"/>
              </a:ext>
            </a:extLst>
          </p:cNvPr>
          <p:cNvCxnSpPr>
            <a:cxnSpLocks/>
          </p:cNvCxnSpPr>
          <p:nvPr/>
        </p:nvCxnSpPr>
        <p:spPr>
          <a:xfrm flipV="1">
            <a:off x="588387" y="4069052"/>
            <a:ext cx="10778696" cy="464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7D2870EE-CF5E-469D-AD6C-0FE1A027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268" y="3204505"/>
            <a:ext cx="929079" cy="68591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9CF15-8ABF-48BD-A075-9165981383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8" r="24269"/>
          <a:stretch/>
        </p:blipFill>
        <p:spPr>
          <a:xfrm>
            <a:off x="2578565" y="5745603"/>
            <a:ext cx="903780" cy="580334"/>
          </a:xfrm>
          <a:prstGeom prst="rect">
            <a:avLst/>
          </a:prstGeom>
        </p:spPr>
      </p:pic>
      <p:pic>
        <p:nvPicPr>
          <p:cNvPr id="28" name="Picture 2" descr="https://www.asdreports.com/media/PR_3535.jpg">
            <a:extLst>
              <a:ext uri="{FF2B5EF4-FFF2-40B4-BE49-F238E27FC236}">
                <a16:creationId xmlns:a16="http://schemas.microsoft.com/office/drawing/2014/main" id="{EC5DF758-CF13-4C2D-A403-E25A3022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9" y="4257199"/>
            <a:ext cx="926379" cy="5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FBCD5D4-A5FF-4E8C-97C5-2A084DF85D16}"/>
              </a:ext>
            </a:extLst>
          </p:cNvPr>
          <p:cNvSpPr/>
          <p:nvPr/>
        </p:nvSpPr>
        <p:spPr>
          <a:xfrm>
            <a:off x="6850541" y="2901667"/>
            <a:ext cx="4592047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Onshore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liquefaction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plant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Two (2)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Trains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(13.12 MTPA); 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18  Production Wells and 03 underwater gas pipelines;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2.5 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M.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USD for Local Content;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20 B. USD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Investment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and 32.6 B.USD of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State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Revenues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US" sz="1100" b="1" i="1" dirty="0">
                <a:solidFill>
                  <a:srgbClr val="FF0000"/>
                </a:solidFill>
                <a:cs typeface="Arial" panose="020B0604020202020204" pitchFamily="34" charset="0"/>
              </a:rPr>
              <a:t>Suspended due to Force Majeure.</a:t>
            </a:r>
            <a:endParaRPr lang="pt-PT" sz="11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B9101E-AA9A-449D-8C53-BCE3002668E9}"/>
              </a:ext>
            </a:extLst>
          </p:cNvPr>
          <p:cNvSpPr/>
          <p:nvPr/>
        </p:nvSpPr>
        <p:spPr>
          <a:xfrm>
            <a:off x="6852076" y="4117661"/>
            <a:ext cx="4568545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af-ZA" sz="1100" i="1" spc="-5" dirty="0">
                <a:solidFill>
                  <a:prstClr val="black"/>
                </a:solidFill>
                <a:ea typeface="Times New Roman"/>
                <a:cs typeface="Calibri"/>
              </a:rPr>
              <a:t>Floating LNG Platform;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Capacity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: 3.37 MTPA;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Production start 2nd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semester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of 2022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7 B. USD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investment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and 19.3 B.USD of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State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Revenues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Content Placeholder 3" descr="DSC_8962">
            <a:extLst>
              <a:ext uri="{FF2B5EF4-FFF2-40B4-BE49-F238E27FC236}">
                <a16:creationId xmlns:a16="http://schemas.microsoft.com/office/drawing/2014/main" id="{775234AC-47C0-4006-B292-425256CC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1727" y="1225206"/>
            <a:ext cx="761651" cy="7388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6B03ABF-C7D4-4501-A360-DF0BB9F58433}"/>
              </a:ext>
            </a:extLst>
          </p:cNvPr>
          <p:cNvSpPr/>
          <p:nvPr/>
        </p:nvSpPr>
        <p:spPr>
          <a:xfrm>
            <a:off x="7874662" y="1296892"/>
            <a:ext cx="3570960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af-ZA" sz="1100" i="1" spc="-5" dirty="0">
                <a:solidFill>
                  <a:prstClr val="black"/>
                </a:solidFill>
                <a:ea typeface="Times New Roman"/>
                <a:cs typeface="Calibri"/>
              </a:rPr>
              <a:t>CPF capacity: 197 MGJ/a;</a:t>
            </a:r>
          </a:p>
          <a:p>
            <a:pPr marL="0" lvl="1">
              <a:defRPr/>
            </a:pPr>
            <a:endParaRPr lang="en-GB" sz="11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US" sz="1100" i="1" dirty="0">
                <a:solidFill>
                  <a:prstClr val="black"/>
                </a:solidFill>
                <a:cs typeface="Arial" panose="020B0604020202020204" pitchFamily="34" charset="0"/>
              </a:rPr>
              <a:t>Fields currently on production.</a:t>
            </a:r>
            <a:endParaRPr lang="en-GB" sz="11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5-Point Star 136">
            <a:extLst>
              <a:ext uri="{FF2B5EF4-FFF2-40B4-BE49-F238E27FC236}">
                <a16:creationId xmlns:a16="http://schemas.microsoft.com/office/drawing/2014/main" id="{2CA44409-0CFA-487D-90C5-2286625FE534}"/>
              </a:ext>
            </a:extLst>
          </p:cNvPr>
          <p:cNvSpPr/>
          <p:nvPr/>
        </p:nvSpPr>
        <p:spPr>
          <a:xfrm>
            <a:off x="5852276" y="1968953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5" name="5-Point Star 138">
            <a:extLst>
              <a:ext uri="{FF2B5EF4-FFF2-40B4-BE49-F238E27FC236}">
                <a16:creationId xmlns:a16="http://schemas.microsoft.com/office/drawing/2014/main" id="{FF17D4EB-5254-4B5A-B2C8-92F3645B0793}"/>
              </a:ext>
            </a:extLst>
          </p:cNvPr>
          <p:cNvSpPr/>
          <p:nvPr/>
        </p:nvSpPr>
        <p:spPr>
          <a:xfrm>
            <a:off x="5879832" y="3370954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6" name="5-Point Star 139">
            <a:extLst>
              <a:ext uri="{FF2B5EF4-FFF2-40B4-BE49-F238E27FC236}">
                <a16:creationId xmlns:a16="http://schemas.microsoft.com/office/drawing/2014/main" id="{0D29C274-9CF5-4DF7-ADEB-3EFCBF354860}"/>
              </a:ext>
            </a:extLst>
          </p:cNvPr>
          <p:cNvSpPr/>
          <p:nvPr/>
        </p:nvSpPr>
        <p:spPr>
          <a:xfrm>
            <a:off x="6429405" y="4378351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5-Point Star 140">
            <a:extLst>
              <a:ext uri="{FF2B5EF4-FFF2-40B4-BE49-F238E27FC236}">
                <a16:creationId xmlns:a16="http://schemas.microsoft.com/office/drawing/2014/main" id="{F10BA619-989E-4378-8B80-A12411593798}"/>
              </a:ext>
            </a:extLst>
          </p:cNvPr>
          <p:cNvSpPr/>
          <p:nvPr/>
        </p:nvSpPr>
        <p:spPr>
          <a:xfrm>
            <a:off x="4515170" y="6285990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605CA7A9-565E-4673-8933-FE50359B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9" y="2058031"/>
            <a:ext cx="817699" cy="6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834974-73F4-4192-8618-20BA4F776613}"/>
              </a:ext>
            </a:extLst>
          </p:cNvPr>
          <p:cNvSpPr txBox="1"/>
          <p:nvPr/>
        </p:nvSpPr>
        <p:spPr>
          <a:xfrm>
            <a:off x="597947" y="5344435"/>
            <a:ext cx="1664744" cy="7386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Area 4: Mamba + </a:t>
            </a:r>
            <a:r>
              <a:rPr lang="en-GB" sz="1400" b="1" dirty="0" err="1">
                <a:solidFill>
                  <a:prstClr val="white"/>
                </a:solidFill>
              </a:rPr>
              <a:t>Oligoceno</a:t>
            </a:r>
            <a:r>
              <a:rPr lang="en-GB" sz="1400" b="1" dirty="0">
                <a:solidFill>
                  <a:prstClr val="white"/>
                </a:solidFill>
              </a:rPr>
              <a:t> 385 E (MRV)</a:t>
            </a:r>
            <a:endParaRPr lang="pt-PT" sz="1400" b="1" dirty="0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9D188D-1E39-4E53-BD54-45FA228B101E}"/>
              </a:ext>
            </a:extLst>
          </p:cNvPr>
          <p:cNvSpPr/>
          <p:nvPr/>
        </p:nvSpPr>
        <p:spPr>
          <a:xfrm>
            <a:off x="6798538" y="5080176"/>
            <a:ext cx="464405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100" dirty="0">
                <a:cs typeface="Arial" panose="020B0604020202020204" pitchFamily="34" charset="0"/>
              </a:rPr>
              <a:t>Separate and Coordinated Development (Unified Fields) </a:t>
            </a:r>
            <a:endParaRPr lang="af-ZA" sz="1100" i="1" spc="-5" dirty="0">
              <a:ea typeface="Times New Roman"/>
              <a:cs typeface="Calibri"/>
            </a:endParaRP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af-ZA" sz="1100" i="1" spc="-5" dirty="0">
                <a:solidFill>
                  <a:prstClr val="black"/>
                </a:solidFill>
                <a:ea typeface="Times New Roman"/>
                <a:cs typeface="Calibri"/>
              </a:rPr>
              <a:t>Total Production (25 years): 19.1 TCF;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Onshore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liquefaction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plant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; 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Two (2) </a:t>
            </a:r>
            <a:r>
              <a:rPr lang="pt-PT" sz="1100" i="1" dirty="0" err="1">
                <a:solidFill>
                  <a:prstClr val="black"/>
                </a:solidFill>
                <a:cs typeface="Arial" panose="020B0604020202020204" pitchFamily="34" charset="0"/>
              </a:rPr>
              <a:t>Trains</a:t>
            </a:r>
            <a:r>
              <a:rPr lang="pt-PT" sz="1100" i="1" dirty="0">
                <a:solidFill>
                  <a:prstClr val="black"/>
                </a:solidFill>
                <a:cs typeface="Arial" panose="020B0604020202020204" pitchFamily="34" charset="0"/>
              </a:rPr>
              <a:t> (~15.2 MTPA);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23 B.USD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Investment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and 46 B.USD of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State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PT" sz="11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Revenues</a:t>
            </a:r>
            <a:r>
              <a:rPr lang="pt-PT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US" sz="1100" b="1" i="1" dirty="0">
                <a:solidFill>
                  <a:srgbClr val="FF0000"/>
                </a:solidFill>
                <a:cs typeface="Arial" panose="020B0604020202020204" pitchFamily="34" charset="0"/>
              </a:rPr>
              <a:t>Awaiting the Final Investment Decision.</a:t>
            </a:r>
            <a:endParaRPr lang="pt-PT" sz="11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22BFBF-8445-476E-85D7-26ACF3D75197}"/>
              </a:ext>
            </a:extLst>
          </p:cNvPr>
          <p:cNvSpPr txBox="1"/>
          <p:nvPr/>
        </p:nvSpPr>
        <p:spPr>
          <a:xfrm>
            <a:off x="3587684" y="5367679"/>
            <a:ext cx="2759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>
                <a:solidFill>
                  <a:prstClr val="black"/>
                </a:solidFill>
              </a:rPr>
              <a:t>PoD approved in May 2019</a:t>
            </a:r>
          </a:p>
          <a:p>
            <a:r>
              <a:rPr lang="pt-PT" sz="1300" dirty="0" err="1">
                <a:solidFill>
                  <a:prstClr val="black"/>
                </a:solidFill>
              </a:rPr>
              <a:t>Pre</a:t>
            </a:r>
            <a:r>
              <a:rPr lang="pt-PT" sz="1300" dirty="0">
                <a:solidFill>
                  <a:prstClr val="black"/>
                </a:solidFill>
              </a:rPr>
              <a:t>-FID in 2019</a:t>
            </a:r>
          </a:p>
        </p:txBody>
      </p:sp>
      <p:sp>
        <p:nvSpPr>
          <p:cNvPr id="42" name="5-Point Star 45">
            <a:extLst>
              <a:ext uri="{FF2B5EF4-FFF2-40B4-BE49-F238E27FC236}">
                <a16:creationId xmlns:a16="http://schemas.microsoft.com/office/drawing/2014/main" id="{7C95728D-008F-416F-86EB-BB8010E32A6B}"/>
              </a:ext>
            </a:extLst>
          </p:cNvPr>
          <p:cNvSpPr/>
          <p:nvPr/>
        </p:nvSpPr>
        <p:spPr>
          <a:xfrm>
            <a:off x="6371430" y="5486870"/>
            <a:ext cx="369133" cy="366635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571C43-B7FF-49DE-882D-F4C1102C07C0}"/>
              </a:ext>
            </a:extLst>
          </p:cNvPr>
          <p:cNvCxnSpPr>
            <a:cxnSpLocks/>
          </p:cNvCxnSpPr>
          <p:nvPr/>
        </p:nvCxnSpPr>
        <p:spPr>
          <a:xfrm>
            <a:off x="643720" y="5083006"/>
            <a:ext cx="10684989" cy="156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597238-8A39-460C-825F-A166E9E8B1CD}"/>
              </a:ext>
            </a:extLst>
          </p:cNvPr>
          <p:cNvCxnSpPr>
            <a:cxnSpLocks/>
          </p:cNvCxnSpPr>
          <p:nvPr/>
        </p:nvCxnSpPr>
        <p:spPr>
          <a:xfrm flipV="1">
            <a:off x="572193" y="6129587"/>
            <a:ext cx="10778696" cy="199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756F131-AD0A-4CAA-9A99-CE37551E9BFD}"/>
              </a:ext>
            </a:extLst>
          </p:cNvPr>
          <p:cNvSpPr/>
          <p:nvPr/>
        </p:nvSpPr>
        <p:spPr>
          <a:xfrm>
            <a:off x="7073470" y="1996489"/>
            <a:ext cx="435786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GB" sz="1100" i="1" spc="-5" dirty="0">
                <a:ea typeface="Times New Roman"/>
                <a:cs typeface="Calibri"/>
              </a:rPr>
              <a:t>4000 bbl/d </a:t>
            </a:r>
            <a:r>
              <a:rPr lang="en-US" sz="1100" i="1" spc="-5" dirty="0">
                <a:ea typeface="Times New Roman"/>
                <a:cs typeface="Calibri"/>
              </a:rPr>
              <a:t>of light oil</a:t>
            </a:r>
            <a:r>
              <a:rPr lang="en-GB" sz="1100" i="1" spc="-5" dirty="0">
                <a:ea typeface="Times New Roman"/>
                <a:cs typeface="Calibri"/>
              </a:rPr>
              <a:t>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GB" sz="1100" i="1" spc="-5" dirty="0">
                <a:ea typeface="Times New Roman"/>
                <a:cs typeface="Calibri"/>
              </a:rPr>
              <a:t>23 PJ of natural gas to feed CTT project;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en-GB" sz="1100" i="1" spc="-5" dirty="0">
                <a:ea typeface="Times New Roman"/>
                <a:cs typeface="Calibri"/>
              </a:rPr>
              <a:t> 30 000 Ton/a of LPG;</a:t>
            </a:r>
          </a:p>
          <a:p>
            <a:pPr marL="251994" lvl="1" indent="-285744">
              <a:buFont typeface="Wingdings" panose="05000000000000000000" pitchFamily="2" charset="2"/>
              <a:buChar char="ü"/>
              <a:defRPr/>
            </a:pPr>
            <a:r>
              <a:rPr lang="pt-BR" sz="1100" i="1" spc="-5" dirty="0">
                <a:ea typeface="Times New Roman"/>
                <a:cs typeface="Calibri"/>
              </a:rPr>
              <a:t>Investment:  1.8 </a:t>
            </a:r>
            <a:r>
              <a:rPr lang="pt-BR" sz="1100" b="1" i="1" spc="-5" dirty="0">
                <a:ea typeface="Times New Roman"/>
                <a:cs typeface="Calibri"/>
              </a:rPr>
              <a:t>B. </a:t>
            </a:r>
            <a:r>
              <a:rPr lang="pt-BR" sz="1100" i="1" spc="-5" dirty="0">
                <a:ea typeface="Times New Roman"/>
                <a:cs typeface="Calibri"/>
              </a:rPr>
              <a:t>USD and 2.4 </a:t>
            </a:r>
            <a:r>
              <a:rPr lang="pt-PT" sz="1100" b="1" i="1" dirty="0">
                <a:cs typeface="Arial" panose="020B0604020202020204" pitchFamily="34" charset="0"/>
              </a:rPr>
              <a:t>B.USD </a:t>
            </a:r>
            <a:r>
              <a:rPr lang="en-US" sz="1100" b="1" i="1" dirty="0">
                <a:cs typeface="Arial" panose="020B0604020202020204" pitchFamily="34" charset="0"/>
              </a:rPr>
              <a:t>of State Revenues.</a:t>
            </a:r>
            <a:endParaRPr lang="pt-BR" sz="1100" i="1" spc="-5" dirty="0">
              <a:ea typeface="Times New Roman"/>
              <a:cs typeface="Calibri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FBEFAF0-DA2A-4882-99FC-9FC045D8ABAA}"/>
              </a:ext>
            </a:extLst>
          </p:cNvPr>
          <p:cNvSpPr txBox="1">
            <a:spLocks/>
          </p:cNvSpPr>
          <p:nvPr/>
        </p:nvSpPr>
        <p:spPr>
          <a:xfrm>
            <a:off x="273630" y="165965"/>
            <a:ext cx="9996487" cy="577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Updates on existing and new gas projects in Mozambique</a:t>
            </a:r>
          </a:p>
        </p:txBody>
      </p:sp>
    </p:spTree>
    <p:extLst>
      <p:ext uri="{BB962C8B-B14F-4D97-AF65-F5344CB8AC3E}">
        <p14:creationId xmlns:p14="http://schemas.microsoft.com/office/powerpoint/2010/main" val="5229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45521"/>
            <a:ext cx="9889067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latin typeface="Roboto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2999" y="2844792"/>
            <a:ext cx="9974790" cy="5222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Roboto"/>
            </a:endParaRPr>
          </a:p>
        </p:txBody>
      </p:sp>
      <p:pic>
        <p:nvPicPr>
          <p:cNvPr id="5" name="Picture 1" descr="Descrição: INP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 bwMode="auto">
          <a:xfrm>
            <a:off x="10663956" y="133991"/>
            <a:ext cx="1280160" cy="6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892" y="167746"/>
            <a:ext cx="997428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Updates on existing and new gas projects in Mozambique (cont.)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33F669-80DF-47AF-AB7A-DA189D561B44}"/>
              </a:ext>
            </a:extLst>
          </p:cNvPr>
          <p:cNvGraphicFramePr>
            <a:graphicFrameLocks/>
          </p:cNvGraphicFramePr>
          <p:nvPr/>
        </p:nvGraphicFramePr>
        <p:xfrm>
          <a:off x="2222978" y="922209"/>
          <a:ext cx="8809089" cy="30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117891-F2C0-4239-9C33-BA7F981D4F63}"/>
              </a:ext>
            </a:extLst>
          </p:cNvPr>
          <p:cNvSpPr txBox="1"/>
          <p:nvPr/>
        </p:nvSpPr>
        <p:spPr>
          <a:xfrm>
            <a:off x="581023" y="1483818"/>
            <a:ext cx="1551605" cy="276999"/>
          </a:xfrm>
          <a:prstGeom prst="rect">
            <a:avLst/>
          </a:prstGeom>
          <a:solidFill>
            <a:srgbClr val="36476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prstClr val="white"/>
                </a:solidFill>
                <a:latin typeface="Roboto"/>
              </a:rPr>
              <a:t>PT5C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D505A-0726-48CE-98B8-0CFE753E08E1}"/>
              </a:ext>
            </a:extLst>
          </p:cNvPr>
          <p:cNvSpPr txBox="1"/>
          <p:nvPr/>
        </p:nvSpPr>
        <p:spPr>
          <a:xfrm>
            <a:off x="597947" y="3250837"/>
            <a:ext cx="1534681" cy="276999"/>
          </a:xfrm>
          <a:prstGeom prst="rect">
            <a:avLst/>
          </a:prstGeom>
          <a:solidFill>
            <a:srgbClr val="36476C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Roboto"/>
              </a:rPr>
              <a:t> </a:t>
            </a:r>
            <a:r>
              <a:rPr lang="en-GB" sz="1200" b="1" dirty="0" err="1">
                <a:solidFill>
                  <a:prstClr val="white"/>
                </a:solidFill>
                <a:latin typeface="Roboto"/>
              </a:rPr>
              <a:t>Mazenga</a:t>
            </a:r>
            <a:endParaRPr lang="pt-PT" sz="1200" b="1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50665-BEC1-47B9-A9E2-2E8D20E9D06E}"/>
              </a:ext>
            </a:extLst>
          </p:cNvPr>
          <p:cNvSpPr txBox="1"/>
          <p:nvPr/>
        </p:nvSpPr>
        <p:spPr>
          <a:xfrm>
            <a:off x="591691" y="2263174"/>
            <a:ext cx="1560435" cy="276999"/>
          </a:xfrm>
          <a:prstGeom prst="rect">
            <a:avLst/>
          </a:prstGeom>
          <a:solidFill>
            <a:srgbClr val="36476C"/>
          </a:solidFill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prstClr val="white"/>
                </a:solidFill>
                <a:latin typeface="Roboto"/>
              </a:rPr>
              <a:t>BUZI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90D81-1CA9-441E-B30E-C6D3D94981D4}"/>
              </a:ext>
            </a:extLst>
          </p:cNvPr>
          <p:cNvSpPr txBox="1"/>
          <p:nvPr/>
        </p:nvSpPr>
        <p:spPr>
          <a:xfrm>
            <a:off x="619047" y="4460736"/>
            <a:ext cx="1490037" cy="276999"/>
          </a:xfrm>
          <a:prstGeom prst="rect">
            <a:avLst/>
          </a:prstGeom>
          <a:solidFill>
            <a:srgbClr val="36476C"/>
          </a:solidFill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prstClr val="white"/>
                </a:solidFill>
                <a:latin typeface="Roboto"/>
              </a:rPr>
              <a:t>Z5C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83912-9C96-4901-BE94-90FBF62862D3}"/>
              </a:ext>
            </a:extLst>
          </p:cNvPr>
          <p:cNvSpPr txBox="1"/>
          <p:nvPr/>
        </p:nvSpPr>
        <p:spPr>
          <a:xfrm>
            <a:off x="14005" y="903332"/>
            <a:ext cx="430887" cy="5226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prstClr val="white"/>
                </a:solidFill>
                <a:latin typeface="Roboto"/>
              </a:rPr>
              <a:t>Bacia</a:t>
            </a:r>
            <a:r>
              <a:rPr lang="en-GB" sz="1600" b="1" dirty="0">
                <a:solidFill>
                  <a:prstClr val="white"/>
                </a:solidFill>
                <a:latin typeface="Roboto"/>
              </a:rPr>
              <a:t> de Moçambique</a:t>
            </a:r>
            <a:endParaRPr lang="pt-PT" sz="1600" b="1" dirty="0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92C50-546B-4A56-93D8-01C9B50D1E51}"/>
              </a:ext>
            </a:extLst>
          </p:cNvPr>
          <p:cNvCxnSpPr>
            <a:cxnSpLocks/>
          </p:cNvCxnSpPr>
          <p:nvPr/>
        </p:nvCxnSpPr>
        <p:spPr>
          <a:xfrm>
            <a:off x="568134" y="2037356"/>
            <a:ext cx="104639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443946" y="1180947"/>
            <a:ext cx="285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Investimento de 80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1600 km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Abertura de 2 poços de pesquisa</a:t>
            </a:r>
          </a:p>
        </p:txBody>
      </p:sp>
      <p:sp>
        <p:nvSpPr>
          <p:cNvPr id="23" name="Pentagon 44">
            <a:extLst>
              <a:ext uri="{FF2B5EF4-FFF2-40B4-BE49-F238E27FC236}">
                <a16:creationId xmlns:a16="http://schemas.microsoft.com/office/drawing/2014/main" id="{E14CE59F-911E-4826-9454-2BBB30D4351C}"/>
              </a:ext>
            </a:extLst>
          </p:cNvPr>
          <p:cNvSpPr/>
          <p:nvPr/>
        </p:nvSpPr>
        <p:spPr>
          <a:xfrm rot="5400000">
            <a:off x="1054646" y="360007"/>
            <a:ext cx="540116" cy="1615847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b="1" dirty="0">
                <a:solidFill>
                  <a:schemeClr val="bg1"/>
                </a:solidFill>
                <a:latin typeface="Roboto"/>
              </a:rPr>
              <a:t>Projectos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B4FEA8-8F0B-4C3E-B0D8-AFA30F119B22}"/>
              </a:ext>
            </a:extLst>
          </p:cNvPr>
          <p:cNvCxnSpPr>
            <a:cxnSpLocks/>
          </p:cNvCxnSpPr>
          <p:nvPr/>
        </p:nvCxnSpPr>
        <p:spPr>
          <a:xfrm flipV="1">
            <a:off x="554190" y="2891083"/>
            <a:ext cx="10477877" cy="464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4F13C2-7D8F-49A7-A218-0F266347E847}"/>
              </a:ext>
            </a:extLst>
          </p:cNvPr>
          <p:cNvCxnSpPr>
            <a:cxnSpLocks/>
          </p:cNvCxnSpPr>
          <p:nvPr/>
        </p:nvCxnSpPr>
        <p:spPr>
          <a:xfrm flipV="1">
            <a:off x="588387" y="4069052"/>
            <a:ext cx="10443680" cy="464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B834974-73F4-4192-8618-20BA4F776613}"/>
              </a:ext>
            </a:extLst>
          </p:cNvPr>
          <p:cNvSpPr txBox="1"/>
          <p:nvPr/>
        </p:nvSpPr>
        <p:spPr>
          <a:xfrm>
            <a:off x="630472" y="5428113"/>
            <a:ext cx="1478612" cy="276999"/>
          </a:xfrm>
          <a:prstGeom prst="rect">
            <a:avLst/>
          </a:prstGeom>
          <a:solidFill>
            <a:srgbClr val="36476C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Roboto"/>
              </a:rPr>
              <a:t>Z5D</a:t>
            </a:r>
            <a:endParaRPr lang="pt-PT" sz="1200" b="1" dirty="0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571C43-B7FF-49DE-882D-F4C1102C07C0}"/>
              </a:ext>
            </a:extLst>
          </p:cNvPr>
          <p:cNvCxnSpPr>
            <a:cxnSpLocks/>
          </p:cNvCxnSpPr>
          <p:nvPr/>
        </p:nvCxnSpPr>
        <p:spPr>
          <a:xfrm flipV="1">
            <a:off x="643720" y="5052250"/>
            <a:ext cx="10388347" cy="307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5250836" y="1182449"/>
            <a:ext cx="51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Primeiro Período de pesquisa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Adquiridos 2008 km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Espera-se abertura de 2 poços de pesquisa em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Investidos 21.9 MUSD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498554" y="2114547"/>
            <a:ext cx="279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latin typeface="Roboto"/>
              </a:rPr>
              <a:t>Período de pesquisa de 3+3+2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latin typeface="Roboto"/>
              </a:rPr>
              <a:t>Investimento de 30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latin typeface="Roboto"/>
              </a:rPr>
              <a:t>600 km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latin typeface="Roboto"/>
              </a:rPr>
              <a:t>Abertua de 2 poços de pesquisa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5250836" y="2083768"/>
            <a:ext cx="363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Terceiro Período de pesquisa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Investimento de 32 MUSD</a:t>
            </a:r>
            <a:endParaRPr lang="pt-PT" sz="1200" dirty="0">
              <a:solidFill>
                <a:prstClr val="black"/>
              </a:solidFill>
              <a:highlight>
                <a:srgbClr val="FFFF00"/>
              </a:highlight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Adquiridos 600 km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Abertos 2 poços de pesquisa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462140" y="3131126"/>
            <a:ext cx="268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Investimento de 65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1500 km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Abertura de 2 poços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470849" y="4170239"/>
            <a:ext cx="279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Investimento de 167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2500 km de sismica 3D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Abertura de 4 poços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C6DA16-C819-46F8-9C0C-5A9248DFA6C2}"/>
              </a:ext>
            </a:extLst>
          </p:cNvPr>
          <p:cNvSpPr txBox="1"/>
          <p:nvPr/>
        </p:nvSpPr>
        <p:spPr>
          <a:xfrm>
            <a:off x="5250835" y="4175187"/>
            <a:ext cx="49181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</a:rPr>
              <a:t>Primeiro Período de pesquisa</a:t>
            </a:r>
            <a:endParaRPr lang="pt-PT" sz="1100" dirty="0">
              <a:latin typeface="Roboto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Adquiridos mais de 2000 km de sísmica 2D e  </a:t>
            </a:r>
            <a:r>
              <a:rPr lang="en-US" sz="1100" dirty="0">
                <a:latin typeface="Roboto"/>
                <a:cs typeface="Segoe UI Light" panose="020B0502040204020203" pitchFamily="34" charset="0"/>
              </a:rPr>
              <a:t>3936 </a:t>
            </a:r>
            <a:r>
              <a:rPr lang="pt-PT" sz="1100" dirty="0">
                <a:latin typeface="Roboto"/>
                <a:cs typeface="Segoe UI Light" panose="020B0502040204020203" pitchFamily="34" charset="0"/>
              </a:rPr>
              <a:t>km</a:t>
            </a:r>
            <a:r>
              <a:rPr lang="pt-PT" sz="1100" baseline="30000" dirty="0">
                <a:latin typeface="Roboto"/>
                <a:cs typeface="Segoe UI Light" panose="020B0502040204020203" pitchFamily="34" charset="0"/>
              </a:rPr>
              <a:t>2</a:t>
            </a:r>
            <a:r>
              <a:rPr lang="pt-PT" sz="1100" dirty="0">
                <a:latin typeface="Roboto"/>
                <a:cs typeface="Segoe UI Light" panose="020B0502040204020203" pitchFamily="34" charset="0"/>
              </a:rPr>
              <a:t> de sísmica 3D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Prospectividade alto risco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Investidos </a:t>
            </a:r>
            <a:r>
              <a:rPr lang="pt-PT" altLang="en-US" sz="1100" dirty="0">
                <a:latin typeface="Roboto"/>
                <a:cs typeface="Segoe UI Light" panose="020B0502040204020203" pitchFamily="34" charset="0"/>
              </a:rPr>
              <a:t>34.4 MUSD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pt-PT" sz="1100" dirty="0">
              <a:latin typeface="Roboto"/>
              <a:cs typeface="Segoe UI Light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498554" y="5237042"/>
            <a:ext cx="279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Investimento de 202.4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3500 km de sismica 3D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Abertura de 5 poços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BF9B95-0287-4429-A6F5-52B20BCC3206}"/>
              </a:ext>
            </a:extLst>
          </p:cNvPr>
          <p:cNvSpPr txBox="1"/>
          <p:nvPr/>
        </p:nvSpPr>
        <p:spPr>
          <a:xfrm>
            <a:off x="5296131" y="5282704"/>
            <a:ext cx="4849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Primeiro Período de pesquisa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Adquiridos mais de 2000 km de sísmica 2D e  </a:t>
            </a:r>
            <a:r>
              <a:rPr lang="en-US" sz="1100" dirty="0">
                <a:latin typeface="Roboto"/>
                <a:cs typeface="Segoe UI Light" panose="020B0502040204020203" pitchFamily="34" charset="0"/>
              </a:rPr>
              <a:t>4387</a:t>
            </a:r>
            <a:r>
              <a:rPr lang="pt-PT" sz="1100" dirty="0">
                <a:latin typeface="Roboto"/>
                <a:cs typeface="Segoe UI Light" panose="020B0502040204020203" pitchFamily="34" charset="0"/>
              </a:rPr>
              <a:t> km</a:t>
            </a:r>
            <a:r>
              <a:rPr lang="pt-PT" sz="1100" baseline="30000" dirty="0">
                <a:latin typeface="Roboto"/>
                <a:cs typeface="Segoe UI Light" panose="020B0502040204020203" pitchFamily="34" charset="0"/>
              </a:rPr>
              <a:t>2</a:t>
            </a:r>
            <a:r>
              <a:rPr lang="pt-PT" sz="1100" dirty="0">
                <a:latin typeface="Roboto"/>
                <a:cs typeface="Segoe UI Light" panose="020B0502040204020203" pitchFamily="34" charset="0"/>
              </a:rPr>
              <a:t> de sísmica 3D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Prospectividade alto risco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100" dirty="0">
                <a:latin typeface="Roboto"/>
                <a:cs typeface="Segoe UI Light" panose="020B0502040204020203" pitchFamily="34" charset="0"/>
              </a:rPr>
              <a:t>Investidos 42.2 MUSD </a:t>
            </a:r>
            <a:endParaRPr lang="pt-PT" sz="1000" dirty="0">
              <a:latin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4E7C30-BF5F-4D06-97EB-DA997E30A6E5}"/>
              </a:ext>
            </a:extLst>
          </p:cNvPr>
          <p:cNvSpPr txBox="1"/>
          <p:nvPr/>
        </p:nvSpPr>
        <p:spPr>
          <a:xfrm>
            <a:off x="5250836" y="3151063"/>
            <a:ext cx="3542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latin typeface="Roboto"/>
              </a:rPr>
              <a:t>Primeiro Período de pesquisa</a:t>
            </a:r>
            <a:endParaRPr lang="pt-PT" sz="1100" dirty="0">
              <a:solidFill>
                <a:prstClr val="black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prstClr val="black"/>
                </a:solidFill>
                <a:latin typeface="Roboto"/>
              </a:rPr>
              <a:t>Em curso preparação EIA para aquisição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171582-396A-428E-BE33-70A23020E998}"/>
              </a:ext>
            </a:extLst>
          </p:cNvPr>
          <p:cNvCxnSpPr>
            <a:cxnSpLocks/>
          </p:cNvCxnSpPr>
          <p:nvPr/>
        </p:nvCxnSpPr>
        <p:spPr>
          <a:xfrm flipV="1">
            <a:off x="630472" y="6098838"/>
            <a:ext cx="10388347" cy="307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3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3517" y="1245290"/>
            <a:ext cx="9889067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latin typeface="Roboto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3516" y="3944561"/>
            <a:ext cx="9974790" cy="5222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GB" sz="2000" dirty="0"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497" y="433713"/>
            <a:ext cx="9765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Updates on existing and new gas projects in Mozambique (cont.)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33F669-80DF-47AF-AB7A-DA189D561B44}"/>
              </a:ext>
            </a:extLst>
          </p:cNvPr>
          <p:cNvGraphicFramePr>
            <a:graphicFrameLocks/>
          </p:cNvGraphicFramePr>
          <p:nvPr/>
        </p:nvGraphicFramePr>
        <p:xfrm>
          <a:off x="2560748" y="1992221"/>
          <a:ext cx="9136395" cy="30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117891-F2C0-4239-9C33-BA7F981D4F63}"/>
              </a:ext>
            </a:extLst>
          </p:cNvPr>
          <p:cNvSpPr txBox="1"/>
          <p:nvPr/>
        </p:nvSpPr>
        <p:spPr>
          <a:xfrm>
            <a:off x="944900" y="2712322"/>
            <a:ext cx="1615848" cy="307777"/>
          </a:xfrm>
          <a:prstGeom prst="rect">
            <a:avLst/>
          </a:prstGeom>
          <a:solidFill>
            <a:srgbClr val="36476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prstClr val="white"/>
                </a:solidFill>
                <a:latin typeface="Roboto"/>
              </a:rPr>
              <a:t>A5A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50665-BEC1-47B9-A9E2-2E8D20E9D06E}"/>
              </a:ext>
            </a:extLst>
          </p:cNvPr>
          <p:cNvSpPr txBox="1"/>
          <p:nvPr/>
        </p:nvSpPr>
        <p:spPr>
          <a:xfrm>
            <a:off x="944900" y="3732682"/>
            <a:ext cx="1615848" cy="307777"/>
          </a:xfrm>
          <a:prstGeom prst="rect">
            <a:avLst/>
          </a:prstGeom>
          <a:solidFill>
            <a:srgbClr val="36476C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prstClr val="white"/>
                </a:solidFill>
                <a:latin typeface="Roboto"/>
              </a:rPr>
              <a:t>A5B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83912-9C96-4901-BE94-90FBF62862D3}"/>
              </a:ext>
            </a:extLst>
          </p:cNvPr>
          <p:cNvSpPr txBox="1"/>
          <p:nvPr/>
        </p:nvSpPr>
        <p:spPr>
          <a:xfrm>
            <a:off x="437447" y="1997641"/>
            <a:ext cx="461665" cy="259867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Roboto"/>
              </a:rPr>
              <a:t>Bacia</a:t>
            </a:r>
            <a:r>
              <a:rPr lang="en-GB" b="1" dirty="0">
                <a:solidFill>
                  <a:prstClr val="white"/>
                </a:solidFill>
                <a:latin typeface="Roboto"/>
              </a:rPr>
              <a:t> de Moçambique</a:t>
            </a:r>
            <a:endParaRPr lang="pt-PT" b="1" dirty="0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92C50-546B-4A56-93D8-01C9B50D1E51}"/>
              </a:ext>
            </a:extLst>
          </p:cNvPr>
          <p:cNvCxnSpPr>
            <a:cxnSpLocks/>
          </p:cNvCxnSpPr>
          <p:nvPr/>
        </p:nvCxnSpPr>
        <p:spPr>
          <a:xfrm flipV="1">
            <a:off x="939820" y="3392774"/>
            <a:ext cx="10684989" cy="163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832288" y="2316558"/>
            <a:ext cx="335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Investimento de  213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en-US" sz="1200" dirty="0">
                <a:latin typeface="Roboto"/>
                <a:cs typeface="Segoe UI Light" panose="020B0502040204020203" pitchFamily="34" charset="0"/>
              </a:rPr>
              <a:t>Adquirir 4.500 km</a:t>
            </a:r>
            <a:r>
              <a:rPr lang="pt-BR" altLang="en-US" sz="1200" baseline="30000" dirty="0">
                <a:latin typeface="Roboto"/>
                <a:cs typeface="Segoe UI Light" panose="020B0502040204020203" pitchFamily="34" charset="0"/>
              </a:rPr>
              <a:t>2 </a:t>
            </a:r>
            <a:r>
              <a:rPr lang="pt-BR" altLang="en-US" sz="1200" dirty="0">
                <a:latin typeface="Roboto"/>
                <a:cs typeface="Segoe UI Light" panose="020B0502040204020203" pitchFamily="34" charset="0"/>
              </a:rPr>
              <a:t>de  dados sísmicos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en-US" sz="1200" dirty="0">
                <a:latin typeface="Roboto"/>
                <a:cs typeface="Segoe UI Light" panose="020B0502040204020203" pitchFamily="34" charset="0"/>
              </a:rPr>
              <a:t>Abertura de 5 poços de Pesquisa.</a:t>
            </a:r>
          </a:p>
        </p:txBody>
      </p:sp>
      <p:sp>
        <p:nvSpPr>
          <p:cNvPr id="23" name="Pentagon 44">
            <a:extLst>
              <a:ext uri="{FF2B5EF4-FFF2-40B4-BE49-F238E27FC236}">
                <a16:creationId xmlns:a16="http://schemas.microsoft.com/office/drawing/2014/main" id="{E14CE59F-911E-4826-9454-2BBB30D4351C}"/>
              </a:ext>
            </a:extLst>
          </p:cNvPr>
          <p:cNvSpPr/>
          <p:nvPr/>
        </p:nvSpPr>
        <p:spPr>
          <a:xfrm rot="5400000">
            <a:off x="1485163" y="1459776"/>
            <a:ext cx="540116" cy="1615847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Roboto"/>
              </a:rPr>
              <a:t>Projectos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B4FEA8-8F0B-4C3E-B0D8-AFA30F119B22}"/>
              </a:ext>
            </a:extLst>
          </p:cNvPr>
          <p:cNvCxnSpPr>
            <a:cxnSpLocks/>
          </p:cNvCxnSpPr>
          <p:nvPr/>
        </p:nvCxnSpPr>
        <p:spPr>
          <a:xfrm>
            <a:off x="947297" y="4552430"/>
            <a:ext cx="106389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6461370" y="2394131"/>
            <a:ext cx="512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Primeiro Período de pesquisa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Adquiridos cerca de 8000 km</a:t>
            </a:r>
            <a:r>
              <a:rPr lang="pt-PT" sz="1200" baseline="30000" dirty="0">
                <a:latin typeface="Roboto"/>
                <a:cs typeface="Segoe UI Light" panose="020B0502040204020203" pitchFamily="34" charset="0"/>
              </a:rPr>
              <a:t>2</a:t>
            </a:r>
            <a:r>
              <a:rPr lang="pt-PT" sz="1200" dirty="0">
                <a:latin typeface="Roboto"/>
                <a:cs typeface="Segoe UI Light" panose="020B0502040204020203" pitchFamily="34" charset="0"/>
              </a:rPr>
              <a:t> de sísmica 3D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Abertura do primeiro poço de Pesquisa agendada para Q4 de 2022;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Investidos </a:t>
            </a:r>
            <a:r>
              <a:rPr lang="pt-PT" altLang="en-US" sz="1200" dirty="0">
                <a:latin typeface="Roboto"/>
                <a:cs typeface="Segoe UI Light" panose="020B0502040204020203" pitchFamily="34" charset="0"/>
              </a:rPr>
              <a:t>80.9 </a:t>
            </a:r>
            <a:r>
              <a:rPr lang="pt-PT" sz="1200" dirty="0">
                <a:latin typeface="Roboto"/>
                <a:cs typeface="Segoe UI Light" panose="020B0502040204020203" pitchFamily="34" charset="0"/>
              </a:rPr>
              <a:t>M</a:t>
            </a:r>
            <a:r>
              <a:rPr lang="pt-PT" altLang="en-US" sz="1200" dirty="0">
                <a:latin typeface="Roboto"/>
                <a:cs typeface="Segoe UI Light" panose="020B0502040204020203" pitchFamily="34" charset="0"/>
              </a:rPr>
              <a:t>USD</a:t>
            </a:r>
            <a:endParaRPr lang="pt-PT" sz="1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C3AF5E-ADDE-4F36-87E3-677A86E1BC47}"/>
              </a:ext>
            </a:extLst>
          </p:cNvPr>
          <p:cNvSpPr txBox="1"/>
          <p:nvPr/>
        </p:nvSpPr>
        <p:spPr>
          <a:xfrm>
            <a:off x="2832288" y="3486750"/>
            <a:ext cx="294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Período de pesquisa de 4+2+2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Investimento de 212 MUSD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Adquirir 8000 km2 de sísmica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prstClr val="black"/>
                </a:solidFill>
                <a:latin typeface="Roboto"/>
              </a:rPr>
              <a:t>Abertua de 5 poços de pesquisa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1370" y="3462593"/>
            <a:ext cx="567681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Primeiro periodo de pesquisa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Adquiridos cerca de 9.000 km</a:t>
            </a:r>
            <a:r>
              <a:rPr lang="pt-PT" sz="1200" baseline="30000" dirty="0">
                <a:latin typeface="Roboto"/>
                <a:cs typeface="Segoe UI Light" panose="020B0502040204020203" pitchFamily="34" charset="0"/>
              </a:rPr>
              <a:t>2</a:t>
            </a:r>
            <a:r>
              <a:rPr lang="pt-PT" sz="1200" dirty="0">
                <a:latin typeface="Roboto"/>
                <a:cs typeface="Segoe UI Light" panose="020B0502040204020203" pitchFamily="34" charset="0"/>
              </a:rPr>
              <a:t> de sísmica 3D dos 8.000 km</a:t>
            </a:r>
            <a:r>
              <a:rPr lang="pt-PT" sz="1200" baseline="30000" dirty="0">
                <a:latin typeface="Roboto"/>
                <a:cs typeface="Segoe UI Light" panose="020B0502040204020203" pitchFamily="34" charset="0"/>
              </a:rPr>
              <a:t>2</a:t>
            </a:r>
            <a:r>
              <a:rPr lang="pt-PT" sz="1200" dirty="0">
                <a:latin typeface="Roboto"/>
                <a:cs typeface="Segoe UI Light" panose="020B0502040204020203" pitchFamily="34" charset="0"/>
              </a:rPr>
              <a:t> previstos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latin typeface="Roboto"/>
                <a:cs typeface="Segoe UI Light" panose="020B0502040204020203" pitchFamily="34" charset="0"/>
              </a:rPr>
              <a:t>Espera-se a tomada de decisão para o avanço para a perfuração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Roboto"/>
                <a:cs typeface="Segoe UI Light" panose="020B0502040204020203" pitchFamily="34" charset="0"/>
              </a:rPr>
              <a:t>Investidos </a:t>
            </a:r>
            <a:r>
              <a:rPr lang="pt-PT" altLang="en-US" sz="1200" dirty="0">
                <a:latin typeface="Roboto"/>
                <a:cs typeface="Segoe UI Light" panose="020B0502040204020203" pitchFamily="34" charset="0"/>
              </a:rPr>
              <a:t>78 </a:t>
            </a:r>
            <a:r>
              <a:rPr lang="pt-PT" sz="1200" dirty="0">
                <a:latin typeface="Roboto"/>
                <a:cs typeface="Segoe UI Light" panose="020B0502040204020203" pitchFamily="34" charset="0"/>
              </a:rPr>
              <a:t>M</a:t>
            </a:r>
            <a:r>
              <a:rPr lang="pt-PT" altLang="en-US" sz="1200" dirty="0">
                <a:latin typeface="Roboto"/>
                <a:cs typeface="Segoe UI Light" panose="020B0502040204020203" pitchFamily="34" charset="0"/>
              </a:rPr>
              <a:t>USD </a:t>
            </a:r>
            <a:endParaRPr lang="pt-PT" sz="1200" dirty="0">
              <a:latin typeface="Roboto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6ADFD-D212-4D30-96B9-57A9998060C8}"/>
              </a:ext>
            </a:extLst>
          </p:cNvPr>
          <p:cNvSpPr/>
          <p:nvPr/>
        </p:nvSpPr>
        <p:spPr>
          <a:xfrm>
            <a:off x="1043552" y="425962"/>
            <a:ext cx="9814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Updates on existing and new gas projects in Mozambique (cont.)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C5332-5D8D-4488-BE1F-A53501A8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80" y="1055494"/>
            <a:ext cx="3365529" cy="386306"/>
          </a:xfrm>
          <a:prstGeom prst="rect">
            <a:avLst/>
          </a:prstGeom>
          <a:noFill/>
          <a:ln>
            <a:noFill/>
          </a:ln>
        </p:spPr>
        <p:txBody>
          <a:bodyPr wrap="square" lIns="108253" tIns="54125" rIns="108253" bIns="5412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ko-KR" sz="2000" b="1" spc="-60" dirty="0">
                <a:solidFill>
                  <a:srgbClr val="0066CC"/>
                </a:solidFill>
                <a:latin typeface="+mn-lt"/>
                <a:ea typeface="+mj-ea"/>
                <a:cs typeface="+mj-cs"/>
              </a:rPr>
              <a:t>6</a:t>
            </a:r>
            <a:r>
              <a:rPr lang="en-GB" altLang="ko-KR" sz="2000" b="1" spc="-60" baseline="30000" dirty="0">
                <a:solidFill>
                  <a:srgbClr val="0066CC"/>
                </a:solidFill>
                <a:latin typeface="+mn-lt"/>
                <a:ea typeface="+mj-ea"/>
                <a:cs typeface="+mj-cs"/>
              </a:rPr>
              <a:t>th</a:t>
            </a:r>
            <a:r>
              <a:rPr lang="en-GB" altLang="ko-KR" sz="2000" b="1" spc="-60" dirty="0">
                <a:solidFill>
                  <a:srgbClr val="0066CC"/>
                </a:solidFill>
                <a:latin typeface="+mn-lt"/>
                <a:ea typeface="+mj-ea"/>
                <a:cs typeface="+mj-cs"/>
              </a:rPr>
              <a:t>  Licensing 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FED42-DA70-4494-A8C9-9F8481C0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2" y="1383496"/>
            <a:ext cx="3692434" cy="453755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0D1941-8363-4190-9B57-40A9B026F2C3}"/>
              </a:ext>
            </a:extLst>
          </p:cNvPr>
          <p:cNvGraphicFramePr>
            <a:graphicFrameLocks noGrp="1"/>
          </p:cNvGraphicFramePr>
          <p:nvPr/>
        </p:nvGraphicFramePr>
        <p:xfrm>
          <a:off x="4241008" y="1394434"/>
          <a:ext cx="5155541" cy="156181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14994">
                  <a:extLst>
                    <a:ext uri="{9D8B030D-6E8A-4147-A177-3AD203B41FA5}">
                      <a16:colId xmlns:a16="http://schemas.microsoft.com/office/drawing/2014/main" val="1850068547"/>
                    </a:ext>
                  </a:extLst>
                </a:gridCol>
                <a:gridCol w="1158451">
                  <a:extLst>
                    <a:ext uri="{9D8B030D-6E8A-4147-A177-3AD203B41FA5}">
                      <a16:colId xmlns:a16="http://schemas.microsoft.com/office/drawing/2014/main" val="4189083171"/>
                    </a:ext>
                  </a:extLst>
                </a:gridCol>
                <a:gridCol w="2282096">
                  <a:extLst>
                    <a:ext uri="{9D8B030D-6E8A-4147-A177-3AD203B41FA5}">
                      <a16:colId xmlns:a16="http://schemas.microsoft.com/office/drawing/2014/main" val="3363546613"/>
                    </a:ext>
                  </a:extLst>
                </a:gridCol>
              </a:tblGrid>
              <a:tr h="25892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Areas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51626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r>
                        <a:rPr lang="en-GB" sz="1000" dirty="0"/>
                        <a:t>Rovuma Areas (R6-)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28241.01 </a:t>
                      </a:r>
                      <a:r>
                        <a:rPr lang="en-GB" sz="1000" dirty="0" err="1"/>
                        <a:t>SqKm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867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r>
                        <a:rPr lang="en-GB" sz="1000" dirty="0" err="1"/>
                        <a:t>Angoche</a:t>
                      </a:r>
                      <a:r>
                        <a:rPr lang="en-GB" sz="1000" dirty="0"/>
                        <a:t> Areas (A6-)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7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40420.79 </a:t>
                      </a:r>
                      <a:r>
                        <a:rPr lang="en-GB" sz="1000" dirty="0" err="1"/>
                        <a:t>SqKm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22448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GB" sz="1000" dirty="0" err="1"/>
                        <a:t>Zambeze</a:t>
                      </a:r>
                      <a:r>
                        <a:rPr lang="en-GB" sz="1000" dirty="0"/>
                        <a:t> Delta Areas (ZD6-)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11474.6 </a:t>
                      </a:r>
                      <a:r>
                        <a:rPr lang="en-GB" sz="1000" dirty="0" err="1"/>
                        <a:t>SqKm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32992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r>
                        <a:rPr lang="en-GB" sz="1000" dirty="0"/>
                        <a:t>Save Areas (S6-)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11479.35 </a:t>
                      </a:r>
                      <a:r>
                        <a:rPr lang="en-GB" sz="1000" dirty="0" err="1"/>
                        <a:t>SqKm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95156"/>
                  </a:ext>
                </a:extLst>
              </a:tr>
              <a:tr h="258926">
                <a:tc>
                  <a:txBody>
                    <a:bodyPr/>
                    <a:lstStyle/>
                    <a:p>
                      <a:r>
                        <a:rPr lang="en-GB" sz="1000" dirty="0"/>
                        <a:t>TOTAL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16 Areas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91615.75 </a:t>
                      </a:r>
                      <a:r>
                        <a:rPr lang="en-GB" sz="1000" dirty="0" err="1"/>
                        <a:t>SqKm</a:t>
                      </a:r>
                      <a:endParaRPr lang="en-GB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282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9BB0457-24CF-4068-865D-03DD42D54BAE}"/>
              </a:ext>
            </a:extLst>
          </p:cNvPr>
          <p:cNvGrpSpPr/>
          <p:nvPr/>
        </p:nvGrpSpPr>
        <p:grpSpPr>
          <a:xfrm>
            <a:off x="4478124" y="3072339"/>
            <a:ext cx="5789583" cy="3203201"/>
            <a:chOff x="0" y="913889"/>
            <a:chExt cx="7193279" cy="5203427"/>
          </a:xfrm>
        </p:grpSpPr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22038F4C-9A05-4006-AC9A-F874F4B9D26B}"/>
                </a:ext>
              </a:extLst>
            </p:cNvPr>
            <p:cNvSpPr/>
            <p:nvPr/>
          </p:nvSpPr>
          <p:spPr>
            <a:xfrm>
              <a:off x="0" y="913889"/>
              <a:ext cx="2350008" cy="1097280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Bid Round Opens</a:t>
              </a:r>
              <a:endParaRPr lang="pt-PT" sz="900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PT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5.11. 2021</a:t>
              </a:r>
            </a:p>
          </p:txBody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AB593769-5912-4BC8-A810-DC07B470DBA5}"/>
                </a:ext>
              </a:extLst>
            </p:cNvPr>
            <p:cNvSpPr/>
            <p:nvPr/>
          </p:nvSpPr>
          <p:spPr>
            <a:xfrm>
              <a:off x="746206" y="1802009"/>
              <a:ext cx="2167128" cy="111435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Pre-qualification</a:t>
              </a:r>
              <a:endParaRPr lang="pt-PT" sz="900" b="1" kern="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 28.02. 2022</a:t>
              </a:r>
            </a:p>
          </p:txBody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C3A801D9-5BA8-49C6-9BD0-156DD00ACADE}"/>
                </a:ext>
              </a:extLst>
            </p:cNvPr>
            <p:cNvSpPr/>
            <p:nvPr/>
          </p:nvSpPr>
          <p:spPr>
            <a:xfrm>
              <a:off x="1711551" y="2832728"/>
              <a:ext cx="2281443" cy="1097280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ZA" sz="1100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en-ZA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Announcement of Pre-qualified companies </a:t>
              </a:r>
              <a:endParaRPr lang="pt-PT" sz="900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PT" sz="900" b="1" kern="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Up</a:t>
              </a:r>
              <a:r>
                <a:rPr lang="pt-PT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to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31.03.2022</a:t>
              </a:r>
            </a:p>
            <a:p>
              <a:pPr algn="ctr">
                <a:defRPr/>
              </a:pPr>
              <a:endParaRPr lang="en-US" sz="1100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A884CC68-C441-4A73-A3AB-7C5349127D21}"/>
                </a:ext>
              </a:extLst>
            </p:cNvPr>
            <p:cNvSpPr/>
            <p:nvPr/>
          </p:nvSpPr>
          <p:spPr>
            <a:xfrm>
              <a:off x="3141057" y="3949148"/>
              <a:ext cx="2717074" cy="1176646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ZA" sz="1100" b="1" kern="0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en-ZA" sz="900" b="1" kern="0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Bid Submissions and round closure at 11.11.2022</a:t>
              </a:r>
              <a:endParaRPr lang="en-US" sz="900" b="1" kern="0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endParaRPr lang="en-US" sz="1100" b="1" kern="0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A229A1B9-69A7-4CF6-8FC4-9E0CAC5F9A69}"/>
                </a:ext>
              </a:extLst>
            </p:cNvPr>
            <p:cNvSpPr/>
            <p:nvPr/>
          </p:nvSpPr>
          <p:spPr>
            <a:xfrm>
              <a:off x="4910874" y="4971997"/>
              <a:ext cx="2282405" cy="1145319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ZA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Applications Evaluation and Bid Round Awards</a:t>
              </a:r>
            </a:p>
            <a:p>
              <a:pPr algn="ctr">
                <a:defRPr/>
              </a:pPr>
              <a:r>
                <a:rPr lang="pt-PT" sz="900" b="1" kern="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by</a:t>
              </a:r>
              <a:endParaRPr lang="pt-PT" sz="900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pt-PT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9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0.12.2022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7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AC468-8D33-489B-8C5C-4343F93EFCAD}"/>
              </a:ext>
            </a:extLst>
          </p:cNvPr>
          <p:cNvSpPr txBox="1"/>
          <p:nvPr/>
        </p:nvSpPr>
        <p:spPr>
          <a:xfrm>
            <a:off x="1096976" y="1225689"/>
            <a:ext cx="10764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maximize the benefits of the extraction and monetization of natural gas in a sustainable manner, the Government approved, the Natural Gas Master Plan (GMP) in June 2014 which is a guiding and planning instrument of the Government in the gas sector, used as:</a:t>
            </a:r>
          </a:p>
          <a:p>
            <a:endParaRPr lang="en-US" sz="2000" dirty="0"/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Tool for development of policies in a gas sector in Mozambique;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Instrument that guides decision-making, establishing priorities in the allocation and use of natural gas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To Fosters a stable regulatory, fiscal and financial regime promoting the development of the gas sector for the benefit of the country.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Priority Investment Areas Based on Gas (GMP)</a:t>
            </a:r>
          </a:p>
          <a:p>
            <a:pPr marL="285750" indent="-285750">
              <a:buClr>
                <a:srgbClr val="0066C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66C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66CC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57DA1361-1A41-4802-AE20-05D4B8350ADC}"/>
              </a:ext>
            </a:extLst>
          </p:cNvPr>
          <p:cNvSpPr/>
          <p:nvPr/>
        </p:nvSpPr>
        <p:spPr>
          <a:xfrm>
            <a:off x="6912429" y="4876528"/>
            <a:ext cx="2882900" cy="498475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73238-EF68-408C-89D0-911084FABBCB}"/>
              </a:ext>
            </a:extLst>
          </p:cNvPr>
          <p:cNvSpPr txBox="1">
            <a:spLocks/>
          </p:cNvSpPr>
          <p:nvPr/>
        </p:nvSpPr>
        <p:spPr>
          <a:xfrm>
            <a:off x="1096976" y="239872"/>
            <a:ext cx="10610766" cy="617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role of gas projects to help developing key economic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sectors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81173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BD046F-F70F-44D9-AD74-D19B4EEA8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3696"/>
              </p:ext>
            </p:extLst>
          </p:nvPr>
        </p:nvGraphicFramePr>
        <p:xfrm>
          <a:off x="600891" y="1461386"/>
          <a:ext cx="10990217" cy="421196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42799">
                  <a:extLst>
                    <a:ext uri="{9D8B030D-6E8A-4147-A177-3AD203B41FA5}">
                      <a16:colId xmlns:a16="http://schemas.microsoft.com/office/drawing/2014/main" val="2717107355"/>
                    </a:ext>
                  </a:extLst>
                </a:gridCol>
                <a:gridCol w="1720752">
                  <a:extLst>
                    <a:ext uri="{9D8B030D-6E8A-4147-A177-3AD203B41FA5}">
                      <a16:colId xmlns:a16="http://schemas.microsoft.com/office/drawing/2014/main" val="3318531741"/>
                    </a:ext>
                  </a:extLst>
                </a:gridCol>
                <a:gridCol w="2006034">
                  <a:extLst>
                    <a:ext uri="{9D8B030D-6E8A-4147-A177-3AD203B41FA5}">
                      <a16:colId xmlns:a16="http://schemas.microsoft.com/office/drawing/2014/main" val="722916781"/>
                    </a:ext>
                  </a:extLst>
                </a:gridCol>
                <a:gridCol w="5220632">
                  <a:extLst>
                    <a:ext uri="{9D8B030D-6E8A-4147-A177-3AD203B41FA5}">
                      <a16:colId xmlns:a16="http://schemas.microsoft.com/office/drawing/2014/main" val="321026404"/>
                    </a:ext>
                  </a:extLst>
                </a:gridCol>
              </a:tblGrid>
              <a:tr h="4341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Industrial  Sector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6012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4445" indent="7112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Product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Reasoning 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649772734"/>
                  </a:ext>
                </a:extLst>
              </a:tr>
              <a:tr h="9309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dirty="0">
                          <a:effectLst/>
                        </a:rPr>
                        <a:t>Fuels sector 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GTL</a:t>
                      </a: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Diesel /LPG/</a:t>
                      </a:r>
                      <a:r>
                        <a:rPr lang="en-US" sz="1600" dirty="0" err="1">
                          <a:effectLst/>
                        </a:rPr>
                        <a:t>Nafta</a:t>
                      </a: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effectLst/>
                        </a:rPr>
                        <a:t>Reduces Mozambique´s dependence on imported refined petroleum products;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effectLst/>
                        </a:rPr>
                        <a:t>Potential for regional export of products derived for GTL .</a:t>
                      </a:r>
                      <a:endParaRPr lang="en-US" sz="1600" noProof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020938642"/>
                  </a:ext>
                </a:extLst>
              </a:tr>
              <a:tr h="12546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 Chemicals Sector 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Ammonia /Urea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and other projects </a:t>
                      </a:r>
                      <a:endParaRPr lang="en-US" sz="1600" noProof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Ammonia /Urea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and other products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effectLst/>
                        </a:rPr>
                        <a:t>Is Government strategy for the development of agriculture and </a:t>
                      </a:r>
                      <a:r>
                        <a:rPr lang="en-US" sz="1600" noProof="0" dirty="0" err="1">
                          <a:effectLst/>
                        </a:rPr>
                        <a:t>agro</a:t>
                      </a:r>
                      <a:r>
                        <a:rPr lang="en-US" sz="1600" noProof="0" dirty="0">
                          <a:effectLst/>
                        </a:rPr>
                        <a:t>-industry;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effectLst/>
                        </a:rPr>
                        <a:t>Will provide a reduction in fertilizer imports ;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noProof="0" dirty="0">
                          <a:effectLst/>
                        </a:rPr>
                        <a:t>The fertilizer plant in Mozambique can be the distribution center for Africa.</a:t>
                      </a:r>
                      <a:endParaRPr lang="en-US" sz="1600" noProof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73209819"/>
                  </a:ext>
                </a:extLst>
              </a:tr>
              <a:tr h="15078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</a:t>
                      </a:r>
                      <a:endParaRPr lang="pt-PT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Plant </a:t>
                      </a: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Electricity </a:t>
                      </a: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marL="285750" marR="0" lvl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Contributes to the implementation of the Strategy for industrialization and rural electrification;</a:t>
                      </a:r>
                      <a:endParaRPr lang="pt-PT" sz="16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Increases efficiency and flexibility in electricity distribution;</a:t>
                      </a:r>
                      <a:endParaRPr lang="pt-PT" sz="16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Increase in energy availability in the country and region;</a:t>
                      </a:r>
                      <a:endParaRPr lang="pt-PT" sz="16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Contributes to the diversification of the energy matrix.</a:t>
                      </a:r>
                      <a:endParaRPr lang="pt-P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82006849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923D64D-9DD5-4BAC-B2F1-0AA7E1B4F8CD}"/>
              </a:ext>
            </a:extLst>
          </p:cNvPr>
          <p:cNvSpPr txBox="1">
            <a:spLocks/>
          </p:cNvSpPr>
          <p:nvPr/>
        </p:nvSpPr>
        <p:spPr>
          <a:xfrm>
            <a:off x="1096976" y="239872"/>
            <a:ext cx="10610766" cy="617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role of gas projects to help developing key economic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sectors in the country (cont.)</a:t>
            </a:r>
          </a:p>
        </p:txBody>
      </p:sp>
    </p:spTree>
    <p:extLst>
      <p:ext uri="{BB962C8B-B14F-4D97-AF65-F5344CB8AC3E}">
        <p14:creationId xmlns:p14="http://schemas.microsoft.com/office/powerpoint/2010/main" val="29629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C77BE-ED08-49F3-B09C-7816FDCAB20F}"/>
</file>

<file path=customXml/itemProps2.xml><?xml version="1.0" encoding="utf-8"?>
<ds:datastoreItem xmlns:ds="http://schemas.openxmlformats.org/officeDocument/2006/customXml" ds:itemID="{ACF4FFE9-206E-40D6-A558-2D2F5566D9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14643</TotalTime>
  <Words>1442</Words>
  <Application>Microsoft Office PowerPoint</Application>
  <PresentationFormat>Widescreen</PresentationFormat>
  <Paragraphs>251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Roboto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TRANSIÇÃO ENERGÉTICA NA INDÚSTRIA DE HIDROCARBONETOS. DESAFIOS E PERSPECTIVAS</dc:title>
  <dc:creator>Guilermina Honwana</dc:creator>
  <cp:lastModifiedBy>Eugénio Belengueze</cp:lastModifiedBy>
  <cp:revision>266</cp:revision>
  <cp:lastPrinted>2022-07-12T13:19:45Z</cp:lastPrinted>
  <dcterms:created xsi:type="dcterms:W3CDTF">2022-07-08T10:29:46Z</dcterms:created>
  <dcterms:modified xsi:type="dcterms:W3CDTF">2022-09-14T09:36:16Z</dcterms:modified>
</cp:coreProperties>
</file>