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0" r:id="rId3"/>
    <p:sldId id="261" r:id="rId4"/>
    <p:sldId id="271" r:id="rId5"/>
  </p:sldIdLst>
  <p:sldSz cx="12192000" cy="6858000"/>
  <p:notesSz cx="12192000" cy="6858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2"/>
    <p:restoredTop sz="94607"/>
  </p:normalViewPr>
  <p:slideViewPr>
    <p:cSldViewPr>
      <p:cViewPr varScale="1">
        <p:scale>
          <a:sx n="77" d="100"/>
          <a:sy n="77" d="100"/>
        </p:scale>
        <p:origin x="1013"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9" cy="6857997"/>
          </a:xfrm>
          <a:prstGeom prst="rect">
            <a:avLst/>
          </a:prstGeom>
        </p:spPr>
      </p:pic>
      <p:sp>
        <p:nvSpPr>
          <p:cNvPr id="2" name="Holder 2"/>
          <p:cNvSpPr>
            <a:spLocks noGrp="1"/>
          </p:cNvSpPr>
          <p:nvPr>
            <p:ph type="title"/>
          </p:nvPr>
        </p:nvSpPr>
        <p:spPr>
          <a:xfrm>
            <a:off x="1642998" y="712165"/>
            <a:ext cx="2552700" cy="574675"/>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a:xfrm>
            <a:off x="1769491" y="1233931"/>
            <a:ext cx="6538595" cy="230886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mailto:Consultant@groupleonardo.com" TargetMode="External"/><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mailto:info@eurocam.org.mz" TargetMode="External"/><Relationship Id="rId5" Type="http://schemas.openxmlformats.org/officeDocument/2006/relationships/hyperlink" Target="mailto:Contacto.ccmi@gmail.com" TargetMode="External"/><Relationship Id="rId4" Type="http://schemas.openxmlformats.org/officeDocument/2006/relationships/hyperlink" Target="http://www.cta.org.m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800" y="550926"/>
            <a:ext cx="5867399" cy="566822"/>
          </a:xfrm>
          <a:prstGeom prst="rect">
            <a:avLst/>
          </a:prstGeom>
        </p:spPr>
        <p:txBody>
          <a:bodyPr vert="horz" wrap="square" lIns="0" tIns="12700" rIns="0" bIns="0" rtlCol="0">
            <a:spAutoFit/>
          </a:bodyPr>
          <a:lstStyle/>
          <a:p>
            <a:pPr marL="12700" algn="ctr">
              <a:lnSpc>
                <a:spcPct val="100000"/>
              </a:lnSpc>
              <a:spcBef>
                <a:spcPts val="100"/>
              </a:spcBef>
            </a:pPr>
            <a:r>
              <a:rPr lang="en-US" spc="5"/>
              <a:t>MOZAMBIQUE</a:t>
            </a:r>
            <a:endParaRP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371600"/>
            <a:ext cx="4495800" cy="4976033"/>
          </a:xfrm>
          <a:prstGeom prst="rect">
            <a:avLst/>
          </a:prstGeom>
        </p:spPr>
      </p:pic>
      <p:sp>
        <p:nvSpPr>
          <p:cNvPr id="8" name="Oval 7"/>
          <p:cNvSpPr/>
          <p:nvPr/>
        </p:nvSpPr>
        <p:spPr>
          <a:xfrm>
            <a:off x="8168640" y="1905000"/>
            <a:ext cx="45719"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21" name="Retângulo 20"/>
          <p:cNvSpPr/>
          <p:nvPr/>
        </p:nvSpPr>
        <p:spPr>
          <a:xfrm>
            <a:off x="6504515" y="4495800"/>
            <a:ext cx="4525101" cy="1569660"/>
          </a:xfrm>
          <a:prstGeom prst="rect">
            <a:avLst/>
          </a:prstGeom>
        </p:spPr>
        <p:txBody>
          <a:bodyPr wrap="square">
            <a:spAutoFit/>
          </a:bodyPr>
          <a:lstStyle/>
          <a:p>
            <a:r>
              <a:rPr lang="en-US" sz="1600" b="1" dirty="0"/>
              <a:t>Cabo Delgado </a:t>
            </a:r>
            <a:r>
              <a:rPr lang="en-US" sz="1600" dirty="0"/>
              <a:t>province is a subdivision of Mozambique located in the extreme northeast of the country. Its capital is the city of Pemba, located about 2,600 km north of Maputo, the country's capital. The province has an area of ​​82,625 km² and, in 2017, had a population of 2,333,278 inhabitants.</a:t>
            </a:r>
            <a:endParaRPr lang="pt-PT" sz="1600" dirty="0"/>
          </a:p>
        </p:txBody>
      </p:sp>
      <p:sp>
        <p:nvSpPr>
          <p:cNvPr id="13" name="Oval 12"/>
          <p:cNvSpPr/>
          <p:nvPr/>
        </p:nvSpPr>
        <p:spPr>
          <a:xfrm>
            <a:off x="9714378" y="1527082"/>
            <a:ext cx="60961" cy="4571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PT"/>
          </a:p>
        </p:txBody>
      </p:sp>
      <p:sp>
        <p:nvSpPr>
          <p:cNvPr id="3" name="Oval 2"/>
          <p:cNvSpPr/>
          <p:nvPr/>
        </p:nvSpPr>
        <p:spPr>
          <a:xfrm>
            <a:off x="8214359" y="15270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Oval 14"/>
          <p:cNvSpPr/>
          <p:nvPr/>
        </p:nvSpPr>
        <p:spPr>
          <a:xfrm>
            <a:off x="9696114" y="1687257"/>
            <a:ext cx="79225" cy="53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 name="Oval 3"/>
          <p:cNvSpPr/>
          <p:nvPr/>
        </p:nvSpPr>
        <p:spPr>
          <a:xfrm>
            <a:off x="7696200" y="17138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23" name="Oval 22"/>
          <p:cNvSpPr/>
          <p:nvPr/>
        </p:nvSpPr>
        <p:spPr>
          <a:xfrm>
            <a:off x="9714378" y="188214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a:p>
        </p:txBody>
      </p:sp>
      <p:sp>
        <p:nvSpPr>
          <p:cNvPr id="11" name="Oval 10"/>
          <p:cNvSpPr/>
          <p:nvPr/>
        </p:nvSpPr>
        <p:spPr>
          <a:xfrm>
            <a:off x="8168640" y="1736746"/>
            <a:ext cx="45719"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PT"/>
          </a:p>
        </p:txBody>
      </p:sp>
      <p:sp>
        <p:nvSpPr>
          <p:cNvPr id="24" name="Oval 23"/>
          <p:cNvSpPr/>
          <p:nvPr/>
        </p:nvSpPr>
        <p:spPr>
          <a:xfrm>
            <a:off x="9696114" y="2040043"/>
            <a:ext cx="79225" cy="10482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PT"/>
          </a:p>
        </p:txBody>
      </p:sp>
      <p:sp>
        <p:nvSpPr>
          <p:cNvPr id="14" name="Retângulo 13"/>
          <p:cNvSpPr/>
          <p:nvPr/>
        </p:nvSpPr>
        <p:spPr>
          <a:xfrm>
            <a:off x="9862225" y="1393767"/>
            <a:ext cx="697948" cy="307777"/>
          </a:xfrm>
          <a:prstGeom prst="rect">
            <a:avLst/>
          </a:prstGeom>
        </p:spPr>
        <p:txBody>
          <a:bodyPr wrap="none">
            <a:spAutoFit/>
          </a:bodyPr>
          <a:lstStyle/>
          <a:p>
            <a:r>
              <a:rPr lang="en-US" sz="1400" b="1" dirty="0"/>
              <a:t>Pemba</a:t>
            </a:r>
            <a:endParaRPr lang="pt-PT" sz="1400" b="1" dirty="0"/>
          </a:p>
        </p:txBody>
      </p:sp>
      <p:sp>
        <p:nvSpPr>
          <p:cNvPr id="25" name="Retângulo 24"/>
          <p:cNvSpPr/>
          <p:nvPr/>
        </p:nvSpPr>
        <p:spPr>
          <a:xfrm>
            <a:off x="9862225" y="1547655"/>
            <a:ext cx="1500539" cy="307777"/>
          </a:xfrm>
          <a:prstGeom prst="rect">
            <a:avLst/>
          </a:prstGeom>
        </p:spPr>
        <p:txBody>
          <a:bodyPr wrap="none">
            <a:spAutoFit/>
          </a:bodyPr>
          <a:lstStyle/>
          <a:p>
            <a:r>
              <a:rPr lang="en-US" sz="1400" b="1" dirty="0"/>
              <a:t>Palma (</a:t>
            </a:r>
            <a:r>
              <a:rPr lang="en-US" sz="1400" b="1" dirty="0" err="1"/>
              <a:t>Quitunda</a:t>
            </a:r>
            <a:r>
              <a:rPr lang="en-US" sz="1400" b="1" dirty="0"/>
              <a:t>)</a:t>
            </a:r>
            <a:endParaRPr lang="pt-PT" sz="1400" b="1" dirty="0"/>
          </a:p>
        </p:txBody>
      </p:sp>
      <p:sp>
        <p:nvSpPr>
          <p:cNvPr id="26" name="Retângulo 25"/>
          <p:cNvSpPr/>
          <p:nvPr/>
        </p:nvSpPr>
        <p:spPr>
          <a:xfrm>
            <a:off x="9862225" y="1728540"/>
            <a:ext cx="712054" cy="307777"/>
          </a:xfrm>
          <a:prstGeom prst="rect">
            <a:avLst/>
          </a:prstGeom>
        </p:spPr>
        <p:txBody>
          <a:bodyPr wrap="none">
            <a:spAutoFit/>
          </a:bodyPr>
          <a:lstStyle/>
          <a:p>
            <a:r>
              <a:rPr lang="en-US" sz="1400" b="1" dirty="0" err="1"/>
              <a:t>Mueda</a:t>
            </a:r>
            <a:endParaRPr lang="pt-PT" sz="1400" b="1" dirty="0"/>
          </a:p>
        </p:txBody>
      </p:sp>
      <p:sp>
        <p:nvSpPr>
          <p:cNvPr id="27" name="Retângulo 26"/>
          <p:cNvSpPr/>
          <p:nvPr/>
        </p:nvSpPr>
        <p:spPr>
          <a:xfrm>
            <a:off x="9862225" y="1932464"/>
            <a:ext cx="984565" cy="307777"/>
          </a:xfrm>
          <a:prstGeom prst="rect">
            <a:avLst/>
          </a:prstGeom>
        </p:spPr>
        <p:txBody>
          <a:bodyPr wrap="none">
            <a:spAutoFit/>
          </a:bodyPr>
          <a:lstStyle/>
          <a:p>
            <a:r>
              <a:rPr lang="en-US" sz="1400" b="1" dirty="0" err="1"/>
              <a:t>Mocimboa</a:t>
            </a:r>
            <a:endParaRPr lang="pt-PT" sz="1400" b="1" dirty="0"/>
          </a:p>
        </p:txBody>
      </p:sp>
      <p:sp>
        <p:nvSpPr>
          <p:cNvPr id="28" name="object 5"/>
          <p:cNvSpPr txBox="1">
            <a:spLocks/>
          </p:cNvSpPr>
          <p:nvPr/>
        </p:nvSpPr>
        <p:spPr>
          <a:xfrm>
            <a:off x="533400" y="3252556"/>
            <a:ext cx="3152140" cy="1214120"/>
          </a:xfrm>
          <a:prstGeom prst="rect">
            <a:avLst/>
          </a:prstGeom>
        </p:spPr>
        <p:txBody>
          <a:bodyPr vert="horz" wrap="square" lIns="0" tIns="73660" rIns="0" bIns="0" rtlCol="0">
            <a:spAutoFit/>
          </a:bodyPr>
          <a:lstStyle>
            <a:lvl1pPr>
              <a:defRPr sz="3600" b="1" i="0">
                <a:solidFill>
                  <a:schemeClr val="tx1"/>
                </a:solidFill>
                <a:latin typeface="Calibri"/>
                <a:ea typeface="+mj-ea"/>
                <a:cs typeface="Calibri"/>
              </a:defRPr>
            </a:lvl1pPr>
          </a:lstStyle>
          <a:p>
            <a:pPr marL="12700">
              <a:spcBef>
                <a:spcPts val="580"/>
              </a:spcBef>
            </a:pPr>
            <a:r>
              <a:rPr lang="pt-PT" kern="0"/>
              <a:t>Simone</a:t>
            </a:r>
            <a:r>
              <a:rPr lang="pt-PT" kern="0" spc="-40"/>
              <a:t> </a:t>
            </a:r>
            <a:r>
              <a:rPr lang="pt-PT" kern="0" spc="-10">
                <a:solidFill>
                  <a:srgbClr val="95C10F"/>
                </a:solidFill>
              </a:rPr>
              <a:t>Santi</a:t>
            </a:r>
          </a:p>
          <a:p>
            <a:pPr marL="12700" marR="5080">
              <a:spcBef>
                <a:spcPts val="240"/>
              </a:spcBef>
            </a:pPr>
            <a:r>
              <a:rPr lang="pt-PT" sz="1800" b="0" kern="0" spc="-10"/>
              <a:t>Mozambique Gas &amp;</a:t>
            </a:r>
            <a:r>
              <a:rPr lang="pt-PT" sz="1800" b="0" kern="0"/>
              <a:t> </a:t>
            </a:r>
            <a:r>
              <a:rPr lang="pt-PT" sz="1800" b="0" kern="0" spc="-10"/>
              <a:t>Energy</a:t>
            </a:r>
            <a:r>
              <a:rPr lang="pt-PT" sz="1800" b="0" kern="0" spc="-15"/>
              <a:t> </a:t>
            </a:r>
            <a:r>
              <a:rPr lang="pt-PT" sz="1800" b="0" kern="0"/>
              <a:t>and </a:t>
            </a:r>
            <a:r>
              <a:rPr lang="pt-PT" sz="1800" b="0" kern="0" spc="-5"/>
              <a:t>Summit and Exhibition 2022</a:t>
            </a:r>
            <a:endParaRPr lang="pt-PT" sz="1800" kern="0" dirty="0"/>
          </a:p>
        </p:txBody>
      </p:sp>
      <p:pic>
        <p:nvPicPr>
          <p:cNvPr id="29" name="Imagem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2668905" cy="1069329"/>
          </a:xfrm>
          <a:prstGeom prst="rect">
            <a:avLst/>
          </a:prstGeom>
        </p:spPr>
      </p:pic>
    </p:spTree>
    <p:extLst>
      <p:ext uri="{BB962C8B-B14F-4D97-AF65-F5344CB8AC3E}">
        <p14:creationId xmlns:p14="http://schemas.microsoft.com/office/powerpoint/2010/main" val="59989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39" y="0"/>
            <a:ext cx="12172187" cy="6835137"/>
          </a:xfrm>
          <a:prstGeom prst="rect">
            <a:avLst/>
          </a:prstGeom>
        </p:spPr>
      </p:pic>
      <p:sp>
        <p:nvSpPr>
          <p:cNvPr id="3" name="object 3"/>
          <p:cNvSpPr txBox="1">
            <a:spLocks noGrp="1"/>
          </p:cNvSpPr>
          <p:nvPr>
            <p:ph type="title"/>
          </p:nvPr>
        </p:nvSpPr>
        <p:spPr>
          <a:xfrm>
            <a:off x="1924050" y="763269"/>
            <a:ext cx="1840230" cy="635000"/>
          </a:xfrm>
          <a:prstGeom prst="rect">
            <a:avLst/>
          </a:prstGeom>
        </p:spPr>
        <p:txBody>
          <a:bodyPr vert="horz" wrap="square" lIns="0" tIns="12065" rIns="0" bIns="0" rtlCol="0">
            <a:spAutoFit/>
          </a:bodyPr>
          <a:lstStyle/>
          <a:p>
            <a:pPr marL="12700">
              <a:lnSpc>
                <a:spcPct val="100000"/>
              </a:lnSpc>
              <a:spcBef>
                <a:spcPts val="95"/>
              </a:spcBef>
            </a:pPr>
            <a:r>
              <a:rPr lang="en-US" sz="4000" spc="-114" dirty="0">
                <a:solidFill>
                  <a:srgbClr val="6FAC46"/>
                </a:solidFill>
              </a:rPr>
              <a:t>Gallery</a:t>
            </a:r>
            <a:endParaRPr sz="4000" dirty="0"/>
          </a:p>
        </p:txBody>
      </p:sp>
      <p:pic>
        <p:nvPicPr>
          <p:cNvPr id="17" name="Image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582078"/>
            <a:ext cx="2322197" cy="3096262"/>
          </a:xfrm>
          <a:prstGeom prst="rect">
            <a:avLst/>
          </a:prstGeom>
        </p:spPr>
      </p:pic>
      <p:pic>
        <p:nvPicPr>
          <p:cNvPr id="18" name="Picture 3"/>
          <p:cNvPicPr>
            <a:picLocks noChangeAspect="1"/>
          </p:cNvPicPr>
          <p:nvPr/>
        </p:nvPicPr>
        <p:blipFill>
          <a:blip r:embed="rId4"/>
          <a:stretch>
            <a:fillRect/>
          </a:stretch>
        </p:blipFill>
        <p:spPr>
          <a:xfrm>
            <a:off x="5181600" y="1398269"/>
            <a:ext cx="3099014" cy="2070528"/>
          </a:xfrm>
          <a:prstGeom prst="rect">
            <a:avLst/>
          </a:prstGeom>
        </p:spPr>
      </p:pic>
      <p:pic>
        <p:nvPicPr>
          <p:cNvPr id="20" name="Image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1398270"/>
            <a:ext cx="3599427" cy="2027012"/>
          </a:xfrm>
          <a:prstGeom prst="rect">
            <a:avLst/>
          </a:prstGeom>
        </p:spPr>
      </p:pic>
      <p:pic>
        <p:nvPicPr>
          <p:cNvPr id="25" name="Image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8603" y="3562091"/>
            <a:ext cx="2337014" cy="3169672"/>
          </a:xfrm>
          <a:prstGeom prst="rect">
            <a:avLst/>
          </a:prstGeom>
        </p:spPr>
      </p:pic>
      <p:sp>
        <p:nvSpPr>
          <p:cNvPr id="26" name="Retângulo Arredondado 25"/>
          <p:cNvSpPr/>
          <p:nvPr/>
        </p:nvSpPr>
        <p:spPr>
          <a:xfrm>
            <a:off x="3806321" y="3582078"/>
            <a:ext cx="1905000" cy="309626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PT" sz="1400" b="1" dirty="0"/>
              <a:t>1. </a:t>
            </a:r>
            <a:r>
              <a:rPr lang="pt-PT" sz="1400" dirty="0"/>
              <a:t>Visit to Palma  2022</a:t>
            </a:r>
          </a:p>
          <a:p>
            <a:pPr marL="342900" indent="-342900" algn="ctr">
              <a:buAutoNum type="arabicPeriod"/>
            </a:pPr>
            <a:endParaRPr lang="pt-PT" sz="1400" dirty="0"/>
          </a:p>
          <a:p>
            <a:pPr algn="ctr"/>
            <a:r>
              <a:rPr lang="pt-PT" sz="1400" b="1" dirty="0"/>
              <a:t>2.  </a:t>
            </a:r>
            <a:r>
              <a:rPr lang="pt-PT" sz="1400" dirty="0"/>
              <a:t>Inauguration of the EUROCAM Pemba Office 2020</a:t>
            </a:r>
          </a:p>
          <a:p>
            <a:pPr algn="ctr"/>
            <a:endParaRPr lang="pt-PT" sz="1400" dirty="0"/>
          </a:p>
          <a:p>
            <a:pPr algn="ctr"/>
            <a:r>
              <a:rPr lang="pt-PT" sz="1400" b="1" dirty="0"/>
              <a:t>3. </a:t>
            </a:r>
            <a:r>
              <a:rPr lang="pt-PT" sz="1400" dirty="0"/>
              <a:t>Partnership with</a:t>
            </a:r>
          </a:p>
          <a:p>
            <a:pPr algn="ctr"/>
            <a:r>
              <a:rPr lang="pt-PT" sz="1400" dirty="0"/>
              <a:t> CEP Cabo Delgado 2022</a:t>
            </a:r>
          </a:p>
          <a:p>
            <a:pPr algn="ctr"/>
            <a:endParaRPr lang="pt-PT" sz="1400" dirty="0"/>
          </a:p>
          <a:p>
            <a:pPr algn="ctr"/>
            <a:r>
              <a:rPr lang="pt-PT" sz="1400" b="1" dirty="0"/>
              <a:t>4. </a:t>
            </a:r>
            <a:r>
              <a:rPr lang="pt-PT" sz="1400" dirty="0"/>
              <a:t>Visit to SOS Pemba 2022</a:t>
            </a:r>
          </a:p>
        </p:txBody>
      </p:sp>
      <p:sp>
        <p:nvSpPr>
          <p:cNvPr id="27" name="Retângulo 26"/>
          <p:cNvSpPr/>
          <p:nvPr/>
        </p:nvSpPr>
        <p:spPr>
          <a:xfrm>
            <a:off x="5938603" y="3610743"/>
            <a:ext cx="415498" cy="369332"/>
          </a:xfrm>
          <a:prstGeom prst="rect">
            <a:avLst/>
          </a:prstGeom>
        </p:spPr>
        <p:txBody>
          <a:bodyPr wrap="none">
            <a:spAutoFit/>
          </a:bodyPr>
          <a:lstStyle/>
          <a:p>
            <a:r>
              <a:rPr lang="pt-PT" b="1" dirty="0"/>
              <a:t>4. </a:t>
            </a:r>
            <a:endParaRPr lang="pt-PT" dirty="0"/>
          </a:p>
        </p:txBody>
      </p:sp>
      <p:sp>
        <p:nvSpPr>
          <p:cNvPr id="28" name="Retângulo 27"/>
          <p:cNvSpPr/>
          <p:nvPr/>
        </p:nvSpPr>
        <p:spPr>
          <a:xfrm>
            <a:off x="1349752" y="3612693"/>
            <a:ext cx="415498" cy="369332"/>
          </a:xfrm>
          <a:prstGeom prst="rect">
            <a:avLst/>
          </a:prstGeom>
        </p:spPr>
        <p:txBody>
          <a:bodyPr wrap="none">
            <a:spAutoFit/>
          </a:bodyPr>
          <a:lstStyle/>
          <a:p>
            <a:r>
              <a:rPr lang="pt-PT" b="1"/>
              <a:t>3. </a:t>
            </a:r>
            <a:endParaRPr lang="pt-PT"/>
          </a:p>
        </p:txBody>
      </p:sp>
      <p:sp>
        <p:nvSpPr>
          <p:cNvPr id="29" name="Retângulo 28"/>
          <p:cNvSpPr/>
          <p:nvPr/>
        </p:nvSpPr>
        <p:spPr>
          <a:xfrm>
            <a:off x="5181600" y="1524000"/>
            <a:ext cx="362600" cy="369332"/>
          </a:xfrm>
          <a:prstGeom prst="rect">
            <a:avLst/>
          </a:prstGeom>
        </p:spPr>
        <p:txBody>
          <a:bodyPr wrap="none">
            <a:spAutoFit/>
          </a:bodyPr>
          <a:lstStyle/>
          <a:p>
            <a:r>
              <a:rPr lang="pt-PT" b="1"/>
              <a:t>2.</a:t>
            </a:r>
            <a:endParaRPr lang="pt-PT"/>
          </a:p>
        </p:txBody>
      </p:sp>
      <p:sp>
        <p:nvSpPr>
          <p:cNvPr id="30" name="Retângulo 29"/>
          <p:cNvSpPr/>
          <p:nvPr/>
        </p:nvSpPr>
        <p:spPr>
          <a:xfrm>
            <a:off x="1333235" y="1411905"/>
            <a:ext cx="415498" cy="369332"/>
          </a:xfrm>
          <a:prstGeom prst="rect">
            <a:avLst/>
          </a:prstGeom>
        </p:spPr>
        <p:txBody>
          <a:bodyPr wrap="none">
            <a:spAutoFit/>
          </a:bodyPr>
          <a:lstStyle/>
          <a:p>
            <a:r>
              <a:rPr lang="pt-PT" b="1"/>
              <a:t>1. </a:t>
            </a:r>
            <a:endParaRPr lang="pt-PT"/>
          </a:p>
        </p:txBody>
      </p:sp>
      <p:pic>
        <p:nvPicPr>
          <p:cNvPr id="31" name="object 4"/>
          <p:cNvPicPr/>
          <p:nvPr/>
        </p:nvPicPr>
        <p:blipFill>
          <a:blip r:embed="rId7" cstate="print"/>
          <a:stretch>
            <a:fillRect/>
          </a:stretch>
        </p:blipFill>
        <p:spPr>
          <a:xfrm>
            <a:off x="8912603" y="4267579"/>
            <a:ext cx="1684020" cy="879348"/>
          </a:xfrm>
          <a:prstGeom prst="rect">
            <a:avLst/>
          </a:prstGeom>
        </p:spPr>
      </p:pic>
      <p:pic>
        <p:nvPicPr>
          <p:cNvPr id="32" name="Picture 12">
            <a:extLst>
              <a:ext uri="{FF2B5EF4-FFF2-40B4-BE49-F238E27FC236}">
                <a16:creationId xmlns:a16="http://schemas.microsoft.com/office/drawing/2014/main" id="{90920A10-D338-4BD6-B0D1-2F8F53635ECB}"/>
              </a:ext>
            </a:extLst>
          </p:cNvPr>
          <p:cNvPicPr>
            <a:picLocks noChangeAspect="1"/>
          </p:cNvPicPr>
          <p:nvPr/>
        </p:nvPicPr>
        <p:blipFill>
          <a:blip r:embed="rId8"/>
          <a:stretch>
            <a:fillRect/>
          </a:stretch>
        </p:blipFill>
        <p:spPr>
          <a:xfrm>
            <a:off x="8789203" y="2268052"/>
            <a:ext cx="1775460" cy="1653540"/>
          </a:xfrm>
          <a:prstGeom prst="rect">
            <a:avLst/>
          </a:prstGeom>
        </p:spPr>
      </p:pic>
      <p:pic>
        <p:nvPicPr>
          <p:cNvPr id="5" name="Imagem 4">
            <a:extLst>
              <a:ext uri="{FF2B5EF4-FFF2-40B4-BE49-F238E27FC236}">
                <a16:creationId xmlns:a16="http://schemas.microsoft.com/office/drawing/2014/main" id="{DED03CD1-3CC1-4322-8961-FFF3B5A170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7177" y="5703501"/>
            <a:ext cx="1735873" cy="5750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477030"/>
            <a:ext cx="4724400" cy="2523879"/>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373516"/>
            <a:ext cx="5066389" cy="2512965"/>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4086935"/>
            <a:ext cx="5181600" cy="2748580"/>
          </a:xfrm>
          <a:prstGeom prst="rect">
            <a:avLst/>
          </a:prstGeom>
        </p:spPr>
      </p:pic>
      <p:sp>
        <p:nvSpPr>
          <p:cNvPr id="8" name="object 3"/>
          <p:cNvSpPr txBox="1">
            <a:spLocks noGrp="1"/>
          </p:cNvSpPr>
          <p:nvPr>
            <p:ph type="title"/>
          </p:nvPr>
        </p:nvSpPr>
        <p:spPr>
          <a:xfrm>
            <a:off x="1924050" y="763269"/>
            <a:ext cx="6381750" cy="627736"/>
          </a:xfrm>
          <a:prstGeom prst="rect">
            <a:avLst/>
          </a:prstGeom>
        </p:spPr>
        <p:txBody>
          <a:bodyPr vert="horz" wrap="square" lIns="0" tIns="12065" rIns="0" bIns="0" rtlCol="0">
            <a:spAutoFit/>
          </a:bodyPr>
          <a:lstStyle/>
          <a:p>
            <a:pPr marL="12700">
              <a:lnSpc>
                <a:spcPct val="100000"/>
              </a:lnSpc>
              <a:spcBef>
                <a:spcPts val="95"/>
              </a:spcBef>
            </a:pPr>
            <a:r>
              <a:rPr lang="en-US" sz="4000" spc="-114" dirty="0">
                <a:solidFill>
                  <a:srgbClr val="6FAC46"/>
                </a:solidFill>
              </a:rPr>
              <a:t>Cabo Delgado Initiatives</a:t>
            </a:r>
            <a:endParaRPr sz="4000" dirty="0"/>
          </a:p>
        </p:txBody>
      </p:sp>
      <p:sp>
        <p:nvSpPr>
          <p:cNvPr id="2" name="Retângulo 1"/>
          <p:cNvSpPr/>
          <p:nvPr/>
        </p:nvSpPr>
        <p:spPr>
          <a:xfrm>
            <a:off x="5791200" y="4001619"/>
            <a:ext cx="6096000" cy="2954655"/>
          </a:xfrm>
          <a:prstGeom prst="rect">
            <a:avLst/>
          </a:prstGeom>
        </p:spPr>
        <p:txBody>
          <a:bodyPr>
            <a:spAutoFit/>
          </a:bodyPr>
          <a:lstStyle/>
          <a:p>
            <a:pPr marL="12700">
              <a:spcBef>
                <a:spcPts val="95"/>
              </a:spcBef>
              <a:spcAft>
                <a:spcPts val="0"/>
              </a:spcAft>
            </a:pPr>
            <a:r>
              <a:rPr lang="pt-PT" sz="2000" spc="-114" dirty="0">
                <a:solidFill>
                  <a:srgbClr val="6FAC46"/>
                </a:solidFill>
                <a:latin typeface="Calibri"/>
                <a:ea typeface="+mj-ea"/>
                <a:cs typeface="Calibri"/>
              </a:rPr>
              <a:t>OIL AND GAS PROJECTS (PEMBA)</a:t>
            </a:r>
          </a:p>
          <a:p>
            <a:pPr marL="285750" indent="-285750">
              <a:spcAft>
                <a:spcPts val="0"/>
              </a:spcAft>
              <a:buFont typeface="Arial" charset="0"/>
              <a:buChar char="•"/>
            </a:pPr>
            <a:r>
              <a:rPr lang="pt-PT" dirty="0">
                <a:ea typeface="Calibri" charset="0"/>
                <a:cs typeface="Times New Roman" charset="0"/>
              </a:rPr>
              <a:t>ASSET INTEGRITY (AREA 1) </a:t>
            </a:r>
          </a:p>
          <a:p>
            <a:pPr marL="285750" indent="-285750">
              <a:spcAft>
                <a:spcPts val="0"/>
              </a:spcAft>
              <a:buFont typeface="Arial" charset="0"/>
              <a:buChar char="•"/>
            </a:pPr>
            <a:r>
              <a:rPr lang="pt-PT" dirty="0">
                <a:ea typeface="Calibri" charset="0"/>
                <a:cs typeface="Times New Roman" charset="0"/>
              </a:rPr>
              <a:t>MANPOWER</a:t>
            </a:r>
            <a:r>
              <a:rPr lang="pt-PT" dirty="0">
                <a:ea typeface="Calibri" charset="0"/>
                <a:cs typeface="MS Mincho" charset="-128"/>
              </a:rPr>
              <a:t> </a:t>
            </a:r>
            <a:endParaRPr lang="pt-PT" dirty="0">
              <a:ea typeface="Calibri" charset="0"/>
              <a:cs typeface="Times New Roman" charset="0"/>
            </a:endParaRPr>
          </a:p>
          <a:p>
            <a:pPr marL="285750" indent="-285750">
              <a:spcAft>
                <a:spcPts val="0"/>
              </a:spcAft>
              <a:buFont typeface="Arial" charset="0"/>
              <a:buChar char="•"/>
            </a:pPr>
            <a:r>
              <a:rPr lang="pt-PT" dirty="0">
                <a:ea typeface="Calibri" charset="0"/>
                <a:cs typeface="Times New Roman" charset="0"/>
              </a:rPr>
              <a:t>RISK ASSESEMENT </a:t>
            </a:r>
          </a:p>
          <a:p>
            <a:pPr marL="285750" indent="-285750">
              <a:spcAft>
                <a:spcPts val="0"/>
              </a:spcAft>
              <a:buFont typeface="Arial" charset="0"/>
              <a:buChar char="•"/>
            </a:pPr>
            <a:r>
              <a:rPr lang="pt-PT" dirty="0">
                <a:ea typeface="Calibri" charset="0"/>
                <a:cs typeface="Times New Roman" charset="0"/>
              </a:rPr>
              <a:t>SOFT SKILLS TRAINING (AREA 4) </a:t>
            </a:r>
          </a:p>
          <a:p>
            <a:pPr marL="285750" indent="-285750">
              <a:spcAft>
                <a:spcPts val="0"/>
              </a:spcAft>
              <a:buFont typeface="Arial" charset="0"/>
              <a:buChar char="•"/>
            </a:pPr>
            <a:r>
              <a:rPr lang="pt-PT" dirty="0">
                <a:ea typeface="Calibri" charset="0"/>
                <a:cs typeface="Times New Roman" charset="0"/>
              </a:rPr>
              <a:t>PROJECT MANAGEMENT </a:t>
            </a:r>
          </a:p>
          <a:p>
            <a:pPr marL="285750" indent="-285750">
              <a:spcAft>
                <a:spcPts val="0"/>
              </a:spcAft>
              <a:buFont typeface="Arial" charset="0"/>
              <a:buChar char="•"/>
            </a:pPr>
            <a:r>
              <a:rPr lang="pt-PT" dirty="0">
                <a:ea typeface="Calibri" charset="0"/>
                <a:cs typeface="Times New Roman" charset="0"/>
              </a:rPr>
              <a:t>SUPPLY OF CABLES (AREA 1) </a:t>
            </a:r>
          </a:p>
          <a:p>
            <a:pPr marL="285750" indent="-285750">
              <a:spcAft>
                <a:spcPts val="0"/>
              </a:spcAft>
              <a:buFont typeface="Arial" charset="0"/>
              <a:buChar char="•"/>
            </a:pPr>
            <a:r>
              <a:rPr lang="pt-PT" dirty="0">
                <a:ea typeface="Calibri" charset="0"/>
                <a:cs typeface="Times New Roman" charset="0"/>
              </a:rPr>
              <a:t>SCAFFOLDING </a:t>
            </a:r>
          </a:p>
          <a:p>
            <a:pPr marL="285750" indent="-285750">
              <a:spcAft>
                <a:spcPts val="0"/>
              </a:spcAft>
              <a:buFont typeface="Arial" charset="0"/>
              <a:buChar char="•"/>
            </a:pPr>
            <a:r>
              <a:rPr lang="pt-PT" dirty="0">
                <a:ea typeface="Calibri" charset="0"/>
                <a:cs typeface="Times New Roman" charset="0"/>
              </a:rPr>
              <a:t>LOGISTIC </a:t>
            </a:r>
          </a:p>
          <a:p>
            <a:pPr marL="285750" indent="-285750">
              <a:spcAft>
                <a:spcPts val="0"/>
              </a:spcAft>
              <a:buFont typeface="Arial" charset="0"/>
              <a:buChar char="•"/>
            </a:pPr>
            <a:r>
              <a:rPr lang="pt-PT" dirty="0">
                <a:ea typeface="Calibri" charset="0"/>
                <a:cs typeface="Times New Roman" charset="0"/>
              </a:rPr>
              <a:t>REAL STATE </a:t>
            </a:r>
            <a:endParaRPr lang="pt-PT" dirty="0">
              <a:effectLst/>
              <a:ea typeface="Calibri" charset="0"/>
              <a:cs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
        <p:nvSpPr>
          <p:cNvPr id="3" name="object 3"/>
          <p:cNvSpPr txBox="1">
            <a:spLocks noGrp="1"/>
          </p:cNvSpPr>
          <p:nvPr>
            <p:ph type="title"/>
          </p:nvPr>
        </p:nvSpPr>
        <p:spPr>
          <a:xfrm>
            <a:off x="519176" y="1069593"/>
            <a:ext cx="2240280" cy="635000"/>
          </a:xfrm>
          <a:prstGeom prst="rect">
            <a:avLst/>
          </a:prstGeom>
        </p:spPr>
        <p:txBody>
          <a:bodyPr vert="horz" wrap="square" lIns="0" tIns="12065" rIns="0" bIns="0" rtlCol="0">
            <a:spAutoFit/>
          </a:bodyPr>
          <a:lstStyle/>
          <a:p>
            <a:pPr marL="12700">
              <a:lnSpc>
                <a:spcPct val="100000"/>
              </a:lnSpc>
              <a:spcBef>
                <a:spcPts val="95"/>
              </a:spcBef>
            </a:pPr>
            <a:r>
              <a:rPr sz="4000" spc="-35" dirty="0">
                <a:solidFill>
                  <a:srgbClr val="FFFFFF"/>
                </a:solidFill>
              </a:rPr>
              <a:t>C</a:t>
            </a:r>
            <a:r>
              <a:rPr sz="4000" spc="-10" dirty="0">
                <a:solidFill>
                  <a:srgbClr val="FFFFFF"/>
                </a:solidFill>
              </a:rPr>
              <a:t>ON</a:t>
            </a:r>
            <a:r>
              <a:rPr sz="4000" spc="-325" dirty="0">
                <a:solidFill>
                  <a:srgbClr val="FFFFFF"/>
                </a:solidFill>
              </a:rPr>
              <a:t>T</a:t>
            </a:r>
            <a:r>
              <a:rPr sz="4000" spc="-50" dirty="0">
                <a:solidFill>
                  <a:srgbClr val="FFFFFF"/>
                </a:solidFill>
              </a:rPr>
              <a:t>A</a:t>
            </a:r>
            <a:r>
              <a:rPr sz="4000" spc="10" dirty="0">
                <a:solidFill>
                  <a:srgbClr val="FFFFFF"/>
                </a:solidFill>
              </a:rPr>
              <a:t>C</a:t>
            </a:r>
            <a:r>
              <a:rPr sz="4000" spc="-30" dirty="0">
                <a:solidFill>
                  <a:srgbClr val="FFFFFF"/>
                </a:solidFill>
              </a:rPr>
              <a:t>T</a:t>
            </a:r>
            <a:r>
              <a:rPr sz="4000" spc="-5" dirty="0">
                <a:solidFill>
                  <a:srgbClr val="FFFFFF"/>
                </a:solidFill>
              </a:rPr>
              <a:t>S</a:t>
            </a:r>
            <a:endParaRPr sz="4000" dirty="0"/>
          </a:p>
        </p:txBody>
      </p:sp>
      <p:sp>
        <p:nvSpPr>
          <p:cNvPr id="4" name="object 4"/>
          <p:cNvSpPr txBox="1"/>
          <p:nvPr/>
        </p:nvSpPr>
        <p:spPr>
          <a:xfrm>
            <a:off x="519176" y="1718880"/>
            <a:ext cx="8338820" cy="5217454"/>
          </a:xfrm>
          <a:prstGeom prst="rect">
            <a:avLst/>
          </a:prstGeom>
        </p:spPr>
        <p:txBody>
          <a:bodyPr vert="horz" wrap="square" lIns="0" tIns="13335" rIns="0" bIns="0" rtlCol="0">
            <a:spAutoFit/>
          </a:bodyPr>
          <a:lstStyle/>
          <a:p>
            <a:pPr marL="12700">
              <a:lnSpc>
                <a:spcPct val="100000"/>
              </a:lnSpc>
              <a:spcBef>
                <a:spcPts val="105"/>
              </a:spcBef>
            </a:pPr>
            <a:r>
              <a:rPr spc="-110" dirty="0">
                <a:solidFill>
                  <a:srgbClr val="FFFFFF"/>
                </a:solidFill>
                <a:latin typeface="Calibri"/>
                <a:cs typeface="Calibri"/>
              </a:rPr>
              <a:t>Av.</a:t>
            </a:r>
            <a:r>
              <a:rPr spc="-10" dirty="0">
                <a:solidFill>
                  <a:srgbClr val="FFFFFF"/>
                </a:solidFill>
                <a:latin typeface="Calibri"/>
                <a:cs typeface="Calibri"/>
              </a:rPr>
              <a:t> </a:t>
            </a:r>
            <a:r>
              <a:rPr spc="-15" dirty="0">
                <a:solidFill>
                  <a:srgbClr val="FFFFFF"/>
                </a:solidFill>
                <a:latin typeface="Calibri"/>
                <a:cs typeface="Calibri"/>
              </a:rPr>
              <a:t>Paulo</a:t>
            </a:r>
            <a:r>
              <a:rPr dirty="0">
                <a:solidFill>
                  <a:srgbClr val="FFFFFF"/>
                </a:solidFill>
                <a:latin typeface="Calibri"/>
                <a:cs typeface="Calibri"/>
              </a:rPr>
              <a:t> Samuel</a:t>
            </a:r>
            <a:r>
              <a:rPr spc="5" dirty="0">
                <a:solidFill>
                  <a:srgbClr val="FFFFFF"/>
                </a:solidFill>
                <a:latin typeface="Calibri"/>
                <a:cs typeface="Calibri"/>
              </a:rPr>
              <a:t> </a:t>
            </a:r>
            <a:r>
              <a:rPr spc="-5" dirty="0">
                <a:solidFill>
                  <a:srgbClr val="FFFFFF"/>
                </a:solidFill>
                <a:latin typeface="Calibri"/>
                <a:cs typeface="Calibri"/>
              </a:rPr>
              <a:t>Kankhomba</a:t>
            </a:r>
            <a:r>
              <a:rPr dirty="0">
                <a:solidFill>
                  <a:srgbClr val="FFFFFF"/>
                </a:solidFill>
                <a:latin typeface="Calibri"/>
                <a:cs typeface="Calibri"/>
              </a:rPr>
              <a:t> </a:t>
            </a:r>
            <a:r>
              <a:rPr spc="-5" dirty="0">
                <a:solidFill>
                  <a:srgbClr val="FFFFFF"/>
                </a:solidFill>
                <a:latin typeface="Calibri"/>
                <a:cs typeface="Calibri"/>
              </a:rPr>
              <a:t>nr</a:t>
            </a:r>
            <a:r>
              <a:rPr dirty="0">
                <a:solidFill>
                  <a:srgbClr val="FFFFFF"/>
                </a:solidFill>
                <a:latin typeface="Calibri"/>
                <a:cs typeface="Calibri"/>
              </a:rPr>
              <a:t> </a:t>
            </a:r>
            <a:r>
              <a:rPr spc="-5" dirty="0">
                <a:solidFill>
                  <a:srgbClr val="FFFFFF"/>
                </a:solidFill>
                <a:latin typeface="Calibri"/>
                <a:cs typeface="Calibri"/>
              </a:rPr>
              <a:t>1371</a:t>
            </a:r>
            <a:r>
              <a:rPr spc="10" dirty="0">
                <a:solidFill>
                  <a:srgbClr val="FFFFFF"/>
                </a:solidFill>
                <a:latin typeface="Calibri"/>
                <a:cs typeface="Calibri"/>
              </a:rPr>
              <a:t> </a:t>
            </a:r>
            <a:r>
              <a:rPr dirty="0">
                <a:solidFill>
                  <a:srgbClr val="FFFFFF"/>
                </a:solidFill>
                <a:latin typeface="Calibri"/>
                <a:cs typeface="Calibri"/>
              </a:rPr>
              <a:t>R/C </a:t>
            </a:r>
            <a:r>
              <a:rPr spc="-10" dirty="0">
                <a:solidFill>
                  <a:srgbClr val="FFFFFF"/>
                </a:solidFill>
                <a:latin typeface="Calibri"/>
                <a:cs typeface="Calibri"/>
              </a:rPr>
              <a:t>Maputo</a:t>
            </a:r>
            <a:endParaRPr lang="en-US" spc="-10" dirty="0">
              <a:solidFill>
                <a:srgbClr val="FFFFFF"/>
              </a:solidFill>
              <a:latin typeface="Calibri"/>
              <a:cs typeface="Calibri"/>
            </a:endParaRPr>
          </a:p>
          <a:p>
            <a:pPr marL="12700">
              <a:lnSpc>
                <a:spcPct val="100000"/>
              </a:lnSpc>
              <a:spcBef>
                <a:spcPts val="105"/>
              </a:spcBef>
            </a:pPr>
            <a:r>
              <a:rPr lang="en-US" spc="-10" dirty="0" err="1">
                <a:solidFill>
                  <a:srgbClr val="FFFFFF"/>
                </a:solidFill>
                <a:latin typeface="Calibri"/>
                <a:cs typeface="Calibri"/>
              </a:rPr>
              <a:t>Rua</a:t>
            </a:r>
            <a:r>
              <a:rPr lang="en-US" spc="-10" dirty="0">
                <a:solidFill>
                  <a:srgbClr val="FFFFFF"/>
                </a:solidFill>
                <a:latin typeface="Calibri"/>
                <a:cs typeface="Calibri"/>
              </a:rPr>
              <a:t> </a:t>
            </a:r>
            <a:r>
              <a:rPr lang="en-US" spc="-10" dirty="0" err="1">
                <a:solidFill>
                  <a:srgbClr val="FFFFFF"/>
                </a:solidFill>
                <a:latin typeface="Calibri"/>
                <a:cs typeface="Calibri"/>
              </a:rPr>
              <a:t>Jeronimo</a:t>
            </a:r>
            <a:r>
              <a:rPr lang="en-US" spc="-10" dirty="0">
                <a:solidFill>
                  <a:srgbClr val="FFFFFF"/>
                </a:solidFill>
                <a:latin typeface="Calibri"/>
                <a:cs typeface="Calibri"/>
              </a:rPr>
              <a:t> Romero RCI006, Pemba, Cabo Delgado</a:t>
            </a:r>
          </a:p>
          <a:p>
            <a:pPr marL="12700">
              <a:spcBef>
                <a:spcPts val="105"/>
              </a:spcBef>
            </a:pPr>
            <a:r>
              <a:rPr lang="is-IS" spc="-5" dirty="0">
                <a:solidFill>
                  <a:srgbClr val="FFFFFF"/>
                </a:solidFill>
                <a:cs typeface="Calibri"/>
              </a:rPr>
              <a:t>(+258)</a:t>
            </a:r>
            <a:r>
              <a:rPr lang="is-IS" spc="10" dirty="0">
                <a:solidFill>
                  <a:srgbClr val="FFFFFF"/>
                </a:solidFill>
                <a:cs typeface="Calibri"/>
              </a:rPr>
              <a:t> </a:t>
            </a:r>
            <a:r>
              <a:rPr lang="is-IS" dirty="0">
                <a:solidFill>
                  <a:srgbClr val="FFFFFF"/>
                </a:solidFill>
                <a:cs typeface="Calibri"/>
              </a:rPr>
              <a:t>86 305</a:t>
            </a:r>
            <a:r>
              <a:rPr lang="is-IS" spc="-15" dirty="0">
                <a:solidFill>
                  <a:srgbClr val="FFFFFF"/>
                </a:solidFill>
                <a:cs typeface="Calibri"/>
              </a:rPr>
              <a:t> </a:t>
            </a:r>
            <a:r>
              <a:rPr lang="is-IS" dirty="0">
                <a:solidFill>
                  <a:srgbClr val="FFFFFF"/>
                </a:solidFill>
                <a:cs typeface="Calibri"/>
              </a:rPr>
              <a:t>7349</a:t>
            </a:r>
            <a:endParaRPr lang="en-US" dirty="0">
              <a:latin typeface="Calibri"/>
              <a:cs typeface="Calibri"/>
            </a:endParaRPr>
          </a:p>
          <a:p>
            <a:pPr marL="12700">
              <a:lnSpc>
                <a:spcPct val="100000"/>
              </a:lnSpc>
              <a:spcBef>
                <a:spcPts val="105"/>
              </a:spcBef>
            </a:pPr>
            <a:r>
              <a:rPr u="heavy" spc="-10" dirty="0">
                <a:solidFill>
                  <a:srgbClr val="0462C1"/>
                </a:solidFill>
                <a:uFill>
                  <a:solidFill>
                    <a:srgbClr val="0462C1"/>
                  </a:solidFill>
                </a:uFill>
                <a:latin typeface="Calibri"/>
                <a:cs typeface="Calibri"/>
                <a:hlinkClick r:id="rId3"/>
              </a:rPr>
              <a:t>Consultant@groupleonardo.com </a:t>
            </a:r>
            <a:r>
              <a:rPr lang="en-US" u="heavy" spc="-10" dirty="0">
                <a:solidFill>
                  <a:srgbClr val="0462C1"/>
                </a:solidFill>
                <a:uFill>
                  <a:solidFill>
                    <a:srgbClr val="0462C1"/>
                  </a:solidFill>
                </a:uFill>
                <a:latin typeface="Calibri"/>
                <a:cs typeface="Calibri"/>
              </a:rPr>
              <a:t>/ s.santi@groupleonardo.com</a:t>
            </a:r>
            <a:r>
              <a:rPr spc="-710" dirty="0">
                <a:solidFill>
                  <a:srgbClr val="0462C1"/>
                </a:solidFill>
                <a:latin typeface="Calibri"/>
                <a:cs typeface="Calibri"/>
              </a:rPr>
              <a:t> </a:t>
            </a:r>
            <a:endParaRPr lang="en-US" spc="-710" dirty="0">
              <a:solidFill>
                <a:srgbClr val="0462C1"/>
              </a:solidFill>
              <a:latin typeface="Calibri"/>
              <a:cs typeface="Calibri"/>
            </a:endParaRPr>
          </a:p>
          <a:p>
            <a:pPr marL="12700">
              <a:lnSpc>
                <a:spcPct val="100000"/>
              </a:lnSpc>
              <a:spcBef>
                <a:spcPts val="105"/>
              </a:spcBef>
            </a:pPr>
            <a:endParaRPr lang="en-US" dirty="0">
              <a:solidFill>
                <a:srgbClr val="FFFFFF"/>
              </a:solidFill>
              <a:latin typeface="Calibri"/>
              <a:cs typeface="Calibri"/>
            </a:endParaRPr>
          </a:p>
          <a:p>
            <a:pPr marL="12700">
              <a:lnSpc>
                <a:spcPct val="100000"/>
              </a:lnSpc>
              <a:spcBef>
                <a:spcPts val="105"/>
              </a:spcBef>
            </a:pPr>
            <a:r>
              <a:rPr lang="en-US" dirty="0">
                <a:solidFill>
                  <a:srgbClr val="FFFFFF"/>
                </a:solidFill>
                <a:latin typeface="Calibri"/>
                <a:cs typeface="Calibri"/>
              </a:rPr>
              <a:t>CTA</a:t>
            </a:r>
          </a:p>
          <a:p>
            <a:pPr marL="12700">
              <a:lnSpc>
                <a:spcPct val="100000"/>
              </a:lnSpc>
              <a:spcBef>
                <a:spcPts val="105"/>
              </a:spcBef>
            </a:pPr>
            <a:r>
              <a:rPr lang="en-US" dirty="0">
                <a:solidFill>
                  <a:srgbClr val="FFFFFF"/>
                </a:solidFill>
                <a:latin typeface="Calibri"/>
                <a:cs typeface="Calibri"/>
                <a:hlinkClick r:id="rId4"/>
              </a:rPr>
              <a:t>www.cta.org.mz</a:t>
            </a:r>
            <a:endParaRPr lang="en-US" dirty="0">
              <a:solidFill>
                <a:srgbClr val="FFFFFF"/>
              </a:solidFill>
              <a:latin typeface="Calibri"/>
              <a:cs typeface="Calibri"/>
            </a:endParaRPr>
          </a:p>
          <a:p>
            <a:pPr marL="12700">
              <a:lnSpc>
                <a:spcPct val="100000"/>
              </a:lnSpc>
              <a:spcBef>
                <a:spcPts val="105"/>
              </a:spcBef>
            </a:pPr>
            <a:endParaRPr lang="en-US" dirty="0">
              <a:solidFill>
                <a:srgbClr val="FFFFFF"/>
              </a:solidFill>
              <a:latin typeface="Calibri"/>
              <a:cs typeface="Calibri"/>
            </a:endParaRPr>
          </a:p>
          <a:p>
            <a:pPr marL="12700">
              <a:lnSpc>
                <a:spcPct val="100000"/>
              </a:lnSpc>
              <a:spcBef>
                <a:spcPts val="105"/>
              </a:spcBef>
            </a:pPr>
            <a:r>
              <a:rPr lang="en-US" dirty="0">
                <a:solidFill>
                  <a:srgbClr val="FFFFFF"/>
                </a:solidFill>
                <a:latin typeface="Calibri"/>
                <a:cs typeface="Calibri"/>
              </a:rPr>
              <a:t>CCMI</a:t>
            </a:r>
          </a:p>
          <a:p>
            <a:pPr marL="12700">
              <a:lnSpc>
                <a:spcPct val="100000"/>
              </a:lnSpc>
              <a:spcBef>
                <a:spcPts val="105"/>
              </a:spcBef>
            </a:pPr>
            <a:r>
              <a:rPr lang="en-US" dirty="0">
                <a:solidFill>
                  <a:srgbClr val="FFFFFF"/>
                </a:solidFill>
                <a:latin typeface="Calibri"/>
                <a:cs typeface="Calibri"/>
              </a:rPr>
              <a:t>(+258) 84 773 1187</a:t>
            </a:r>
          </a:p>
          <a:p>
            <a:pPr marL="12700">
              <a:lnSpc>
                <a:spcPct val="100000"/>
              </a:lnSpc>
              <a:spcBef>
                <a:spcPts val="105"/>
              </a:spcBef>
            </a:pPr>
            <a:r>
              <a:rPr lang="en-US" dirty="0">
                <a:solidFill>
                  <a:srgbClr val="FFFFFF"/>
                </a:solidFill>
                <a:latin typeface="Calibri"/>
                <a:cs typeface="Calibri"/>
                <a:hlinkClick r:id="rId5"/>
              </a:rPr>
              <a:t>Contacto.ccmi@gmail.com</a:t>
            </a:r>
            <a:r>
              <a:rPr lang="en-US" dirty="0">
                <a:solidFill>
                  <a:srgbClr val="FFFFFF"/>
                </a:solidFill>
                <a:latin typeface="Calibri"/>
                <a:cs typeface="Calibri"/>
              </a:rPr>
              <a:t> </a:t>
            </a:r>
          </a:p>
          <a:p>
            <a:pPr marL="12700">
              <a:lnSpc>
                <a:spcPct val="100000"/>
              </a:lnSpc>
              <a:spcBef>
                <a:spcPts val="105"/>
              </a:spcBef>
            </a:pPr>
            <a:endParaRPr lang="en-US" dirty="0">
              <a:solidFill>
                <a:srgbClr val="FFFFFF"/>
              </a:solidFill>
              <a:latin typeface="Calibri"/>
              <a:cs typeface="Calibri"/>
            </a:endParaRPr>
          </a:p>
          <a:p>
            <a:pPr marL="12700">
              <a:lnSpc>
                <a:spcPct val="100000"/>
              </a:lnSpc>
              <a:spcBef>
                <a:spcPts val="105"/>
              </a:spcBef>
            </a:pPr>
            <a:r>
              <a:rPr lang="en-US" dirty="0">
                <a:solidFill>
                  <a:srgbClr val="FFFFFF"/>
                </a:solidFill>
                <a:latin typeface="Calibri"/>
                <a:cs typeface="Calibri"/>
              </a:rPr>
              <a:t>EUROCAM</a:t>
            </a:r>
          </a:p>
          <a:p>
            <a:pPr marL="12700">
              <a:lnSpc>
                <a:spcPct val="100000"/>
              </a:lnSpc>
              <a:spcBef>
                <a:spcPts val="105"/>
              </a:spcBef>
            </a:pPr>
            <a:r>
              <a:rPr lang="en-US" dirty="0">
                <a:solidFill>
                  <a:srgbClr val="FFFFFF"/>
                </a:solidFill>
                <a:latin typeface="Calibri"/>
                <a:cs typeface="Calibri"/>
              </a:rPr>
              <a:t>(+258) 86 754 2605</a:t>
            </a:r>
          </a:p>
          <a:p>
            <a:pPr marL="12700">
              <a:lnSpc>
                <a:spcPct val="100000"/>
              </a:lnSpc>
              <a:spcBef>
                <a:spcPts val="105"/>
              </a:spcBef>
            </a:pPr>
            <a:r>
              <a:rPr lang="en-US" dirty="0">
                <a:solidFill>
                  <a:srgbClr val="FFFFFF"/>
                </a:solidFill>
                <a:latin typeface="Calibri"/>
                <a:cs typeface="Calibri"/>
                <a:hlinkClick r:id="rId6"/>
              </a:rPr>
              <a:t>info@eurocam.org.mz</a:t>
            </a:r>
            <a:r>
              <a:rPr lang="en-US" dirty="0">
                <a:solidFill>
                  <a:srgbClr val="FFFFFF"/>
                </a:solidFill>
                <a:latin typeface="Calibri"/>
                <a:cs typeface="Calibri"/>
              </a:rPr>
              <a:t> </a:t>
            </a:r>
          </a:p>
          <a:p>
            <a:pPr marL="12700">
              <a:lnSpc>
                <a:spcPct val="100000"/>
              </a:lnSpc>
              <a:spcBef>
                <a:spcPts val="105"/>
              </a:spcBef>
            </a:pPr>
            <a:endParaRPr lang="en-US" dirty="0">
              <a:solidFill>
                <a:srgbClr val="FFFFFF"/>
              </a:solidFill>
              <a:latin typeface="Calibri"/>
              <a:cs typeface="Calibri"/>
            </a:endParaRPr>
          </a:p>
          <a:p>
            <a:pPr marL="12700">
              <a:lnSpc>
                <a:spcPct val="100000"/>
              </a:lnSpc>
              <a:spcBef>
                <a:spcPts val="105"/>
              </a:spcBef>
            </a:pPr>
            <a:endParaRPr lang="en-US" dirty="0">
              <a:solidFill>
                <a:srgbClr val="FFFFFF"/>
              </a:solidFill>
              <a:latin typeface="Calibri"/>
              <a:cs typeface="Calibri"/>
            </a:endParaRPr>
          </a:p>
          <a:p>
            <a:pPr marL="12700">
              <a:lnSpc>
                <a:spcPct val="100000"/>
              </a:lnSpc>
              <a:spcBef>
                <a:spcPts val="105"/>
              </a:spcBef>
            </a:pPr>
            <a:endParaRPr dirty="0">
              <a:latin typeface="Calibri"/>
              <a:cs typeface="Calibri"/>
            </a:endParaRPr>
          </a:p>
        </p:txBody>
      </p:sp>
      <p:pic>
        <p:nvPicPr>
          <p:cNvPr id="6" name="object 6"/>
          <p:cNvPicPr/>
          <p:nvPr/>
        </p:nvPicPr>
        <p:blipFill>
          <a:blip r:embed="rId7" cstate="print"/>
          <a:stretch>
            <a:fillRect/>
          </a:stretch>
        </p:blipFill>
        <p:spPr>
          <a:xfrm>
            <a:off x="9240011" y="0"/>
            <a:ext cx="2511552" cy="17419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A6F25C383F945BC7A542EABA0DCD0" ma:contentTypeVersion="16" ma:contentTypeDescription="Create a new document." ma:contentTypeScope="" ma:versionID="9b85952f303d83b82451f4bbe9d9ad92">
  <xsd:schema xmlns:xsd="http://www.w3.org/2001/XMLSchema" xmlns:xs="http://www.w3.org/2001/XMLSchema" xmlns:p="http://schemas.microsoft.com/office/2006/metadata/properties" xmlns:ns2="6ad1c946-227f-456b-a52f-005e356255ac" xmlns:ns3="d01e433a-3dff-4bfe-9b43-eca30fbe256c" targetNamespace="http://schemas.microsoft.com/office/2006/metadata/properties" ma:root="true" ma:fieldsID="18c331466bb06c2ca49c66b464efc3f1" ns2:_="" ns3:_="">
    <xsd:import namespace="6ad1c946-227f-456b-a52f-005e356255ac"/>
    <xsd:import namespace="d01e433a-3dff-4bfe-9b43-eca30fbe25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1c946-227f-456b-a52f-005e35625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1e433a-3dff-4bfe-9b43-eca30fbe25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492de6-2ff0-4ce1-83ac-e6b58917b8f1}" ma:internalName="TaxCatchAll" ma:showField="CatchAllData" ma:web="d01e433a-3dff-4bfe-9b43-eca30fbe25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8A139-6476-4372-948D-AD7313FC2D0D}"/>
</file>

<file path=customXml/itemProps2.xml><?xml version="1.0" encoding="utf-8"?>
<ds:datastoreItem xmlns:ds="http://schemas.openxmlformats.org/officeDocument/2006/customXml" ds:itemID="{ABDC9710-97D3-4FE2-8F53-6748747B394D}"/>
</file>

<file path=docProps/app.xml><?xml version="1.0" encoding="utf-8"?>
<Properties xmlns="http://schemas.openxmlformats.org/officeDocument/2006/extended-properties" xmlns:vt="http://schemas.openxmlformats.org/officeDocument/2006/docPropsVTypes">
  <Template/>
  <TotalTime>124</TotalTime>
  <Words>232</Words>
  <Application>Microsoft Office PowerPoint</Application>
  <PresentationFormat>Ecrã Panorâmico</PresentationFormat>
  <Paragraphs>49</Paragraphs>
  <Slides>4</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4</vt:i4>
      </vt:variant>
    </vt:vector>
  </HeadingPairs>
  <TitlesOfParts>
    <vt:vector size="7" baseType="lpstr">
      <vt:lpstr>Arial</vt:lpstr>
      <vt:lpstr>Calibri</vt:lpstr>
      <vt:lpstr>Office Theme</vt:lpstr>
      <vt:lpstr>MOZAMBIQUE</vt:lpstr>
      <vt:lpstr>Gallery</vt:lpstr>
      <vt:lpstr>Cabo Delgado Initiatives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Helder Cipriano</dc:creator>
  <cp:lastModifiedBy>Sergio Samuge</cp:lastModifiedBy>
  <cp:revision>17</cp:revision>
  <dcterms:created xsi:type="dcterms:W3CDTF">2022-09-13T21:12:21Z</dcterms:created>
  <dcterms:modified xsi:type="dcterms:W3CDTF">2022-09-14T08:05:43Z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2022-06-23T00:00:00Z</vt:filetime>
  </property>
  <property fmtid="{D5CDD505-2E9C-101B-9397-08002B2CF9AE}" pid="3" name="Creator">
    <vt:lpwstr>Microsoft® PowerPoint® 2016</vt:lpwstr>
  </property>
  <property fmtid="{D5CDD505-2E9C-101B-9397-08002B2CF9AE}" pid="4" name="LastSaved">
    <vt:filetime>2022-09-13T00:00:00Z</vt:filetime>
  </property>
</Properties>
</file>