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6"/>
  </p:notesMasterIdLst>
  <p:sldIdLst>
    <p:sldId id="274" r:id="rId2"/>
    <p:sldId id="611" r:id="rId3"/>
    <p:sldId id="623" r:id="rId4"/>
    <p:sldId id="622" r:id="rId5"/>
    <p:sldId id="601" r:id="rId6"/>
    <p:sldId id="633" r:id="rId7"/>
    <p:sldId id="634" r:id="rId8"/>
    <p:sldId id="480" r:id="rId9"/>
    <p:sldId id="542" r:id="rId10"/>
    <p:sldId id="585" r:id="rId11"/>
    <p:sldId id="599" r:id="rId12"/>
    <p:sldId id="600" r:id="rId13"/>
    <p:sldId id="559" r:id="rId14"/>
    <p:sldId id="560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arlass" initials="DB" lastIdx="1" clrIdx="0">
    <p:extLst>
      <p:ext uri="{19B8F6BF-5375-455C-9EA6-DF929625EA0E}">
        <p15:presenceInfo xmlns:p15="http://schemas.microsoft.com/office/powerpoint/2012/main" userId="S-1-5-21-4286958989-1320403947-2984280511-872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ACREAGE Area Evolution (km2)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475217254197513E-2"/>
          <c:y val="0.11080260303687636"/>
          <c:w val="0.84028516390211871"/>
          <c:h val="0.73746448722109303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Area Evolution(km2)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trendline>
            <c:spPr>
              <a:ln w="38100" cap="rnd">
                <a:solidFill>
                  <a:srgbClr val="FF0000"/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cat>
            <c:numRef>
              <c:f>Sheet1!$B$3:$B$9</c:f>
              <c:numCache>
                <c:formatCode>General</c:formatCode>
                <c:ptCount val="7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2007</c:v>
                </c:pt>
                <c:pt idx="4">
                  <c:v>2010</c:v>
                </c:pt>
                <c:pt idx="5">
                  <c:v>2014</c:v>
                </c:pt>
              </c:numCache>
            </c:numRef>
          </c:cat>
          <c:val>
            <c:numRef>
              <c:f>Sheet1!$C$3:$C$9</c:f>
              <c:numCache>
                <c:formatCode>_(* #,##0.00_);_(* \(#,##0.00\);_(* "-"??_);_(@_)</c:formatCode>
                <c:ptCount val="7"/>
                <c:pt idx="0">
                  <c:v>130000</c:v>
                </c:pt>
                <c:pt idx="1">
                  <c:v>180000</c:v>
                </c:pt>
                <c:pt idx="2">
                  <c:v>39000</c:v>
                </c:pt>
                <c:pt idx="3">
                  <c:v>180000</c:v>
                </c:pt>
                <c:pt idx="4">
                  <c:v>151891</c:v>
                </c:pt>
                <c:pt idx="5">
                  <c:v>76800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EE-4780-B995-B098D437C2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572520320"/>
        <c:axId val="572699264"/>
      </c:lineChart>
      <c:catAx>
        <c:axId val="572520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alpha val="10000"/>
                </a:schemeClr>
              </a:solidFill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year</a:t>
                </a:r>
              </a:p>
            </c:rich>
          </c:tx>
          <c:layout>
            <c:manualLayout>
              <c:xMode val="edge"/>
              <c:yMode val="edge"/>
              <c:x val="0.79820300434489144"/>
              <c:y val="0.86912243710122006"/>
            </c:manualLayout>
          </c:layout>
          <c:overlay val="0"/>
          <c:spPr>
            <a:solidFill>
              <a:schemeClr val="accent2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699264"/>
        <c:crosses val="autoZero"/>
        <c:auto val="1"/>
        <c:lblAlgn val="ctr"/>
        <c:lblOffset val="100"/>
        <c:noMultiLvlLbl val="0"/>
      </c:catAx>
      <c:valAx>
        <c:axId val="57269926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Acreage (Sq.</a:t>
                </a:r>
                <a:r>
                  <a:rPr lang="en-US" sz="1600" baseline="0"/>
                  <a:t> Km)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2.7709865007137954E-2"/>
              <c:y val="0.34013463798196775"/>
            </c:manualLayout>
          </c:layout>
          <c:overlay val="0"/>
          <c:spPr>
            <a:solidFill>
              <a:schemeClr val="accent2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crossAx val="57252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Discoveries</a:t>
            </a:r>
          </a:p>
        </c:rich>
      </c:tx>
      <c:layout>
        <c:manualLayout>
          <c:xMode val="edge"/>
          <c:yMode val="edge"/>
          <c:x val="0.3767352859812832"/>
          <c:y val="1.5238095238095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679014094960498"/>
          <c:y val="0.10257623478883322"/>
          <c:w val="0.65371009857700946"/>
          <c:h val="0.7331865903125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2000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cat>
            <c:strRef>
              <c:f>Sheet1!$C$1</c:f>
              <c:strCache>
                <c:ptCount val="1"/>
                <c:pt idx="0">
                  <c:v>Discoveries</c:v>
                </c:pt>
              </c:strCache>
            </c:strRef>
          </c:cat>
          <c:val>
            <c:numRef>
              <c:f>Sheet1!$C$4</c:f>
              <c:numCache>
                <c:formatCode>_(* #,##0_);_(* \(#,##0\);_(* "-"??_);_(@_)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5-4484-9FE2-DE6523A3148B}"/>
            </c:ext>
          </c:extLst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2004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cat>
            <c:strRef>
              <c:f>Sheet1!$C$1</c:f>
              <c:strCache>
                <c:ptCount val="1"/>
                <c:pt idx="0">
                  <c:v>Discoveries</c:v>
                </c:pt>
              </c:strCache>
            </c:strRef>
          </c:cat>
          <c:val>
            <c:numRef>
              <c:f>Sheet1!$C$5</c:f>
              <c:numCache>
                <c:formatCode>_(* #,##0_);_(* \(#,##0\);_(* "-"??_);_(@_)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5-4484-9FE2-DE6523A3148B}"/>
            </c:ext>
          </c:extLst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cat>
            <c:strRef>
              <c:f>Sheet1!$C$1</c:f>
              <c:strCache>
                <c:ptCount val="1"/>
                <c:pt idx="0">
                  <c:v>Discoveries</c:v>
                </c:pt>
              </c:strCache>
            </c:strRef>
          </c:cat>
          <c:val>
            <c:numRef>
              <c:f>Sheet1!$C$6</c:f>
              <c:numCache>
                <c:formatCode>_(* #,##0_);_(* \(#,##0\);_(* "-"??_);_(@_)</c:formatCode>
                <c:ptCount val="1"/>
                <c:pt idx="0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5-4484-9FE2-DE6523A31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905608752"/>
        <c:axId val="402657552"/>
      </c:barChart>
      <c:catAx>
        <c:axId val="19056087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Year</a:t>
                </a:r>
              </a:p>
            </c:rich>
          </c:tx>
          <c:layout>
            <c:manualLayout>
              <c:xMode val="edge"/>
              <c:yMode val="edge"/>
              <c:x val="0.89283970609072327"/>
              <c:y val="0.889096062992125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02657552"/>
        <c:crosses val="autoZero"/>
        <c:auto val="1"/>
        <c:lblAlgn val="ctr"/>
        <c:lblOffset val="100"/>
        <c:noMultiLvlLbl val="0"/>
      </c:catAx>
      <c:valAx>
        <c:axId val="4026575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>
                    <a:solidFill>
                      <a:sysClr val="windowText" lastClr="000000"/>
                    </a:solidFill>
                  </a:rPr>
                  <a:t>GIIP</a:t>
                </a:r>
              </a:p>
            </c:rich>
          </c:tx>
          <c:layout>
            <c:manualLayout>
              <c:xMode val="edge"/>
              <c:yMode val="edge"/>
              <c:x val="3.2174024519428641E-2"/>
              <c:y val="0.41630596175478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60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929754603296698"/>
          <c:y val="0.8908334458192726"/>
          <c:w val="0.50800837428687617"/>
          <c:h val="4.2857442819647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512D9-9CC8-4C4A-9064-DE7CAEC2A08A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45549-9633-41A0-86F0-B2CF0CFC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39D69-9237-40DB-811D-967C95B22CC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825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39D69-9237-40DB-811D-967C95B22CC1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803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CFF1-96BE-40E1-8B61-AAFFA68DE1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4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8F96-CF41-4089-82A6-9B42C0AEDD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9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664-A4AC-4359-AA19-F2934F3D97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7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E766-C2D8-4103-B23E-0EB33F0BAC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8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8647-2A6C-4C04-98C1-DB7EA0FC9A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3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4B30-F471-4A19-BAEA-BA02453A7F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9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FBAF-2ACB-4D1D-B8E2-F1E8CD8197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895948-41D7-4DCA-B8A5-977756CA7F9F}"/>
              </a:ext>
            </a:extLst>
          </p:cNvPr>
          <p:cNvCxnSpPr/>
          <p:nvPr userDrawn="1"/>
        </p:nvCxnSpPr>
        <p:spPr>
          <a:xfrm>
            <a:off x="1519882" y="767666"/>
            <a:ext cx="10672119" cy="1386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36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02B8-818B-4051-8D35-F98D6CAFFE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b="1" i="0" smtClean="0">
                <a:effectLst/>
              </a:defRPr>
            </a:lvl1pPr>
          </a:lstStyle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7FFB-83D8-41B5-A1F0-A463B1BF4977}"/>
              </a:ext>
            </a:extLst>
          </p:cNvPr>
          <p:cNvCxnSpPr/>
          <p:nvPr userDrawn="1"/>
        </p:nvCxnSpPr>
        <p:spPr>
          <a:xfrm>
            <a:off x="1519882" y="795668"/>
            <a:ext cx="10672119" cy="1386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F5CA-2D3B-463A-8C14-8AEAC40BA7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F7FA-6E52-45A7-B3A9-43AE35AC0B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5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4BD-58A7-481C-B6CB-89FBC328BC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1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F47C-961D-431A-995A-EEA0573400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D0CC08-213A-45CE-95F4-AC72AD344E91}"/>
              </a:ext>
            </a:extLst>
          </p:cNvPr>
          <p:cNvCxnSpPr/>
          <p:nvPr userDrawn="1"/>
        </p:nvCxnSpPr>
        <p:spPr>
          <a:xfrm flipV="1">
            <a:off x="1" y="794765"/>
            <a:ext cx="10461171" cy="21664"/>
          </a:xfrm>
          <a:prstGeom prst="line">
            <a:avLst/>
          </a:prstGeom>
          <a:ln w="57150">
            <a:solidFill>
              <a:srgbClr val="002A7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5267FFA-76A2-4538-9D55-2FC8FD5551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91311" y="18249"/>
            <a:ext cx="1402720" cy="7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8ED5DD00-B29D-48C1-8C88-778BADFD0E1E}"/>
              </a:ext>
            </a:extLst>
          </p:cNvPr>
          <p:cNvSpPr txBox="1">
            <a:spLocks/>
          </p:cNvSpPr>
          <p:nvPr/>
        </p:nvSpPr>
        <p:spPr>
          <a:xfrm>
            <a:off x="1936645" y="2895697"/>
            <a:ext cx="8318709" cy="1932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280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 </a:t>
            </a:r>
            <a:r>
              <a:rPr lang="en-US" sz="2000" dirty="0">
                <a:latin typeface="Arial Black" panose="020B0A04020102020204" pitchFamily="34" charset="0"/>
              </a:rPr>
              <a:t>6</a:t>
            </a:r>
            <a:r>
              <a:rPr lang="en-US" sz="2000" baseline="30000" dirty="0">
                <a:latin typeface="Arial Black" panose="020B0A04020102020204" pitchFamily="34" charset="0"/>
              </a:rPr>
              <a:t>th</a:t>
            </a:r>
            <a:r>
              <a:rPr lang="en-US" sz="2000" dirty="0">
                <a:latin typeface="Arial Black" panose="020B0A04020102020204" pitchFamily="34" charset="0"/>
              </a:rPr>
              <a:t> Biding Round for Concession of Exploration And Production Areas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 </a:t>
            </a:r>
          </a:p>
          <a:p>
            <a:endParaRPr lang="en-US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9B97D9-7B18-4789-80AD-164A3E144F57}"/>
              </a:ext>
            </a:extLst>
          </p:cNvPr>
          <p:cNvSpPr/>
          <p:nvPr/>
        </p:nvSpPr>
        <p:spPr>
          <a:xfrm>
            <a:off x="2106118" y="2383437"/>
            <a:ext cx="77424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latin typeface="Arial Narrow" panose="020B0606020202030204" pitchFamily="34" charset="0"/>
              </a:rPr>
              <a:t>MINISTRY OF MINERAL RESOURCE AND ENERGY</a:t>
            </a:r>
          </a:p>
          <a:p>
            <a:pPr algn="ctr"/>
            <a:endParaRPr lang="pt-PT" sz="1050" b="1" dirty="0"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NATIONAL PETROLEUM INSTITUTE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540C5-CBA7-437C-8060-8FCF8543D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988" y="899800"/>
            <a:ext cx="1240124" cy="131407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E92-3179-4C80-929F-4EB54D1165F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September 15, 2022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1400" dirty="0"/>
              <a:t>7th Mozambique Gas &amp; Energy Summit &amp; Exhibition</a:t>
            </a:r>
            <a:endParaRPr lang="en-GB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720" y="4154472"/>
            <a:ext cx="1770558" cy="1700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76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031D-472E-48D9-A26C-5B8FF56C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1056"/>
            <a:ext cx="12192000" cy="3553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6</a:t>
            </a:r>
            <a:r>
              <a:rPr lang="en-US" sz="2500" baseline="30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th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LICENSE ROADMAP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1894CC-4833-400E-A7BC-C9B6C488B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028" y="4562573"/>
            <a:ext cx="1690095" cy="1238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D1CFA-DBED-4F29-925F-6E96E6D611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36" y="1007381"/>
            <a:ext cx="1177383" cy="949710"/>
          </a:xfrm>
          <a:prstGeom prst="rect">
            <a:avLst/>
          </a:prstGeom>
          <a:noFill/>
        </p:spPr>
      </p:pic>
      <p:sp>
        <p:nvSpPr>
          <p:cNvPr id="16" name="Arrow: Chevron 4">
            <a:extLst>
              <a:ext uri="{FF2B5EF4-FFF2-40B4-BE49-F238E27FC236}">
                <a16:creationId xmlns:a16="http://schemas.microsoft.com/office/drawing/2014/main" id="{EF945900-FC87-4B6A-80D9-0631BB34E3AE}"/>
              </a:ext>
            </a:extLst>
          </p:cNvPr>
          <p:cNvSpPr/>
          <p:nvPr/>
        </p:nvSpPr>
        <p:spPr>
          <a:xfrm>
            <a:off x="1719597" y="1013977"/>
            <a:ext cx="2350008" cy="1097280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Bid Round Opens</a:t>
            </a:r>
          </a:p>
          <a:p>
            <a:pPr algn="ctr"/>
            <a:r>
              <a:rPr lang="pt-PT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5.11. 2021</a:t>
            </a:r>
          </a:p>
        </p:txBody>
      </p:sp>
      <p:sp>
        <p:nvSpPr>
          <p:cNvPr id="18" name="Arrow: Chevron 4">
            <a:extLst>
              <a:ext uri="{FF2B5EF4-FFF2-40B4-BE49-F238E27FC236}">
                <a16:creationId xmlns:a16="http://schemas.microsoft.com/office/drawing/2014/main" id="{B464E5E4-4A31-41C7-AC9E-DCF7F8C57C3B}"/>
              </a:ext>
            </a:extLst>
          </p:cNvPr>
          <p:cNvSpPr/>
          <p:nvPr/>
        </p:nvSpPr>
        <p:spPr>
          <a:xfrm>
            <a:off x="3091214" y="1984870"/>
            <a:ext cx="2743200" cy="1114352"/>
          </a:xfrm>
          <a:prstGeom prst="chevr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Pre-qualification</a:t>
            </a:r>
          </a:p>
          <a:p>
            <a:pPr algn="ctr"/>
            <a:endParaRPr lang="pt-PT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28.02. 2022</a:t>
            </a:r>
          </a:p>
        </p:txBody>
      </p:sp>
      <p:sp>
        <p:nvSpPr>
          <p:cNvPr id="22" name="Arrow: Chevron 4">
            <a:extLst>
              <a:ext uri="{FF2B5EF4-FFF2-40B4-BE49-F238E27FC236}">
                <a16:creationId xmlns:a16="http://schemas.microsoft.com/office/drawing/2014/main" id="{3EF8EEE0-3D83-4B67-8934-184A8D7BE210}"/>
              </a:ext>
            </a:extLst>
          </p:cNvPr>
          <p:cNvSpPr/>
          <p:nvPr/>
        </p:nvSpPr>
        <p:spPr>
          <a:xfrm>
            <a:off x="4285841" y="2998285"/>
            <a:ext cx="2588632" cy="1097280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ZA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ZA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Announcement of Pre-qualified companies 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z="11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Up</a:t>
            </a: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 to</a:t>
            </a:r>
          </a:p>
          <a:p>
            <a:pPr algn="ctr">
              <a:lnSpc>
                <a:spcPct val="150000"/>
              </a:lnSpc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 31.03.2022</a:t>
            </a:r>
          </a:p>
          <a:p>
            <a:pPr algn="ctr"/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Arrow: Chevron 4">
            <a:extLst>
              <a:ext uri="{FF2B5EF4-FFF2-40B4-BE49-F238E27FC236}">
                <a16:creationId xmlns:a16="http://schemas.microsoft.com/office/drawing/2014/main" id="{5F461BC9-9C0B-43E9-BC55-68999ABDA4DF}"/>
              </a:ext>
            </a:extLst>
          </p:cNvPr>
          <p:cNvSpPr/>
          <p:nvPr/>
        </p:nvSpPr>
        <p:spPr>
          <a:xfrm>
            <a:off x="6030707" y="3845396"/>
            <a:ext cx="3376457" cy="1479827"/>
          </a:xfrm>
          <a:prstGeom prst="chevron">
            <a:avLst/>
          </a:prstGeom>
          <a:solidFill>
            <a:schemeClr val="accent1">
              <a:alpha val="35000"/>
            </a:schemeClr>
          </a:solidFill>
          <a:ln w="3810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ZA" sz="6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ZA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Bid Submissions and round closure at 12h00, 11.11.2022</a:t>
            </a:r>
            <a:endParaRPr lang="en-US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en-US" sz="1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Arrow: Chevron 4">
            <a:extLst>
              <a:ext uri="{FF2B5EF4-FFF2-40B4-BE49-F238E27FC236}">
                <a16:creationId xmlns:a16="http://schemas.microsoft.com/office/drawing/2014/main" id="{16240D57-D507-4645-8C55-154ADB5ADCA6}"/>
              </a:ext>
            </a:extLst>
          </p:cNvPr>
          <p:cNvSpPr/>
          <p:nvPr/>
        </p:nvSpPr>
        <p:spPr>
          <a:xfrm>
            <a:off x="8092126" y="5136439"/>
            <a:ext cx="2525884" cy="1145319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Anouncement</a:t>
            </a:r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 of the results</a:t>
            </a:r>
            <a:endParaRPr lang="en-ZA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up</a:t>
            </a: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 to </a:t>
            </a:r>
          </a:p>
          <a:p>
            <a:pPr algn="ctr">
              <a:lnSpc>
                <a:spcPct val="1500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.12.2022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B36C-26AC-4925-B291-CE465025DB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6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8523" y="341875"/>
            <a:ext cx="7594016" cy="4613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PT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Pre-qualified companies</a:t>
            </a:r>
            <a:endParaRPr lang="en-GB" sz="25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8735" y="857955"/>
            <a:ext cx="10011631" cy="5644445"/>
          </a:xfrm>
        </p:spPr>
        <p:txBody>
          <a:bodyPr>
            <a:normAutofit fontScale="70000" lnSpcReduction="20000"/>
          </a:bodyPr>
          <a:lstStyle/>
          <a:p>
            <a:pPr marL="342900" lvl="1" indent="0">
              <a:buNone/>
            </a:pPr>
            <a:endParaRPr lang="pt-PT" dirty="0"/>
          </a:p>
          <a:p>
            <a:pPr marL="0" indent="0">
              <a:buNone/>
            </a:pPr>
            <a:r>
              <a:rPr lang="en-US" b="1" dirty="0">
                <a:solidFill>
                  <a:srgbClr val="002A7E"/>
                </a:solidFill>
              </a:rPr>
              <a:t>Operators</a:t>
            </a:r>
          </a:p>
          <a:p>
            <a:pPr lvl="0"/>
            <a:r>
              <a:rPr lang="en-US" b="1" dirty="0"/>
              <a:t>CNOOC</a:t>
            </a:r>
            <a:r>
              <a:rPr lang="en-US" dirty="0"/>
              <a:t> (CHINA NACIONAL OFFSHORE OIL CORPORATION HONG KONG HOLDING LIMITED); </a:t>
            </a:r>
            <a:endParaRPr lang="en-GB" dirty="0"/>
          </a:p>
          <a:p>
            <a:pPr lvl="0"/>
            <a:r>
              <a:rPr lang="en-US" b="1" dirty="0"/>
              <a:t>SINOPEC</a:t>
            </a:r>
            <a:r>
              <a:rPr lang="en-US" dirty="0"/>
              <a:t> INTERNATIONAL ENERGY INVESTMENT LIMITED; </a:t>
            </a:r>
            <a:endParaRPr lang="en-GB" dirty="0"/>
          </a:p>
          <a:p>
            <a:pPr lvl="0"/>
            <a:r>
              <a:rPr lang="en-US" b="1" dirty="0"/>
              <a:t>ENI MOZAMBICO SPA</a:t>
            </a:r>
            <a:r>
              <a:rPr lang="en-US" dirty="0"/>
              <a:t>;</a:t>
            </a:r>
            <a:endParaRPr lang="en-GB" dirty="0"/>
          </a:p>
          <a:p>
            <a:pPr lvl="0"/>
            <a:r>
              <a:rPr lang="pt-PT" b="1" dirty="0"/>
              <a:t>EXXONMOBIL MOZAMBIQUE </a:t>
            </a:r>
            <a:r>
              <a:rPr lang="pt-PT" dirty="0"/>
              <a:t>(OFFSHORE 6) LIMITED;</a:t>
            </a:r>
            <a:endParaRPr lang="en-GB" dirty="0"/>
          </a:p>
          <a:p>
            <a:pPr lvl="0"/>
            <a:r>
              <a:rPr lang="pt-PT" b="1" dirty="0"/>
              <a:t>PETROCHINA INTERNACIONAL </a:t>
            </a:r>
            <a:r>
              <a:rPr lang="pt-PT" dirty="0"/>
              <a:t>IRAQ FZE;</a:t>
            </a:r>
            <a:endParaRPr lang="en-GB" dirty="0"/>
          </a:p>
          <a:p>
            <a:pPr lvl="0"/>
            <a:r>
              <a:rPr lang="en-US" b="1" dirty="0"/>
              <a:t>TOTALENERGIES</a:t>
            </a:r>
            <a:r>
              <a:rPr lang="en-US" dirty="0"/>
              <a:t> EP NEW VENTURE.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pt-PT" b="1" dirty="0">
                <a:solidFill>
                  <a:srgbClr val="002A7E"/>
                </a:solidFill>
              </a:rPr>
              <a:t>Non operators</a:t>
            </a:r>
            <a:endParaRPr lang="en-GB" dirty="0">
              <a:solidFill>
                <a:srgbClr val="002A7E"/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RN ANGOCHE PTE 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JOINT STOCK COMPANY NOVATEK 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pt-PT" b="1" dirty="0"/>
              <a:t>QATAR PETROLEUM </a:t>
            </a:r>
            <a:r>
              <a:rPr lang="pt-PT" dirty="0"/>
              <a:t>MOZAMBIQUE LIMITADA</a:t>
            </a:r>
            <a:endParaRPr lang="en-GB" dirty="0"/>
          </a:p>
          <a:p>
            <a:pPr lvl="0"/>
            <a:r>
              <a:rPr lang="en-US" b="1" dirty="0"/>
              <a:t>SASOL AFRICA (PTY), LTD </a:t>
            </a:r>
            <a:endParaRPr lang="en-GB" b="1" dirty="0"/>
          </a:p>
          <a:p>
            <a:pPr lvl="0"/>
            <a:r>
              <a:rPr lang="pt-PT" b="1" dirty="0"/>
              <a:t>ONGC VIDESH LIMITED</a:t>
            </a:r>
          </a:p>
          <a:p>
            <a:pPr lvl="0"/>
            <a:r>
              <a:rPr lang="pt-PT" dirty="0">
                <a:solidFill>
                  <a:schemeClr val="bg2">
                    <a:lumMod val="75000"/>
                  </a:schemeClr>
                </a:solidFill>
              </a:rPr>
              <a:t>DISCOVERY EXPLORATION LIMITED (Renounced)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3D2B-5A58-4D99-9AA1-8267C9049E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59AB0D-5E01-4B83-A529-809D96F48E6C}"/>
              </a:ext>
            </a:extLst>
          </p:cNvPr>
          <p:cNvSpPr txBox="1"/>
          <p:nvPr/>
        </p:nvSpPr>
        <p:spPr>
          <a:xfrm>
            <a:off x="1489166" y="1855884"/>
            <a:ext cx="9784229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pt-PT" sz="2000" b="1" dirty="0">
                <a:latin typeface="Arial Narrow" panose="020B0606020202030204" pitchFamily="34" charset="0"/>
              </a:rPr>
              <a:t>  </a:t>
            </a:r>
            <a:r>
              <a:rPr lang="pt-PT" sz="2000" b="1" dirty="0" err="1">
                <a:latin typeface="Arial Narrow" panose="020B0606020202030204" pitchFamily="34" charset="0"/>
              </a:rPr>
              <a:t>Opportunity</a:t>
            </a:r>
            <a:r>
              <a:rPr lang="pt-PT" sz="2000" b="1" dirty="0">
                <a:latin typeface="Arial Narrow" panose="020B0606020202030204" pitchFamily="34" charset="0"/>
              </a:rPr>
              <a:t> to license and interpret data</a:t>
            </a:r>
          </a:p>
          <a:p>
            <a:pPr marL="342900" lvl="1"/>
            <a:endParaRPr lang="pt-PT" sz="2000" b="1" dirty="0">
              <a:latin typeface="Arial Narrow" panose="020B060602020203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pt-PT" sz="2000" b="1" dirty="0">
                <a:latin typeface="Arial Narrow" panose="020B0606020202030204" pitchFamily="34" charset="0"/>
              </a:rPr>
              <a:t>  </a:t>
            </a:r>
            <a:r>
              <a:rPr lang="pt-PT" sz="2000" b="1" dirty="0" err="1">
                <a:latin typeface="Arial Narrow" panose="020B0606020202030204" pitchFamily="34" charset="0"/>
              </a:rPr>
              <a:t>Pre-qualified</a:t>
            </a:r>
            <a:r>
              <a:rPr lang="pt-PT" sz="2000" b="1" dirty="0">
                <a:latin typeface="Arial Narrow" panose="020B0606020202030204" pitchFamily="34" charset="0"/>
              </a:rPr>
              <a:t> companies are alreday known and it is time to form applicants groups</a:t>
            </a:r>
          </a:p>
          <a:p>
            <a:pPr marL="342900" lvl="1"/>
            <a:endParaRPr lang="pt-PT" sz="2000" b="1" dirty="0">
              <a:latin typeface="Arial Narrow" panose="020B060602020203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pt-PT" sz="2000" b="1" dirty="0">
                <a:latin typeface="Arial Narrow" panose="020B0606020202030204" pitchFamily="34" charset="0"/>
              </a:rPr>
              <a:t>  Significant Petroleum potential is available over the areas in offer</a:t>
            </a:r>
          </a:p>
          <a:p>
            <a:pPr marL="342900" lvl="1"/>
            <a:endParaRPr lang="pt-PT" sz="2000" b="1" dirty="0">
              <a:latin typeface="Arial Narrow" panose="020B060602020203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 Narrow" panose="020B0606020202030204" pitchFamily="34" charset="0"/>
              </a:rPr>
              <a:t>  Mozambique offers competitive and attractive Legal and Fiscal regime</a:t>
            </a:r>
          </a:p>
          <a:p>
            <a:pPr marL="342900" lvl="1"/>
            <a:endParaRPr lang="en-GB" sz="2000" b="1" dirty="0">
              <a:latin typeface="Arial Narrow" panose="020B060602020203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pt-PT" sz="2000" b="1" dirty="0">
                <a:latin typeface="Arial Narrow" panose="020B0606020202030204" pitchFamily="34" charset="0"/>
              </a:rPr>
              <a:t>  </a:t>
            </a:r>
            <a:r>
              <a:rPr lang="pt-PT" sz="2000" b="1" dirty="0" err="1">
                <a:latin typeface="Arial Narrow" panose="020B0606020202030204" pitchFamily="34" charset="0"/>
              </a:rPr>
              <a:t>Submission</a:t>
            </a:r>
            <a:r>
              <a:rPr lang="pt-PT" sz="2000" b="1" dirty="0">
                <a:latin typeface="Arial Narrow" panose="020B0606020202030204" pitchFamily="34" charset="0"/>
              </a:rPr>
              <a:t> of competitive bids to explore for further </a:t>
            </a:r>
            <a:r>
              <a:rPr lang="pt-PT" sz="2000" b="1" dirty="0" err="1">
                <a:latin typeface="Arial Narrow" panose="020B0606020202030204" pitchFamily="34" charset="0"/>
              </a:rPr>
              <a:t>petroleum</a:t>
            </a:r>
            <a:r>
              <a:rPr lang="pt-PT" sz="2000" b="1" dirty="0">
                <a:latin typeface="Arial Narrow" panose="020B0606020202030204" pitchFamily="34" charset="0"/>
              </a:rPr>
              <a:t> </a:t>
            </a:r>
            <a:r>
              <a:rPr lang="pt-PT" sz="2000" b="1" dirty="0" err="1">
                <a:latin typeface="Arial Narrow" panose="020B0606020202030204" pitchFamily="34" charset="0"/>
              </a:rPr>
              <a:t>resources</a:t>
            </a:r>
            <a:endParaRPr lang="pt-PT" sz="2000" b="1" dirty="0">
              <a:latin typeface="Arial Narrow" panose="020B060602020203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endParaRPr lang="pt-PT" sz="2000" b="1" dirty="0">
              <a:latin typeface="Arial Narrow" panose="020B060602020203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pt-PT" sz="2000" b="1" dirty="0">
                <a:latin typeface="Arial Narrow" panose="020B0606020202030204" pitchFamily="34" charset="0"/>
              </a:rPr>
              <a:t>  </a:t>
            </a:r>
            <a:r>
              <a:rPr lang="pt-PT" sz="2000" b="1" dirty="0" err="1">
                <a:latin typeface="Arial Narrow" panose="020B0606020202030204" pitchFamily="34" charset="0"/>
              </a:rPr>
              <a:t>Contribute</a:t>
            </a:r>
            <a:r>
              <a:rPr lang="pt-PT" sz="2000" b="1" dirty="0">
                <a:latin typeface="Arial Narrow" panose="020B0606020202030204" pitchFamily="34" charset="0"/>
              </a:rPr>
              <a:t> to </a:t>
            </a:r>
            <a:r>
              <a:rPr lang="pt-PT" sz="2000" b="1" dirty="0" err="1">
                <a:latin typeface="Arial Narrow" panose="020B0606020202030204" pitchFamily="34" charset="0"/>
              </a:rPr>
              <a:t>bring</a:t>
            </a:r>
            <a:r>
              <a:rPr lang="pt-PT" sz="2000" b="1" dirty="0">
                <a:latin typeface="Arial Narrow" panose="020B0606020202030204" pitchFamily="34" charset="0"/>
              </a:rPr>
              <a:t> </a:t>
            </a:r>
            <a:r>
              <a:rPr lang="pt-PT" sz="2000" b="1" dirty="0" err="1">
                <a:latin typeface="Arial Narrow" panose="020B0606020202030204" pitchFamily="34" charset="0"/>
              </a:rPr>
              <a:t>resources</a:t>
            </a:r>
            <a:r>
              <a:rPr lang="pt-PT" sz="2000" b="1" dirty="0">
                <a:latin typeface="Arial Narrow" panose="020B0606020202030204" pitchFamily="34" charset="0"/>
              </a:rPr>
              <a:t> for </a:t>
            </a:r>
            <a:r>
              <a:rPr lang="pt-PT" sz="2000" b="1" dirty="0" err="1">
                <a:latin typeface="Arial Narrow" panose="020B0606020202030204" pitchFamily="34" charset="0"/>
              </a:rPr>
              <a:t>the</a:t>
            </a:r>
            <a:r>
              <a:rPr lang="pt-PT" sz="2000" b="1" dirty="0">
                <a:latin typeface="Arial Narrow" panose="020B0606020202030204" pitchFamily="34" charset="0"/>
              </a:rPr>
              <a:t> </a:t>
            </a:r>
            <a:r>
              <a:rPr lang="pt-PT" sz="2000" b="1" dirty="0" err="1">
                <a:latin typeface="Arial Narrow" panose="020B0606020202030204" pitchFamily="34" charset="0"/>
              </a:rPr>
              <a:t>energy</a:t>
            </a:r>
            <a:r>
              <a:rPr lang="pt-PT" sz="2000" b="1" dirty="0">
                <a:latin typeface="Arial Narrow" panose="020B0606020202030204" pitchFamily="34" charset="0"/>
              </a:rPr>
              <a:t> </a:t>
            </a:r>
            <a:r>
              <a:rPr lang="pt-PT" sz="2000" b="1" dirty="0" err="1">
                <a:latin typeface="Arial Narrow" panose="020B0606020202030204" pitchFamily="34" charset="0"/>
              </a:rPr>
              <a:t>transistion</a:t>
            </a:r>
            <a:r>
              <a:rPr lang="pt-PT" sz="2000" b="1" dirty="0">
                <a:latin typeface="Arial Narrow" panose="020B0606020202030204" pitchFamily="34" charset="0"/>
              </a:rPr>
              <a:t> </a:t>
            </a:r>
            <a:r>
              <a:rPr lang="pt-PT" sz="2000" b="1" dirty="0" err="1">
                <a:latin typeface="Arial Narrow" panose="020B0606020202030204" pitchFamily="34" charset="0"/>
              </a:rPr>
              <a:t>strategy</a:t>
            </a:r>
            <a:endParaRPr lang="en-GB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88523" y="341875"/>
            <a:ext cx="7594016" cy="4613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PT" sz="25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Benefits</a:t>
            </a:r>
            <a:r>
              <a:rPr lang="pt-PT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for the Pre-qualified companies</a:t>
            </a:r>
            <a:endParaRPr lang="en-GB" sz="25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A25E-B460-4596-94D7-800CCC7685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06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18860D-BFA4-4B29-B518-14AD42C5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880" y="415580"/>
            <a:ext cx="8267351" cy="3553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PT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Final </a:t>
            </a:r>
            <a:r>
              <a:rPr lang="pt-PT" sz="25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Remarks</a:t>
            </a:r>
            <a:endParaRPr lang="en-US" sz="25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9AB0D-5E01-4B83-A529-809D96F48E6C}"/>
              </a:ext>
            </a:extLst>
          </p:cNvPr>
          <p:cNvSpPr txBox="1"/>
          <p:nvPr/>
        </p:nvSpPr>
        <p:spPr>
          <a:xfrm>
            <a:off x="1183880" y="1332615"/>
            <a:ext cx="9854233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 Narrow" panose="020B0606020202030204" pitchFamily="34" charset="0"/>
              </a:rPr>
              <a:t>  Petroleum potential has been proved around Rovuma, Zambezi and Save Regions</a:t>
            </a:r>
          </a:p>
          <a:p>
            <a:pPr marL="342900" lvl="1"/>
            <a:endParaRPr lang="en-GB" sz="2000" b="1" dirty="0">
              <a:latin typeface="Arial Narrow" panose="020B060602020203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 Narrow" panose="020B0606020202030204" pitchFamily="34" charset="0"/>
              </a:rPr>
              <a:t>  Mozambique offers competitive and attractive Legal and Fiscal regime</a:t>
            </a:r>
          </a:p>
          <a:p>
            <a:pPr marL="342900" lvl="1"/>
            <a:endParaRPr lang="en-GB" sz="2400" b="1" dirty="0">
              <a:latin typeface="Arial Narrow" panose="020B060602020203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 Narrow" panose="020B0606020202030204" pitchFamily="34" charset="0"/>
              </a:rPr>
              <a:t>  Stimulate foreign direct investment in the Petroleum sector</a:t>
            </a:r>
          </a:p>
          <a:p>
            <a:pPr marL="342900" lvl="1"/>
            <a:endParaRPr lang="en-GB" sz="2000" b="1" dirty="0">
              <a:latin typeface="Arial Narrow" panose="020B060602020203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 Narrow" panose="020B0606020202030204" pitchFamily="34" charset="0"/>
              </a:rPr>
              <a:t>  Contribute to implement the energy transition process and use the available opportunity to license  and explore more acreage</a:t>
            </a:r>
          </a:p>
          <a:p>
            <a:pPr marL="342900" lvl="1"/>
            <a:endParaRPr lang="en-GB" sz="2000" b="1" dirty="0">
              <a:latin typeface="Arial Narrow" panose="020B060602020203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 Narrow" panose="020B0606020202030204" pitchFamily="34" charset="0"/>
              </a:rPr>
              <a:t>  Mozambique offers prospective acreage and Oil companies are encouraged to participate in this 6</a:t>
            </a:r>
            <a:r>
              <a:rPr lang="en-GB" sz="2000" b="1" baseline="30000" dirty="0">
                <a:latin typeface="Arial Narrow" panose="020B0606020202030204" pitchFamily="34" charset="0"/>
              </a:rPr>
              <a:t>th</a:t>
            </a:r>
            <a:r>
              <a:rPr lang="en-GB" sz="2000" b="1" dirty="0">
                <a:latin typeface="Arial Narrow" panose="020B0606020202030204" pitchFamily="34" charset="0"/>
              </a:rPr>
              <a:t>  licensing round and in the upcoming opportunities.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6639-A9C2-49BF-9ED6-AC3B329002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9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44B5-18E0-411C-A8FD-AA3B4C5E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86365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THANK YOU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00A1-9480-4C66-B8E7-DD44435EB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4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183" y="1368428"/>
            <a:ext cx="77332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Content</a:t>
            </a:r>
          </a:p>
          <a:p>
            <a:pPr>
              <a:lnSpc>
                <a:spcPct val="110000"/>
              </a:lnSpc>
            </a:pPr>
            <a:endParaRPr lang="en-GB" sz="100" dirty="0"/>
          </a:p>
          <a:p>
            <a:pPr lvl="1">
              <a:lnSpc>
                <a:spcPct val="110000"/>
              </a:lnSpc>
            </a:pPr>
            <a:r>
              <a:rPr lang="en-GB" b="1" dirty="0"/>
              <a:t>Sedimentary Basins</a:t>
            </a:r>
          </a:p>
          <a:p>
            <a:pPr lvl="1">
              <a:lnSpc>
                <a:spcPct val="110000"/>
              </a:lnSpc>
            </a:pPr>
            <a:r>
              <a:rPr lang="en-GB" b="1" dirty="0"/>
              <a:t>Licencing Strategy</a:t>
            </a:r>
          </a:p>
          <a:p>
            <a:pPr lvl="1">
              <a:lnSpc>
                <a:spcPct val="110000"/>
              </a:lnSpc>
            </a:pPr>
            <a:r>
              <a:rPr lang="en-GB" b="1" dirty="0"/>
              <a:t>The EPCC</a:t>
            </a:r>
          </a:p>
          <a:p>
            <a:pPr lvl="1">
              <a:lnSpc>
                <a:spcPct val="110000"/>
              </a:lnSpc>
            </a:pPr>
            <a:r>
              <a:rPr lang="en-GB" b="1" dirty="0"/>
              <a:t>Licencing History</a:t>
            </a:r>
          </a:p>
          <a:p>
            <a:pPr lvl="1">
              <a:lnSpc>
                <a:spcPct val="110000"/>
              </a:lnSpc>
            </a:pPr>
            <a:r>
              <a:rPr lang="en-GB" b="1" dirty="0"/>
              <a:t>Areas for the 6</a:t>
            </a:r>
            <a:r>
              <a:rPr lang="en-GB" b="1" baseline="30000" dirty="0"/>
              <a:t>th</a:t>
            </a:r>
            <a:r>
              <a:rPr lang="en-GB" b="1" dirty="0"/>
              <a:t> bidding round</a:t>
            </a:r>
          </a:p>
          <a:p>
            <a:pPr lvl="1">
              <a:lnSpc>
                <a:spcPct val="110000"/>
              </a:lnSpc>
            </a:pPr>
            <a:r>
              <a:rPr lang="en-GB" b="1" dirty="0"/>
              <a:t>Available Data</a:t>
            </a:r>
          </a:p>
          <a:p>
            <a:pPr lvl="1">
              <a:lnSpc>
                <a:spcPct val="110000"/>
              </a:lnSpc>
            </a:pPr>
            <a:r>
              <a:rPr lang="en-GB" b="1" dirty="0"/>
              <a:t>Pre-Qualified companies</a:t>
            </a:r>
          </a:p>
          <a:p>
            <a:pPr lvl="1">
              <a:lnSpc>
                <a:spcPct val="110000"/>
              </a:lnSpc>
            </a:pPr>
            <a:r>
              <a:rPr lang="en-GB" b="1" dirty="0"/>
              <a:t>Licencing Round Roadmap</a:t>
            </a:r>
          </a:p>
          <a:p>
            <a:pPr lvl="1">
              <a:lnSpc>
                <a:spcPct val="110000"/>
              </a:lnSpc>
            </a:pPr>
            <a:r>
              <a:rPr lang="en-GB" b="1" dirty="0"/>
              <a:t>Remarks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E766-C2D8-4103-B23E-0EB33F0BAC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5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6329-C55B-4146-8756-132A756A4F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E3142-3517-496F-B8C9-D5BF74725700}"/>
              </a:ext>
            </a:extLst>
          </p:cNvPr>
          <p:cNvSpPr txBox="1"/>
          <p:nvPr/>
        </p:nvSpPr>
        <p:spPr>
          <a:xfrm>
            <a:off x="1794249" y="192103"/>
            <a:ext cx="7909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SEDIMENTARY BASINS AND MAIN GEOLOGICAL STRUCTURES 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4327EDF1-C777-4E8B-A663-9B867ED4A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167" y="1020218"/>
            <a:ext cx="5213022" cy="508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0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45" algn="l" defTabSz="9140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88" algn="l" defTabSz="9140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32" algn="l" defTabSz="9140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76" algn="l" defTabSz="9140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20" algn="l" defTabSz="9140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64" algn="l" defTabSz="9140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08" algn="l" defTabSz="9140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52" algn="l" defTabSz="9140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u="sng" dirty="0">
                <a:solidFill>
                  <a:srgbClr val="02115E"/>
                </a:solidFill>
                <a:cs typeface="Arial" panose="020B0604020202020204" pitchFamily="34" charset="0"/>
              </a:rPr>
              <a:t>Explored basins (High </a:t>
            </a:r>
            <a:r>
              <a:rPr lang="en-US" b="1" u="sng" dirty="0" err="1">
                <a:solidFill>
                  <a:srgbClr val="02115E"/>
                </a:solidFill>
                <a:cs typeface="Arial" panose="020B0604020202020204" pitchFamily="34" charset="0"/>
              </a:rPr>
              <a:t>potencial</a:t>
            </a:r>
            <a:r>
              <a:rPr lang="en-US" b="1" u="sng" dirty="0">
                <a:solidFill>
                  <a:srgbClr val="02115E"/>
                </a:solidFill>
                <a:cs typeface="Arial" panose="020B0604020202020204" pitchFamily="34" charset="0"/>
              </a:rPr>
              <a:t> to Conventional HC’s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2115E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3FBC"/>
                </a:solidFill>
                <a:cs typeface="Arial" panose="020B0604020202020204" pitchFamily="34" charset="0"/>
              </a:rPr>
              <a:t>Passive Continental Margin basins:</a:t>
            </a:r>
          </a:p>
          <a:p>
            <a:pPr marL="257168" indent="-257168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2115E"/>
                </a:solidFill>
                <a:cs typeface="Arial" panose="020B0604020202020204" pitchFamily="34" charset="0"/>
              </a:rPr>
              <a:t>Rovuma Basin (1)</a:t>
            </a:r>
          </a:p>
          <a:p>
            <a:pPr marL="257168" indent="-257168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2115E"/>
                </a:solidFill>
                <a:cs typeface="Arial" panose="020B0604020202020204" pitchFamily="34" charset="0"/>
              </a:rPr>
              <a:t>Mozambique Basin (2)</a:t>
            </a:r>
          </a:p>
          <a:p>
            <a:pPr marL="257168" indent="-257168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b="1" u="sng" dirty="0">
              <a:solidFill>
                <a:srgbClr val="02115E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b="1" u="sng" dirty="0">
              <a:solidFill>
                <a:srgbClr val="02115E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u="sng" dirty="0">
                <a:solidFill>
                  <a:srgbClr val="02115E"/>
                </a:solidFill>
                <a:cs typeface="Arial" panose="020B0604020202020204" pitchFamily="34" charset="0"/>
              </a:rPr>
              <a:t>Unexplored basins (High </a:t>
            </a:r>
            <a:r>
              <a:rPr lang="en-US" b="1" u="sng" dirty="0" err="1">
                <a:solidFill>
                  <a:srgbClr val="02115E"/>
                </a:solidFill>
                <a:cs typeface="Arial" panose="020B0604020202020204" pitchFamily="34" charset="0"/>
              </a:rPr>
              <a:t>potencial</a:t>
            </a:r>
            <a:r>
              <a:rPr lang="en-US" b="1" u="sng" dirty="0">
                <a:solidFill>
                  <a:srgbClr val="02115E"/>
                </a:solidFill>
                <a:cs typeface="Arial" panose="020B0604020202020204" pitchFamily="34" charset="0"/>
              </a:rPr>
              <a:t> to CBM)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dirty="0">
                <a:solidFill>
                  <a:srgbClr val="003FBC"/>
                </a:solidFill>
                <a:cs typeface="Arial" panose="020B0604020202020204" pitchFamily="34" charset="0"/>
              </a:rPr>
              <a:t>Graben and Rift Type basins:</a:t>
            </a:r>
          </a:p>
          <a:p>
            <a:pPr marL="214308" indent="-214308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0070C0"/>
                </a:solidFill>
                <a:cs typeface="Arial" panose="020B0604020202020204" pitchFamily="34" charset="0"/>
              </a:rPr>
              <a:t>Maniamba</a:t>
            </a:r>
            <a:r>
              <a:rPr lang="en-US" b="1" dirty="0">
                <a:solidFill>
                  <a:srgbClr val="0070C0"/>
                </a:solidFill>
                <a:cs typeface="Arial" panose="020B0604020202020204" pitchFamily="34" charset="0"/>
              </a:rPr>
              <a:t> Basin (3)</a:t>
            </a:r>
          </a:p>
          <a:p>
            <a:pPr marL="214308" indent="-214308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2115E"/>
                </a:solidFill>
                <a:cs typeface="Arial" panose="020B0604020202020204" pitchFamily="34" charset="0"/>
              </a:rPr>
              <a:t>Lake </a:t>
            </a:r>
            <a:r>
              <a:rPr lang="en-US" dirty="0" err="1">
                <a:solidFill>
                  <a:srgbClr val="02115E"/>
                </a:solidFill>
                <a:cs typeface="Arial" panose="020B0604020202020204" pitchFamily="34" charset="0"/>
              </a:rPr>
              <a:t>Niassa</a:t>
            </a:r>
            <a:r>
              <a:rPr lang="en-US" dirty="0">
                <a:solidFill>
                  <a:srgbClr val="02115E"/>
                </a:solidFill>
                <a:cs typeface="Arial" panose="020B0604020202020204" pitchFamily="34" charset="0"/>
              </a:rPr>
              <a:t> Basin (4)</a:t>
            </a:r>
          </a:p>
          <a:p>
            <a:pPr marL="214308" indent="-214308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  <a:cs typeface="Arial" panose="020B0604020202020204" pitchFamily="34" charset="0"/>
              </a:rPr>
              <a:t>Lower </a:t>
            </a:r>
            <a:r>
              <a:rPr lang="en-US" b="1" dirty="0" err="1">
                <a:solidFill>
                  <a:srgbClr val="0070C0"/>
                </a:solidFill>
                <a:cs typeface="Arial" panose="020B0604020202020204" pitchFamily="34" charset="0"/>
              </a:rPr>
              <a:t>Zambeze</a:t>
            </a:r>
            <a:r>
              <a:rPr lang="en-US" b="1" dirty="0">
                <a:solidFill>
                  <a:srgbClr val="0070C0"/>
                </a:solidFill>
                <a:cs typeface="Arial" panose="020B0604020202020204" pitchFamily="34" charset="0"/>
              </a:rPr>
              <a:t> Graben (5)</a:t>
            </a:r>
          </a:p>
          <a:p>
            <a:pPr marL="214308" indent="-214308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  <a:cs typeface="Arial" panose="020B0604020202020204" pitchFamily="34" charset="0"/>
              </a:rPr>
              <a:t>Middle </a:t>
            </a:r>
            <a:r>
              <a:rPr lang="en-US" b="1" dirty="0" err="1">
                <a:solidFill>
                  <a:srgbClr val="0070C0"/>
                </a:solidFill>
                <a:cs typeface="Arial" panose="020B0604020202020204" pitchFamily="34" charset="0"/>
              </a:rPr>
              <a:t>Zambeze</a:t>
            </a:r>
            <a:r>
              <a:rPr lang="en-US" b="1" dirty="0">
                <a:solidFill>
                  <a:srgbClr val="0070C0"/>
                </a:solidFill>
                <a:cs typeface="Arial" panose="020B0604020202020204" pitchFamily="34" charset="0"/>
              </a:rPr>
              <a:t> Basin (6)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21CCCB-4471-4C6C-8ACD-2021FF3B9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102" y="863849"/>
            <a:ext cx="4435310" cy="557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2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544506" cy="379941"/>
          </a:xfrm>
        </p:spPr>
        <p:txBody>
          <a:bodyPr>
            <a:noAutofit/>
          </a:bodyPr>
          <a:lstStyle/>
          <a:p>
            <a:pPr algn="ctr"/>
            <a:r>
              <a:rPr lang="pt-PT" sz="25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Licensing Strategy</a:t>
            </a:r>
            <a:endParaRPr lang="en-GB" sz="25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6329-C55B-4146-8756-132A756A4F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70542D-8B7F-4D73-90EC-614D7EE4C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48" y="994899"/>
            <a:ext cx="7803986" cy="48682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B1E79D-044F-4510-AC90-2357D0DB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5663"/>
            <a:ext cx="4114800" cy="40100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Resolution no. 39/2021 from 4</a:t>
            </a:r>
            <a:r>
              <a:rPr lang="en-US" sz="1800" b="1" baseline="30000" dirty="0"/>
              <a:t>th</a:t>
            </a:r>
            <a:r>
              <a:rPr lang="en-US" sz="1800" b="1" dirty="0"/>
              <a:t> August</a:t>
            </a:r>
          </a:p>
          <a:p>
            <a:pPr marL="0" indent="0">
              <a:lnSpc>
                <a:spcPct val="100000"/>
              </a:lnSpc>
              <a:buNone/>
            </a:pPr>
            <a:endParaRPr lang="pt-PT" sz="1400" b="1" dirty="0"/>
          </a:p>
          <a:p>
            <a:pPr>
              <a:lnSpc>
                <a:spcPct val="100000"/>
              </a:lnSpc>
            </a:pPr>
            <a:r>
              <a:rPr lang="pt-PT" sz="1600" b="1" dirty="0"/>
              <a:t>Define the need to have a systematic assement of Petroleum potential</a:t>
            </a:r>
          </a:p>
          <a:p>
            <a:pPr marL="0" indent="0">
              <a:lnSpc>
                <a:spcPct val="100000"/>
              </a:lnSpc>
              <a:buNone/>
            </a:pPr>
            <a:endParaRPr lang="pt-PT" sz="1600" b="1" dirty="0"/>
          </a:p>
          <a:p>
            <a:pPr>
              <a:lnSpc>
                <a:spcPct val="100000"/>
              </a:lnSpc>
            </a:pPr>
            <a:r>
              <a:rPr lang="pt-PT" sz="1600" b="1" dirty="0"/>
              <a:t>Define areas to be covered by data acquisition</a:t>
            </a:r>
          </a:p>
          <a:p>
            <a:pPr marL="0" indent="0">
              <a:lnSpc>
                <a:spcPct val="100000"/>
              </a:lnSpc>
              <a:buNone/>
            </a:pPr>
            <a:endParaRPr lang="pt-PT" sz="1600" b="1" dirty="0"/>
          </a:p>
          <a:p>
            <a:pPr>
              <a:lnSpc>
                <a:spcPct val="100000"/>
              </a:lnSpc>
            </a:pPr>
            <a:r>
              <a:rPr lang="pt-PT" sz="1600" b="1" dirty="0" err="1"/>
              <a:t>States</a:t>
            </a:r>
            <a:r>
              <a:rPr lang="pt-PT" sz="1600" b="1" dirty="0"/>
              <a:t> </a:t>
            </a:r>
            <a:r>
              <a:rPr lang="pt-PT" sz="1600" b="1" dirty="0" err="1"/>
              <a:t>that</a:t>
            </a:r>
            <a:r>
              <a:rPr lang="pt-PT" sz="1600" b="1" dirty="0"/>
              <a:t> </a:t>
            </a:r>
            <a:r>
              <a:rPr lang="pt-PT" sz="1600" b="1" dirty="0" err="1"/>
              <a:t>the</a:t>
            </a:r>
            <a:r>
              <a:rPr lang="pt-PT" sz="1600" b="1" dirty="0"/>
              <a:t> </a:t>
            </a:r>
            <a:r>
              <a:rPr lang="pt-PT" sz="1600" b="1" dirty="0" err="1"/>
              <a:t>Licensing</a:t>
            </a:r>
            <a:r>
              <a:rPr lang="pt-PT" sz="1600" b="1" dirty="0"/>
              <a:t> rounds are </a:t>
            </a:r>
            <a:r>
              <a:rPr lang="pt-PT" sz="1600" b="1" dirty="0" err="1"/>
              <a:t>undertaken</a:t>
            </a:r>
            <a:r>
              <a:rPr lang="pt-PT" sz="1600" b="1" dirty="0"/>
              <a:t> in </a:t>
            </a:r>
            <a:r>
              <a:rPr lang="pt-PT" sz="1600" b="1" dirty="0" err="1"/>
              <a:t>two</a:t>
            </a:r>
            <a:r>
              <a:rPr lang="pt-PT" sz="1600" b="1" dirty="0"/>
              <a:t> </a:t>
            </a:r>
            <a:r>
              <a:rPr lang="pt-PT" sz="1600" b="1" dirty="0" err="1"/>
              <a:t>years</a:t>
            </a:r>
            <a:r>
              <a:rPr lang="pt-PT" sz="1600" b="1" dirty="0"/>
              <a:t> </a:t>
            </a:r>
            <a:r>
              <a:rPr lang="pt-PT" sz="1600" b="1" dirty="0" err="1"/>
              <a:t>period</a:t>
            </a:r>
            <a:endParaRPr lang="pt-PT" sz="1600" b="1" dirty="0"/>
          </a:p>
          <a:p>
            <a:pPr marL="0" indent="0">
              <a:lnSpc>
                <a:spcPct val="100000"/>
              </a:lnSpc>
              <a:buNone/>
            </a:pPr>
            <a:endParaRPr lang="pt-PT" sz="1600" b="1" dirty="0"/>
          </a:p>
          <a:p>
            <a:pPr>
              <a:lnSpc>
                <a:spcPct val="100000"/>
              </a:lnSpc>
            </a:pPr>
            <a:r>
              <a:rPr lang="pt-PT" sz="1600" b="1" dirty="0"/>
              <a:t>Licensing can only be undertaken over areas covered by data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78929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F35CC75-21BA-4942-8012-40052E71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17" y="384854"/>
            <a:ext cx="8417059" cy="441706"/>
          </a:xfrm>
          <a:noFill/>
          <a:ln>
            <a:noFill/>
          </a:ln>
        </p:spPr>
        <p:txBody>
          <a:bodyPr vert="horz" wrap="square" lIns="108253" tIns="54125" rIns="108253" bIns="54125" rtlCol="0" anchor="ctr">
            <a:spAutoFit/>
          </a:bodyPr>
          <a:lstStyle/>
          <a:p>
            <a:pPr algn="ctr"/>
            <a:r>
              <a:rPr lang="pt-PT" sz="2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The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t-PT" sz="2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Exploration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and Production Concession Contract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B8408-C433-4DD7-9E31-0C52B3AC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1E6FBD-A876-4641-AAE3-B74635E99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375954"/>
              </p:ext>
            </p:extLst>
          </p:nvPr>
        </p:nvGraphicFramePr>
        <p:xfrm>
          <a:off x="1828719" y="1439228"/>
          <a:ext cx="8417058" cy="438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7058">
                  <a:extLst>
                    <a:ext uri="{9D8B030D-6E8A-4147-A177-3AD203B41FA5}">
                      <a16:colId xmlns:a16="http://schemas.microsoft.com/office/drawing/2014/main" val="2568467522"/>
                    </a:ext>
                  </a:extLst>
                </a:gridCol>
              </a:tblGrid>
              <a:tr h="428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altLang="en-US" sz="20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Grants</a:t>
                      </a:r>
                      <a:r>
                        <a:rPr lang="pt-PT" altLang="en-US" sz="2000" b="1" baseline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the following rights</a:t>
                      </a:r>
                      <a:endParaRPr lang="pt-PT" altLang="en-US" sz="2000" b="1" dirty="0"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615165"/>
                  </a:ext>
                </a:extLst>
              </a:tr>
              <a:tr h="749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20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Exploration</a:t>
                      </a:r>
                      <a:r>
                        <a:rPr lang="pt-BR" altLang="en-US" sz="2000" b="1" baseline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for a maximum of </a:t>
                      </a:r>
                      <a:r>
                        <a:rPr lang="pt-BR" altLang="en-US" sz="20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8  years.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168887"/>
                  </a:ext>
                </a:extLst>
              </a:tr>
              <a:tr h="703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altLang="en-US" sz="20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Exclusivity on undertaking pertroleum operations.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02542"/>
                  </a:ext>
                </a:extLst>
              </a:tr>
              <a:tr h="794479"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altLang="en-US" sz="20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Exclusivity to construct and operates infra-structures (Pipeline).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553241"/>
                  </a:ext>
                </a:extLst>
              </a:tr>
              <a:tr h="884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20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Assessement</a:t>
                      </a:r>
                      <a:r>
                        <a:rPr lang="pt-BR" altLang="en-US" sz="2000" b="1" baseline="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of commerciality in case of discovery for a period of</a:t>
                      </a:r>
                      <a:r>
                        <a:rPr lang="pt-BR" altLang="en-US" sz="20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2 years.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665204"/>
                  </a:ext>
                </a:extLst>
              </a:tr>
              <a:tr h="82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2000" b="1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Development and production for a maximum period of 30 years.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15405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EE0-394A-451D-8DDD-1043BA9BB7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6329-C55B-4146-8756-132A756A4F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815F56-6D41-471F-9261-B6332C511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76" y="3323175"/>
            <a:ext cx="2146025" cy="282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34FBDD0-0731-46E3-8870-FF255370C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46" y="2730161"/>
            <a:ext cx="2192581" cy="284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117627-5BCB-40A2-8773-1EEDF9E0A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072" y="2348803"/>
            <a:ext cx="2192581" cy="287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417727-C628-4A11-B149-AF1F745BC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264" y="1992217"/>
            <a:ext cx="2199803" cy="287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863AC94-B793-4CED-9F5D-7115D9440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0444" y="1658355"/>
            <a:ext cx="2192580" cy="2866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23">
            <a:extLst>
              <a:ext uri="{FF2B5EF4-FFF2-40B4-BE49-F238E27FC236}">
                <a16:creationId xmlns:a16="http://schemas.microsoft.com/office/drawing/2014/main" id="{70345D8E-E768-41E6-8548-5AE73FA9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739" y="2801219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panose="020B0604020202020204" pitchFamily="34" charset="0"/>
              </a:rPr>
              <a:t>1</a:t>
            </a:r>
            <a:r>
              <a:rPr lang="en-GB" altLang="en-US" sz="1400" b="1" baseline="30000" dirty="0">
                <a:latin typeface="Arial" panose="020B0604020202020204" pitchFamily="34" charset="0"/>
              </a:rPr>
              <a:t>st</a:t>
            </a:r>
            <a:r>
              <a:rPr lang="en-GB" altLang="en-US" sz="1400" b="1" dirty="0">
                <a:latin typeface="Arial" panose="020B0604020202020204" pitchFamily="34" charset="0"/>
              </a:rPr>
              <a:t> - 1984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grpSp>
        <p:nvGrpSpPr>
          <p:cNvPr id="36" name="Group 27650">
            <a:extLst>
              <a:ext uri="{FF2B5EF4-FFF2-40B4-BE49-F238E27FC236}">
                <a16:creationId xmlns:a16="http://schemas.microsoft.com/office/drawing/2014/main" id="{7E687714-775C-42B2-B95A-93485402F4BD}"/>
              </a:ext>
            </a:extLst>
          </p:cNvPr>
          <p:cNvGrpSpPr>
            <a:grpSpLocks/>
          </p:cNvGrpSpPr>
          <p:nvPr/>
        </p:nvGrpSpPr>
        <p:grpSpPr bwMode="auto">
          <a:xfrm>
            <a:off x="406450" y="1335562"/>
            <a:ext cx="11446575" cy="1823486"/>
            <a:chOff x="-310768" y="1570851"/>
            <a:chExt cx="10963737" cy="2571971"/>
          </a:xfrm>
        </p:grpSpPr>
        <p:cxnSp>
          <p:nvCxnSpPr>
            <p:cNvPr id="37" name="Straight Arrow Connector 10">
              <a:extLst>
                <a:ext uri="{FF2B5EF4-FFF2-40B4-BE49-F238E27FC236}">
                  <a16:creationId xmlns:a16="http://schemas.microsoft.com/office/drawing/2014/main" id="{8B1826AC-8DFA-4AD3-91EF-35EC9069D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0440" y="1570851"/>
              <a:ext cx="4542529" cy="51978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Elbow Connector 55">
              <a:extLst>
                <a:ext uri="{FF2B5EF4-FFF2-40B4-BE49-F238E27FC236}">
                  <a16:creationId xmlns:a16="http://schemas.microsoft.com/office/drawing/2014/main" id="{EBE95433-D4B3-4403-89D3-8DDBCC8FF0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0768" y="3288130"/>
              <a:ext cx="2196740" cy="854692"/>
            </a:xfrm>
            <a:prstGeom prst="bentConnector3">
              <a:avLst>
                <a:gd name="adj1" fmla="val 91514"/>
              </a:avLst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Elbow Connector 61">
              <a:extLst>
                <a:ext uri="{FF2B5EF4-FFF2-40B4-BE49-F238E27FC236}">
                  <a16:creationId xmlns:a16="http://schemas.microsoft.com/office/drawing/2014/main" id="{FF470576-A9A3-4B1F-B788-8838D45E5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5972" y="2860401"/>
              <a:ext cx="2388936" cy="427729"/>
            </a:xfrm>
            <a:prstGeom prst="bentConnector3">
              <a:avLst>
                <a:gd name="adj1" fmla="val 84772"/>
              </a:avLst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Elbow Connector 62">
              <a:extLst>
                <a:ext uri="{FF2B5EF4-FFF2-40B4-BE49-F238E27FC236}">
                  <a16:creationId xmlns:a16="http://schemas.microsoft.com/office/drawing/2014/main" id="{C309AD88-3D4F-4D18-A152-51A2D36088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7900" y="2090640"/>
              <a:ext cx="2201331" cy="769759"/>
            </a:xfrm>
            <a:prstGeom prst="bentConnector3">
              <a:avLst>
                <a:gd name="adj1" fmla="val 93068"/>
              </a:avLst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1" name="TextBox 75">
            <a:extLst>
              <a:ext uri="{FF2B5EF4-FFF2-40B4-BE49-F238E27FC236}">
                <a16:creationId xmlns:a16="http://schemas.microsoft.com/office/drawing/2014/main" id="{188126C3-0334-4150-A0E6-6C315C0D8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263" y="2217778"/>
            <a:ext cx="108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panose="020B0604020202020204" pitchFamily="34" charset="0"/>
              </a:rPr>
              <a:t>2</a:t>
            </a:r>
            <a:r>
              <a:rPr lang="en-GB" altLang="en-US" sz="1400" b="1" baseline="30000" dirty="0">
                <a:latin typeface="Arial" panose="020B0604020202020204" pitchFamily="34" charset="0"/>
              </a:rPr>
              <a:t>nd</a:t>
            </a:r>
            <a:r>
              <a:rPr lang="en-GB" altLang="en-US" sz="1400" b="1" dirty="0">
                <a:latin typeface="Arial" panose="020B0604020202020204" pitchFamily="34" charset="0"/>
              </a:rPr>
              <a:t> - 2005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42" name="TextBox 76">
            <a:extLst>
              <a:ext uri="{FF2B5EF4-FFF2-40B4-BE49-F238E27FC236}">
                <a16:creationId xmlns:a16="http://schemas.microsoft.com/office/drawing/2014/main" id="{986E03E5-AF36-4FDF-99D5-E15EA4213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01" y="1909803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panose="020B0604020202020204" pitchFamily="34" charset="0"/>
              </a:rPr>
              <a:t>3</a:t>
            </a:r>
            <a:r>
              <a:rPr lang="en-GB" altLang="en-US" sz="1400" b="1" baseline="30000" dirty="0">
                <a:latin typeface="Arial" panose="020B0604020202020204" pitchFamily="34" charset="0"/>
              </a:rPr>
              <a:t>rd</a:t>
            </a:r>
            <a:r>
              <a:rPr lang="en-GB" altLang="en-US" sz="1400" b="1" dirty="0">
                <a:latin typeface="Arial" panose="020B0604020202020204" pitchFamily="34" charset="0"/>
              </a:rPr>
              <a:t> - 2007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43" name="TextBox 77">
            <a:extLst>
              <a:ext uri="{FF2B5EF4-FFF2-40B4-BE49-F238E27FC236}">
                <a16:creationId xmlns:a16="http://schemas.microsoft.com/office/drawing/2014/main" id="{45774BAF-1855-4A43-B108-441FF5373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901" y="1373308"/>
            <a:ext cx="10810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panose="020B0604020202020204" pitchFamily="34" charset="0"/>
              </a:rPr>
              <a:t>4</a:t>
            </a:r>
            <a:r>
              <a:rPr lang="en-GB" altLang="en-US" sz="1400" b="1" baseline="30000" dirty="0">
                <a:latin typeface="Arial" panose="020B0604020202020204" pitchFamily="34" charset="0"/>
              </a:rPr>
              <a:t>th</a:t>
            </a:r>
            <a:r>
              <a:rPr lang="en-GB" altLang="en-US" sz="1400" b="1" dirty="0">
                <a:latin typeface="Arial" panose="020B0604020202020204" pitchFamily="34" charset="0"/>
              </a:rPr>
              <a:t> - 2009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44" name="TextBox 78">
            <a:extLst>
              <a:ext uri="{FF2B5EF4-FFF2-40B4-BE49-F238E27FC236}">
                <a16:creationId xmlns:a16="http://schemas.microsoft.com/office/drawing/2014/main" id="{17EA864A-AD7B-4293-A2D3-8C4E5EEBF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6190" y="1014725"/>
            <a:ext cx="108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panose="020B0604020202020204" pitchFamily="34" charset="0"/>
              </a:rPr>
              <a:t>5</a:t>
            </a:r>
            <a:r>
              <a:rPr lang="en-GB" altLang="en-US" sz="1400" b="1" baseline="30000" dirty="0">
                <a:latin typeface="Arial" panose="020B0604020202020204" pitchFamily="34" charset="0"/>
              </a:rPr>
              <a:t>th</a:t>
            </a:r>
            <a:r>
              <a:rPr lang="en-GB" altLang="en-US" sz="1400" b="1" dirty="0">
                <a:latin typeface="Arial" panose="020B0604020202020204" pitchFamily="34" charset="0"/>
              </a:rPr>
              <a:t> - 2014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5B0E8F0-D11C-4FD4-ACFC-847997F56C4C}"/>
              </a:ext>
            </a:extLst>
          </p:cNvPr>
          <p:cNvSpPr txBox="1"/>
          <p:nvPr/>
        </p:nvSpPr>
        <p:spPr>
          <a:xfrm>
            <a:off x="4387584" y="192103"/>
            <a:ext cx="2722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LICENCING HISTORY</a:t>
            </a:r>
          </a:p>
        </p:txBody>
      </p:sp>
    </p:spTree>
    <p:extLst>
      <p:ext uri="{BB962C8B-B14F-4D97-AF65-F5344CB8AC3E}">
        <p14:creationId xmlns:p14="http://schemas.microsoft.com/office/powerpoint/2010/main" val="373501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6329-C55B-4146-8756-132A756A4F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B244-EBA4-4EC2-8B31-35D547FF192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E3003B23-8C37-4A9B-940B-C132E20333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2926"/>
              </p:ext>
            </p:extLst>
          </p:nvPr>
        </p:nvGraphicFramePr>
        <p:xfrm>
          <a:off x="641752" y="1206632"/>
          <a:ext cx="6909609" cy="479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C5B0E8F0-D11C-4FD4-ACFC-847997F56C4C}"/>
              </a:ext>
            </a:extLst>
          </p:cNvPr>
          <p:cNvSpPr txBox="1"/>
          <p:nvPr/>
        </p:nvSpPr>
        <p:spPr>
          <a:xfrm>
            <a:off x="4387584" y="192103"/>
            <a:ext cx="2722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LICENCING HISTORY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884756C-545C-4473-B50F-FA6C19390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733987"/>
              </p:ext>
            </p:extLst>
          </p:nvPr>
        </p:nvGraphicFramePr>
        <p:xfrm>
          <a:off x="7648575" y="1206632"/>
          <a:ext cx="3705225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254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D8CB9-9F6F-4359-BB2C-A1482E6D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6205-6E02-46C8-8560-907912A513BF}" type="slidenum">
              <a:rPr lang="pt-PT" smtClean="0"/>
              <a:t>8</a:t>
            </a:fld>
            <a:endParaRPr lang="pt-P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F2FCE-B1BA-42B0-834A-A3D7ABFFF0C8}"/>
              </a:ext>
            </a:extLst>
          </p:cNvPr>
          <p:cNvSpPr/>
          <p:nvPr/>
        </p:nvSpPr>
        <p:spPr>
          <a:xfrm>
            <a:off x="1524000" y="350205"/>
            <a:ext cx="927802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Areas for the 6</a:t>
            </a:r>
            <a:r>
              <a:rPr lang="en-US" sz="2500" baseline="30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th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Licensing Round </a:t>
            </a:r>
            <a:r>
              <a:rPr lang="en-US" sz="2500" dirty="0">
                <a:solidFill>
                  <a:srgbClr val="00B05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ongoing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AF967E-A0D5-4A44-9940-121C1F9A7036}"/>
              </a:ext>
            </a:extLst>
          </p:cNvPr>
          <p:cNvSpPr/>
          <p:nvPr/>
        </p:nvSpPr>
        <p:spPr>
          <a:xfrm>
            <a:off x="6536739" y="1383426"/>
            <a:ext cx="5315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Narrow" panose="020B0606020202030204" pitchFamily="34" charset="0"/>
                <a:ea typeface="Times New Roman" panose="02020603050405020304" pitchFamily="18" charset="0"/>
              </a:rPr>
              <a:t>Rovuma Areas (R6-) 5 Areas		         </a:t>
            </a:r>
            <a:r>
              <a:rPr lang="en-US" dirty="0">
                <a:latin typeface="Arial Narrow" panose="020B0606020202030204" pitchFamily="34" charset="0"/>
              </a:rPr>
              <a:t>28,241.01 </a:t>
            </a:r>
            <a:r>
              <a:rPr lang="pt-PT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Sq</a:t>
            </a:r>
            <a:r>
              <a:rPr lang="en-US" dirty="0">
                <a:latin typeface="Arial Narrow" panose="020B0606020202030204" pitchFamily="34" charset="0"/>
              </a:rPr>
              <a:t>Km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E28E5F-E5A4-470B-8E14-B1ACC072CB35}"/>
              </a:ext>
            </a:extLst>
          </p:cNvPr>
          <p:cNvSpPr/>
          <p:nvPr/>
        </p:nvSpPr>
        <p:spPr>
          <a:xfrm>
            <a:off x="6524181" y="2291324"/>
            <a:ext cx="532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Arial Narrow" panose="020B0606020202030204" pitchFamily="34" charset="0"/>
                <a:ea typeface="Times New Roman" panose="02020603050405020304" pitchFamily="18" charset="0"/>
              </a:rPr>
              <a:t>Angoche </a:t>
            </a:r>
            <a:r>
              <a:rPr lang="pt-PT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Areas</a:t>
            </a:r>
            <a:r>
              <a:rPr lang="pt-PT" dirty="0">
                <a:latin typeface="Arial Narrow" panose="020B0606020202030204" pitchFamily="34" charset="0"/>
                <a:ea typeface="Times New Roman" panose="02020603050405020304" pitchFamily="18" charset="0"/>
              </a:rPr>
              <a:t> (A6-) 7 </a:t>
            </a:r>
            <a:r>
              <a:rPr lang="pt-PT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Areas</a:t>
            </a:r>
            <a:r>
              <a:rPr lang="pt-PT" dirty="0">
                <a:latin typeface="Arial Narrow" panose="020B0606020202030204" pitchFamily="34" charset="0"/>
                <a:ea typeface="Times New Roman" panose="02020603050405020304" pitchFamily="18" charset="0"/>
              </a:rPr>
              <a:t>		         </a:t>
            </a:r>
            <a:r>
              <a:rPr lang="en-US" dirty="0">
                <a:latin typeface="Arial Narrow" panose="020B0606020202030204" pitchFamily="34" charset="0"/>
              </a:rPr>
              <a:t>40,420.79 </a:t>
            </a:r>
            <a:r>
              <a:rPr lang="pt-PT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Sq</a:t>
            </a:r>
            <a:r>
              <a:rPr lang="en-US" dirty="0">
                <a:latin typeface="Arial Narrow" panose="020B0606020202030204" pitchFamily="34" charset="0"/>
              </a:rPr>
              <a:t>Km </a:t>
            </a:r>
            <a:r>
              <a:rPr lang="pt-PT" dirty="0"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  <a:endParaRPr lang="en-US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B7ABD-5E59-4582-A112-2A3B1AC552E1}"/>
              </a:ext>
            </a:extLst>
          </p:cNvPr>
          <p:cNvSpPr/>
          <p:nvPr/>
        </p:nvSpPr>
        <p:spPr>
          <a:xfrm>
            <a:off x="6524181" y="3198538"/>
            <a:ext cx="532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Arial Narrow" panose="020B0606020202030204" pitchFamily="34" charset="0"/>
                <a:ea typeface="Times New Roman" panose="02020603050405020304" pitchFamily="18" charset="0"/>
              </a:rPr>
              <a:t>Zambeze Delta </a:t>
            </a:r>
            <a:r>
              <a:rPr lang="pt-PT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Areas</a:t>
            </a:r>
            <a:r>
              <a:rPr lang="pt-PT" dirty="0">
                <a:latin typeface="Arial Narrow" panose="020B0606020202030204" pitchFamily="34" charset="0"/>
                <a:ea typeface="Times New Roman" panose="02020603050405020304" pitchFamily="18" charset="0"/>
              </a:rPr>
              <a:t> (ZD6-) 2 </a:t>
            </a:r>
            <a:r>
              <a:rPr lang="pt-PT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Areas</a:t>
            </a:r>
            <a:r>
              <a:rPr lang="pt-PT" dirty="0">
                <a:latin typeface="Arial Narrow" panose="020B0606020202030204" pitchFamily="34" charset="0"/>
                <a:ea typeface="Times New Roman" panose="02020603050405020304" pitchFamily="18" charset="0"/>
              </a:rPr>
              <a:t>	         </a:t>
            </a:r>
            <a:r>
              <a:rPr lang="en-US" dirty="0">
                <a:latin typeface="Arial Narrow" panose="020B0606020202030204" pitchFamily="34" charset="0"/>
              </a:rPr>
              <a:t>11,474.6 </a:t>
            </a:r>
            <a:r>
              <a:rPr lang="pt-PT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Sq</a:t>
            </a:r>
            <a:r>
              <a:rPr lang="en-US" dirty="0">
                <a:latin typeface="Arial Narrow" panose="020B0606020202030204" pitchFamily="34" charset="0"/>
              </a:rPr>
              <a:t>Km </a:t>
            </a:r>
            <a:r>
              <a:rPr lang="pt-PT" dirty="0">
                <a:latin typeface="Arial Narrow" panose="020B0606020202030204" pitchFamily="34" charset="0"/>
                <a:ea typeface="Times New Roman" panose="02020603050405020304" pitchFamily="18" charset="0"/>
              </a:rPr>
              <a:t>	</a:t>
            </a:r>
            <a:endParaRPr lang="en-US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253EEB-7FF4-4E19-898A-CB803614FE9D}"/>
              </a:ext>
            </a:extLst>
          </p:cNvPr>
          <p:cNvSpPr/>
          <p:nvPr/>
        </p:nvSpPr>
        <p:spPr>
          <a:xfrm>
            <a:off x="6505178" y="4072502"/>
            <a:ext cx="5347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Arial Narrow" panose="020B0606020202030204" pitchFamily="34" charset="0"/>
                <a:ea typeface="Times New Roman" panose="02020603050405020304" pitchFamily="18" charset="0"/>
              </a:rPr>
              <a:t>Save </a:t>
            </a:r>
            <a:r>
              <a:rPr lang="pt-PT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Areas</a:t>
            </a:r>
            <a:r>
              <a:rPr lang="pt-PT" dirty="0">
                <a:latin typeface="Arial Narrow" panose="020B0606020202030204" pitchFamily="34" charset="0"/>
                <a:ea typeface="Times New Roman" panose="02020603050405020304" pitchFamily="18" charset="0"/>
              </a:rPr>
              <a:t> (S6-) 2 </a:t>
            </a:r>
            <a:r>
              <a:rPr lang="pt-PT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Areas</a:t>
            </a:r>
            <a:r>
              <a:rPr lang="pt-PT" dirty="0">
                <a:latin typeface="Arial Narrow" panose="020B0606020202030204" pitchFamily="34" charset="0"/>
                <a:ea typeface="Times New Roman" panose="02020603050405020304" pitchFamily="18" charset="0"/>
              </a:rPr>
              <a:t>			         </a:t>
            </a:r>
            <a:r>
              <a:rPr lang="en-US" dirty="0">
                <a:latin typeface="Arial Narrow" panose="020B0606020202030204" pitchFamily="34" charset="0"/>
              </a:rPr>
              <a:t>11,479.35 </a:t>
            </a:r>
            <a:r>
              <a:rPr lang="pt-PT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Sq</a:t>
            </a:r>
            <a:r>
              <a:rPr lang="en-US" dirty="0">
                <a:latin typeface="Arial Narrow" panose="020B0606020202030204" pitchFamily="34" charset="0"/>
              </a:rPr>
              <a:t>Km </a:t>
            </a:r>
            <a:r>
              <a:rPr lang="pt-PT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825C34-2E8A-4A7C-9869-6E9E3835118B}"/>
              </a:ext>
            </a:extLst>
          </p:cNvPr>
          <p:cNvSpPr/>
          <p:nvPr/>
        </p:nvSpPr>
        <p:spPr>
          <a:xfrm>
            <a:off x="6501474" y="5698193"/>
            <a:ext cx="5556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latin typeface="Arial Narrow" panose="020B0606020202030204" pitchFamily="34" charset="0"/>
              </a:rPr>
              <a:t>Total: 16 Areas				91,615.75  </a:t>
            </a:r>
            <a:r>
              <a:rPr lang="en-US" sz="2400" b="1" dirty="0" err="1">
                <a:latin typeface="Arial Narrow" panose="020B0606020202030204" pitchFamily="34" charset="0"/>
              </a:rPr>
              <a:t>SqKm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pt-PT" sz="2400" b="1" dirty="0">
                <a:latin typeface="Arial Narrow" panose="020B0606020202030204" pitchFamily="34" charset="0"/>
              </a:rPr>
              <a:t>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8CBCA4-D529-4856-90D6-5C7CDEDEEA0C}"/>
              </a:ext>
            </a:extLst>
          </p:cNvPr>
          <p:cNvGrpSpPr/>
          <p:nvPr/>
        </p:nvGrpSpPr>
        <p:grpSpPr>
          <a:xfrm>
            <a:off x="1524000" y="943085"/>
            <a:ext cx="4875578" cy="5736411"/>
            <a:chOff x="111902" y="978344"/>
            <a:chExt cx="4523192" cy="53218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F9E7D2-D8D9-4DFC-B786-B4411435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902" y="978344"/>
              <a:ext cx="4523192" cy="532180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F5737F-F426-4154-8FBC-62CF907DFCF6}"/>
                </a:ext>
              </a:extLst>
            </p:cNvPr>
            <p:cNvSpPr/>
            <p:nvPr/>
          </p:nvSpPr>
          <p:spPr>
            <a:xfrm>
              <a:off x="3740052" y="2033871"/>
              <a:ext cx="890866" cy="24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Rovuma </a:t>
              </a:r>
              <a:endParaRPr lang="en-US" sz="1100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13DAC4-47DB-488F-AED5-43C03E2D2978}"/>
                </a:ext>
              </a:extLst>
            </p:cNvPr>
            <p:cNvSpPr/>
            <p:nvPr/>
          </p:nvSpPr>
          <p:spPr>
            <a:xfrm>
              <a:off x="3637129" y="3181731"/>
              <a:ext cx="934871" cy="24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1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Angoche</a:t>
              </a:r>
              <a:endParaRPr lang="en-US" sz="1100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659F32-D162-4BEC-8EFD-26C8AFBA290F}"/>
                </a:ext>
              </a:extLst>
            </p:cNvPr>
            <p:cNvSpPr/>
            <p:nvPr/>
          </p:nvSpPr>
          <p:spPr>
            <a:xfrm>
              <a:off x="2968516" y="3781307"/>
              <a:ext cx="1337226" cy="24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1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Zambeze Delta </a:t>
              </a:r>
              <a:endParaRPr lang="en-US" sz="1100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4CE7D2-4D88-427A-B79E-C3D4233E94B1}"/>
                </a:ext>
              </a:extLst>
            </p:cNvPr>
            <p:cNvSpPr/>
            <p:nvPr/>
          </p:nvSpPr>
          <p:spPr>
            <a:xfrm>
              <a:off x="2373498" y="4412422"/>
              <a:ext cx="545342" cy="24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1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Save</a:t>
              </a:r>
              <a:endParaRPr lang="en-US" sz="1100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C64-E1B8-4E4B-8619-2CCD23278C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69413"/>
            <a:ext cx="4114800" cy="365125"/>
          </a:xfrm>
        </p:spPr>
        <p:txBody>
          <a:bodyPr/>
          <a:lstStyle/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3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226" y="356268"/>
            <a:ext cx="7893125" cy="438582"/>
          </a:xfr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Geotechnical Data</a:t>
            </a:r>
            <a:endParaRPr lang="en-GB" sz="25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6205-6E02-46C8-8560-907912A513BF}" type="slidenum">
              <a:rPr lang="pt-PT" smtClean="0"/>
              <a:t>9</a:t>
            </a:fld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760624" y="1019356"/>
            <a:ext cx="3277976" cy="181588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u="sng" dirty="0">
                <a:latin typeface="Arial Narrow" panose="020B0606020202030204" pitchFamily="34" charset="0"/>
              </a:rPr>
              <a:t>The geotechnical Data includes: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 Narrow" panose="020B0606020202030204" pitchFamily="34" charset="0"/>
              </a:rPr>
              <a:t>Seismic 2D/3D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err="1">
                <a:latin typeface="Arial Narrow" panose="020B0606020202030204" pitchFamily="34" charset="0"/>
              </a:rPr>
              <a:t>Grav</a:t>
            </a:r>
            <a:r>
              <a:rPr lang="en-US" sz="1400" dirty="0">
                <a:latin typeface="Arial Narrow" panose="020B0606020202030204" pitchFamily="34" charset="0"/>
              </a:rPr>
              <a:t>/Mag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 Narrow" panose="020B0606020202030204" pitchFamily="34" charset="0"/>
              </a:rPr>
              <a:t>Wells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 Narrow" panose="020B0606020202030204" pitchFamily="34" charset="0"/>
              </a:rPr>
              <a:t>Regional reports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624" y="3623464"/>
            <a:ext cx="3333206" cy="13849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u="sng" dirty="0">
                <a:latin typeface="Arial Narrow" panose="020B0606020202030204" pitchFamily="34" charset="0"/>
              </a:rPr>
              <a:t>Access to the Data through a </a:t>
            </a:r>
            <a:r>
              <a:rPr lang="pt-BR" sz="1400" b="1" u="sng" dirty="0">
                <a:latin typeface="Arial Narrow" panose="020B0606020202030204" pitchFamily="34" charset="0"/>
              </a:rPr>
              <a:t>Master License Agreement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400" dirty="0">
                <a:latin typeface="Arial Narrow" panose="020B0606020202030204" pitchFamily="34" charset="0"/>
              </a:rPr>
              <a:t>Fisical Data Room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400" dirty="0">
                <a:latin typeface="Arial Narrow" panose="020B0606020202030204" pitchFamily="34" charset="0"/>
              </a:rPr>
              <a:t>Virtual Data Room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0C432-1679-43E9-AEB3-B80DBBEE8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7855" y="929389"/>
            <a:ext cx="3499795" cy="4383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142B4B-7C3E-42B5-A145-DAC36B072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433" y="5312518"/>
            <a:ext cx="2342121" cy="131801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F968-0FBD-4600-870A-B682E0A413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7th Mozambique Gas &amp; Energy Summit &amp; Exhibition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lum contrast="20000"/>
          </a:blip>
          <a:srcRect l="1641" t="5150"/>
          <a:stretch/>
        </p:blipFill>
        <p:spPr>
          <a:xfrm>
            <a:off x="4147446" y="954040"/>
            <a:ext cx="3560409" cy="4358478"/>
          </a:xfrm>
          <a:prstGeom prst="rect">
            <a:avLst/>
          </a:prstGeom>
        </p:spPr>
      </p:pic>
      <p:pic>
        <p:nvPicPr>
          <p:cNvPr id="12" name="Picture 11" descr="WesternGeco-Schlumberger Junior Singles Tennis Tournament - March 2012 -  Panaga Tennis Club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62" y="5633378"/>
            <a:ext cx="979543" cy="70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ress Kit | TG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81" y="5728085"/>
            <a:ext cx="1188205" cy="452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GG Careers and Employment | Indeed.com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0"/>
          <a:stretch/>
        </p:blipFill>
        <p:spPr bwMode="auto">
          <a:xfrm>
            <a:off x="9790606" y="5714770"/>
            <a:ext cx="1030862" cy="514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ore Laboratories NV: Core Laboratories N.V., - CORE LAB REPORTS ADDITIONAL  SHARE REPURCHASES - MoneyController (ID 327825)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r="22397"/>
          <a:stretch/>
        </p:blipFill>
        <p:spPr bwMode="auto">
          <a:xfrm>
            <a:off x="10797953" y="5571019"/>
            <a:ext cx="819393" cy="70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s://tse4.mm.bing.net/th?id=OIP.rnJeRBq0cpMe8jzEN0t6jAAAAA&amp;pid=Api&amp;P=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75" y="5713232"/>
            <a:ext cx="910966" cy="50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5385" y="5734872"/>
            <a:ext cx="873056" cy="49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348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A6F25C383F945BC7A542EABA0DCD0" ma:contentTypeVersion="16" ma:contentTypeDescription="Create a new document." ma:contentTypeScope="" ma:versionID="9b85952f303d83b82451f4bbe9d9ad92">
  <xsd:schema xmlns:xsd="http://www.w3.org/2001/XMLSchema" xmlns:xs="http://www.w3.org/2001/XMLSchema" xmlns:p="http://schemas.microsoft.com/office/2006/metadata/properties" xmlns:ns2="6ad1c946-227f-456b-a52f-005e356255ac" xmlns:ns3="d01e433a-3dff-4bfe-9b43-eca30fbe256c" targetNamespace="http://schemas.microsoft.com/office/2006/metadata/properties" ma:root="true" ma:fieldsID="18c331466bb06c2ca49c66b464efc3f1" ns2:_="" ns3:_="">
    <xsd:import namespace="6ad1c946-227f-456b-a52f-005e356255ac"/>
    <xsd:import namespace="d01e433a-3dff-4bfe-9b43-eca30fbe25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1c946-227f-456b-a52f-005e35625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d0f230-8c22-4e9e-affb-a464a7e90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e433a-3dff-4bfe-9b43-eca30fbe25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492de6-2ff0-4ce1-83ac-e6b58917b8f1}" ma:internalName="TaxCatchAll" ma:showField="CatchAllData" ma:web="d01e433a-3dff-4bfe-9b43-eca30fbe2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E0F0C3-404E-4D16-92C3-9AAD2045B6E1}"/>
</file>

<file path=customXml/itemProps2.xml><?xml version="1.0" encoding="utf-8"?>
<ds:datastoreItem xmlns:ds="http://schemas.openxmlformats.org/officeDocument/2006/customXml" ds:itemID="{2ED59044-29AA-4203-8BAC-EC6237DDECAB}"/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760</Words>
  <Application>Microsoft Office PowerPoint</Application>
  <PresentationFormat>Widescreen</PresentationFormat>
  <Paragraphs>178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Aharoni</vt:lpstr>
      <vt:lpstr>Arial</vt:lpstr>
      <vt:lpstr>Arial Black</vt:lpstr>
      <vt:lpstr>Arial Narrow</vt:lpstr>
      <vt:lpstr>Arial Rounded MT Bold</vt:lpstr>
      <vt:lpstr>Calibri</vt:lpstr>
      <vt:lpstr>Calibri Light</vt:lpstr>
      <vt:lpstr>Times New Roman</vt:lpstr>
      <vt:lpstr>Wingdings</vt:lpstr>
      <vt:lpstr>2_Office Theme</vt:lpstr>
      <vt:lpstr>PowerPoint Presentation</vt:lpstr>
      <vt:lpstr>PowerPoint Presentation</vt:lpstr>
      <vt:lpstr>PowerPoint Presentation</vt:lpstr>
      <vt:lpstr>Licensing Strategy</vt:lpstr>
      <vt:lpstr>The Exploration and Production Concession Contract</vt:lpstr>
      <vt:lpstr>PowerPoint Presentation</vt:lpstr>
      <vt:lpstr>PowerPoint Presentation</vt:lpstr>
      <vt:lpstr>PowerPoint Presentation</vt:lpstr>
      <vt:lpstr>Geotechnical Data</vt:lpstr>
      <vt:lpstr>6th LICENSE ROADMAP </vt:lpstr>
      <vt:lpstr>Pre-qualified companies</vt:lpstr>
      <vt:lpstr>Benefits for the Pre-qualified companies</vt:lpstr>
      <vt:lpstr>Final Remarks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Milton Zibane</dc:creator>
  <cp:lastModifiedBy>Milton Zibane</cp:lastModifiedBy>
  <cp:revision>48</cp:revision>
  <cp:lastPrinted>2022-09-15T13:13:48Z</cp:lastPrinted>
  <dcterms:modified xsi:type="dcterms:W3CDTF">2022-09-15T14:23:37Z</dcterms:modified>
</cp:coreProperties>
</file>