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616" r:id="rId5"/>
    <p:sldId id="2147470897" r:id="rId6"/>
    <p:sldId id="2147470788" r:id="rId7"/>
    <p:sldId id="259" r:id="rId8"/>
    <p:sldId id="2147470893" r:id="rId9"/>
    <p:sldId id="2147470892" r:id="rId10"/>
    <p:sldId id="2410" r:id="rId11"/>
    <p:sldId id="2268" r:id="rId12"/>
    <p:sldId id="2141411972" r:id="rId13"/>
    <p:sldId id="2147470891" r:id="rId14"/>
    <p:sldId id="2147470895" r:id="rId15"/>
    <p:sldId id="2147470894" r:id="rId16"/>
    <p:sldId id="11666" r:id="rId17"/>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nya Cho  Intertek" initials="ZCI" lastIdx="1" clrIdx="0">
    <p:extLst>
      <p:ext uri="{19B8F6BF-5375-455C-9EA6-DF929625EA0E}">
        <p15:presenceInfo xmlns:p15="http://schemas.microsoft.com/office/powerpoint/2012/main" userId="Zhenya Cho  Intertek" providerId="None"/>
      </p:ext>
    </p:extLst>
  </p:cmAuthor>
  <p:cmAuthor id="2" name="Lanzo Maurizio" initials="LM" lastIdx="13" clrIdx="1">
    <p:extLst>
      <p:ext uri="{19B8F6BF-5375-455C-9EA6-DF929625EA0E}">
        <p15:presenceInfo xmlns:p15="http://schemas.microsoft.com/office/powerpoint/2012/main" userId="S::Maurizio.Lanzo@coralflng.com::8d4ab814-1922-43e9-8dfe-fdd168adbbcc" providerId="AD"/>
      </p:ext>
    </p:extLst>
  </p:cmAuthor>
  <p:cmAuthor id="3" name="Canovaro Marina" initials="CM" lastIdx="13" clrIdx="2">
    <p:extLst>
      <p:ext uri="{19B8F6BF-5375-455C-9EA6-DF929625EA0E}">
        <p15:presenceInfo xmlns:p15="http://schemas.microsoft.com/office/powerpoint/2012/main" userId="S-1-5-21-4235238967-1270027118-691234884-90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11"/>
    <a:srgbClr val="DEDDDC"/>
    <a:srgbClr val="C4C3C2"/>
    <a:srgbClr val="FFD500"/>
    <a:srgbClr val="2C8DA8"/>
    <a:srgbClr val="17375E"/>
    <a:srgbClr val="FECC1A"/>
    <a:srgbClr val="F4AD03"/>
    <a:srgbClr val="F6DF35"/>
    <a:srgbClr val="FED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249" autoAdjust="0"/>
  </p:normalViewPr>
  <p:slideViewPr>
    <p:cSldViewPr snapToGrid="0">
      <p:cViewPr varScale="1">
        <p:scale>
          <a:sx n="114" d="100"/>
          <a:sy n="114" d="100"/>
        </p:scale>
        <p:origin x="378" y="102"/>
      </p:cViewPr>
      <p:guideLst>
        <p:guide orient="horz" pos="2228"/>
        <p:guide pos="3885"/>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5" y="4"/>
            <a:ext cx="2945659" cy="498056"/>
          </a:xfrm>
          <a:prstGeom prst="rect">
            <a:avLst/>
          </a:prstGeom>
        </p:spPr>
        <p:txBody>
          <a:bodyPr vert="horz" lIns="91382" tIns="45690" rIns="91382" bIns="45690" rtlCol="0"/>
          <a:lstStyle>
            <a:lvl1pPr algn="l">
              <a:defRPr sz="1300"/>
            </a:lvl1pPr>
          </a:lstStyle>
          <a:p>
            <a:endParaRPr lang="it-IT"/>
          </a:p>
        </p:txBody>
      </p:sp>
      <p:sp>
        <p:nvSpPr>
          <p:cNvPr id="3" name="Segnaposto data 2"/>
          <p:cNvSpPr>
            <a:spLocks noGrp="1"/>
          </p:cNvSpPr>
          <p:nvPr>
            <p:ph type="dt" sz="quarter" idx="1"/>
          </p:nvPr>
        </p:nvSpPr>
        <p:spPr>
          <a:xfrm>
            <a:off x="3850449" y="4"/>
            <a:ext cx="2945659" cy="498056"/>
          </a:xfrm>
          <a:prstGeom prst="rect">
            <a:avLst/>
          </a:prstGeom>
        </p:spPr>
        <p:txBody>
          <a:bodyPr vert="horz" lIns="91382" tIns="45690" rIns="91382" bIns="45690" rtlCol="0"/>
          <a:lstStyle>
            <a:lvl1pPr algn="r">
              <a:defRPr sz="1300"/>
            </a:lvl1pPr>
          </a:lstStyle>
          <a:p>
            <a:fld id="{725FAA14-B31B-409A-BFA7-42403083CBBA}" type="datetimeFigureOut">
              <a:rPr lang="it-IT" smtClean="0"/>
              <a:pPr/>
              <a:t>14/09/2022</a:t>
            </a:fld>
            <a:endParaRPr lang="it-IT"/>
          </a:p>
        </p:txBody>
      </p:sp>
      <p:sp>
        <p:nvSpPr>
          <p:cNvPr id="4" name="Segnaposto piè di pagina 3"/>
          <p:cNvSpPr>
            <a:spLocks noGrp="1"/>
          </p:cNvSpPr>
          <p:nvPr>
            <p:ph type="ftr" sz="quarter" idx="2"/>
          </p:nvPr>
        </p:nvSpPr>
        <p:spPr>
          <a:xfrm>
            <a:off x="5" y="9428586"/>
            <a:ext cx="2945659" cy="498055"/>
          </a:xfrm>
          <a:prstGeom prst="rect">
            <a:avLst/>
          </a:prstGeom>
        </p:spPr>
        <p:txBody>
          <a:bodyPr vert="horz" lIns="91382" tIns="45690" rIns="91382" bIns="45690" rtlCol="0" anchor="b"/>
          <a:lstStyle>
            <a:lvl1pPr algn="l">
              <a:defRPr sz="1300"/>
            </a:lvl1pPr>
          </a:lstStyle>
          <a:p>
            <a:endParaRPr lang="it-IT"/>
          </a:p>
        </p:txBody>
      </p:sp>
      <p:sp>
        <p:nvSpPr>
          <p:cNvPr id="5" name="Segnaposto numero diapositiva 4"/>
          <p:cNvSpPr>
            <a:spLocks noGrp="1"/>
          </p:cNvSpPr>
          <p:nvPr>
            <p:ph type="sldNum" sz="quarter" idx="3"/>
          </p:nvPr>
        </p:nvSpPr>
        <p:spPr>
          <a:xfrm>
            <a:off x="3850449" y="9428586"/>
            <a:ext cx="2945659" cy="498055"/>
          </a:xfrm>
          <a:prstGeom prst="rect">
            <a:avLst/>
          </a:prstGeom>
        </p:spPr>
        <p:txBody>
          <a:bodyPr vert="horz" lIns="91382" tIns="45690" rIns="91382" bIns="45690" rtlCol="0" anchor="b"/>
          <a:lstStyle>
            <a:lvl1pPr algn="r">
              <a:defRPr sz="1300"/>
            </a:lvl1pPr>
          </a:lstStyle>
          <a:p>
            <a:fld id="{EE69A590-9611-4095-AFA4-C8A89EC320B0}" type="slidenum">
              <a:rPr lang="it-IT" smtClean="0"/>
              <a:pPr/>
              <a:t>‹#›</a:t>
            </a:fld>
            <a:endParaRPr lang="it-IT"/>
          </a:p>
        </p:txBody>
      </p:sp>
    </p:spTree>
    <p:extLst>
      <p:ext uri="{BB962C8B-B14F-4D97-AF65-F5344CB8AC3E}">
        <p14:creationId xmlns:p14="http://schemas.microsoft.com/office/powerpoint/2010/main" val="163180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5" y="4"/>
            <a:ext cx="2945659" cy="498056"/>
          </a:xfrm>
          <a:prstGeom prst="rect">
            <a:avLst/>
          </a:prstGeom>
        </p:spPr>
        <p:txBody>
          <a:bodyPr vert="horz" lIns="91382" tIns="45690" rIns="91382" bIns="45690" rtlCol="0"/>
          <a:lstStyle>
            <a:lvl1pPr algn="l">
              <a:defRPr sz="1300"/>
            </a:lvl1pPr>
          </a:lstStyle>
          <a:p>
            <a:endParaRPr lang="it-IT"/>
          </a:p>
        </p:txBody>
      </p:sp>
      <p:sp>
        <p:nvSpPr>
          <p:cNvPr id="3" name="Segnaposto data 2"/>
          <p:cNvSpPr>
            <a:spLocks noGrp="1"/>
          </p:cNvSpPr>
          <p:nvPr>
            <p:ph type="dt" idx="1"/>
          </p:nvPr>
        </p:nvSpPr>
        <p:spPr>
          <a:xfrm>
            <a:off x="3850449" y="4"/>
            <a:ext cx="2945659" cy="498056"/>
          </a:xfrm>
          <a:prstGeom prst="rect">
            <a:avLst/>
          </a:prstGeom>
        </p:spPr>
        <p:txBody>
          <a:bodyPr vert="horz" lIns="91382" tIns="45690" rIns="91382" bIns="45690" rtlCol="0"/>
          <a:lstStyle>
            <a:lvl1pPr algn="r">
              <a:defRPr sz="1300"/>
            </a:lvl1pPr>
          </a:lstStyle>
          <a:p>
            <a:fld id="{8E440967-8F90-42F4-A5D4-3F0D1107415F}" type="datetimeFigureOut">
              <a:rPr lang="it-IT" smtClean="0"/>
              <a:pPr/>
              <a:t>14/09/2022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82" tIns="45690" rIns="91382" bIns="45690" rtlCol="0" anchor="ctr"/>
          <a:lstStyle/>
          <a:p>
            <a:endParaRPr lang="it-IT"/>
          </a:p>
        </p:txBody>
      </p:sp>
      <p:sp>
        <p:nvSpPr>
          <p:cNvPr id="5" name="Segnaposto note 4"/>
          <p:cNvSpPr>
            <a:spLocks noGrp="1"/>
          </p:cNvSpPr>
          <p:nvPr>
            <p:ph type="body" sz="quarter" idx="3"/>
          </p:nvPr>
        </p:nvSpPr>
        <p:spPr>
          <a:xfrm>
            <a:off x="679768" y="4777197"/>
            <a:ext cx="5438140" cy="3908614"/>
          </a:xfrm>
          <a:prstGeom prst="rect">
            <a:avLst/>
          </a:prstGeom>
        </p:spPr>
        <p:txBody>
          <a:bodyPr vert="horz" lIns="91382" tIns="45690" rIns="91382" bIns="4569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5" y="9428586"/>
            <a:ext cx="2945659" cy="498055"/>
          </a:xfrm>
          <a:prstGeom prst="rect">
            <a:avLst/>
          </a:prstGeom>
        </p:spPr>
        <p:txBody>
          <a:bodyPr vert="horz" lIns="91382" tIns="45690" rIns="91382" bIns="45690" rtlCol="0" anchor="b"/>
          <a:lstStyle>
            <a:lvl1pPr algn="l">
              <a:defRPr sz="1300"/>
            </a:lvl1pPr>
          </a:lstStyle>
          <a:p>
            <a:endParaRPr lang="it-IT"/>
          </a:p>
        </p:txBody>
      </p:sp>
      <p:sp>
        <p:nvSpPr>
          <p:cNvPr id="7" name="Segnaposto numero diapositiva 6"/>
          <p:cNvSpPr>
            <a:spLocks noGrp="1"/>
          </p:cNvSpPr>
          <p:nvPr>
            <p:ph type="sldNum" sz="quarter" idx="5"/>
          </p:nvPr>
        </p:nvSpPr>
        <p:spPr>
          <a:xfrm>
            <a:off x="3850449" y="9428586"/>
            <a:ext cx="2945659" cy="498055"/>
          </a:xfrm>
          <a:prstGeom prst="rect">
            <a:avLst/>
          </a:prstGeom>
        </p:spPr>
        <p:txBody>
          <a:bodyPr vert="horz" lIns="91382" tIns="45690" rIns="91382" bIns="45690" rtlCol="0" anchor="b"/>
          <a:lstStyle>
            <a:lvl1pPr algn="r">
              <a:defRPr sz="1300"/>
            </a:lvl1pPr>
          </a:lstStyle>
          <a:p>
            <a:fld id="{9B1D6860-D1E6-4ADA-9127-34ACE4EA3D7C}" type="slidenum">
              <a:rPr lang="it-IT" smtClean="0"/>
              <a:pPr/>
              <a:t>‹#›</a:t>
            </a:fld>
            <a:endParaRPr lang="it-IT"/>
          </a:p>
        </p:txBody>
      </p:sp>
    </p:spTree>
    <p:extLst>
      <p:ext uri="{BB962C8B-B14F-4D97-AF65-F5344CB8AC3E}">
        <p14:creationId xmlns:p14="http://schemas.microsoft.com/office/powerpoint/2010/main" val="16625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2563" y="347663"/>
            <a:ext cx="7404101" cy="4165600"/>
          </a:xfrm>
        </p:spPr>
      </p:sp>
      <p:sp>
        <p:nvSpPr>
          <p:cNvPr id="4" name="Segnaposto numero diapositiva 3"/>
          <p:cNvSpPr>
            <a:spLocks noGrp="1"/>
          </p:cNvSpPr>
          <p:nvPr>
            <p:ph type="sldNum" sz="quarter" idx="10"/>
          </p:nvPr>
        </p:nvSpPr>
        <p:spPr/>
        <p:txBody>
          <a:bodyPr/>
          <a:lstStyle/>
          <a:p>
            <a:fld id="{A7A067A1-CD86-2B4E-BCC7-6CC65BB0D6CE}" type="slidenum">
              <a:rPr lang="it-IT">
                <a:solidFill>
                  <a:srgbClr val="000000"/>
                </a:solidFill>
              </a:rPr>
              <a:pPr/>
              <a:t>1</a:t>
            </a:fld>
            <a:endParaRPr lang="it-IT">
              <a:solidFill>
                <a:srgbClr val="000000"/>
              </a:solidFill>
            </a:endParaRPr>
          </a:p>
        </p:txBody>
      </p:sp>
      <p:sp>
        <p:nvSpPr>
          <p:cNvPr id="5" name="Segnaposto note 4"/>
          <p:cNvSpPr>
            <a:spLocks noGrp="1"/>
          </p:cNvSpPr>
          <p:nvPr>
            <p:ph type="body" sz="quarter" idx="11"/>
          </p:nvPr>
        </p:nvSpPr>
        <p:spPr/>
        <p:txBody>
          <a:bodyPr/>
          <a:lstStyle/>
          <a:p>
            <a:endParaRPr lang="it-IT" dirty="0"/>
          </a:p>
        </p:txBody>
      </p:sp>
    </p:spTree>
    <p:extLst>
      <p:ext uri="{BB962C8B-B14F-4D97-AF65-F5344CB8AC3E}">
        <p14:creationId xmlns:p14="http://schemas.microsoft.com/office/powerpoint/2010/main" val="109610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Jointly with Area 4 Partners,  Eni is creating partnerships in Mozambique to develop several programs aligned with the UN SGD (17 SDG in the table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main initiatives in place in Mozambique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For access to </a:t>
            </a:r>
            <a:r>
              <a:rPr lang="en-US" sz="1200" b="1" dirty="0">
                <a:solidFill>
                  <a:prstClr val="black"/>
                </a:solidFill>
              </a:rPr>
              <a:t>Education</a:t>
            </a:r>
            <a:r>
              <a:rPr lang="en-US" sz="1200" dirty="0">
                <a:solidFill>
                  <a:prstClr val="black"/>
                </a:solidFill>
              </a:rPr>
              <a:t> in Pemba we already completed Hard Activities such as School construction, Canteen and multi-purpose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Currently are in place the soft activities as Nutrition (school meals), Teacher training, extracurricular activities, adult literacy.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With this project,  we achieved the following numbers:</a:t>
            </a:r>
          </a:p>
          <a:p>
            <a:pPr marL="171450" lvl="1" indent="-171450">
              <a:spcBef>
                <a:spcPts val="150"/>
              </a:spcBef>
              <a:spcAft>
                <a:spcPts val="150"/>
              </a:spcAft>
              <a:buClr>
                <a:srgbClr val="8B2231"/>
              </a:buClr>
              <a:buSzPct val="120000"/>
              <a:buFont typeface="Arial" panose="020B0604020202020204" pitchFamily="34" charset="0"/>
              <a:buChar char="•"/>
              <a:defRPr/>
            </a:pPr>
            <a:r>
              <a:rPr lang="en-US" sz="1200" dirty="0"/>
              <a:t>Kindergarten: about 300 children, 16 educators, and 5 administrative staff. </a:t>
            </a:r>
          </a:p>
          <a:p>
            <a:pPr marL="171450" lvl="1" indent="-171450">
              <a:spcBef>
                <a:spcPts val="150"/>
              </a:spcBef>
              <a:spcAft>
                <a:spcPts val="150"/>
              </a:spcAft>
              <a:buClr>
                <a:srgbClr val="8B2231"/>
              </a:buClr>
              <a:buSzPct val="120000"/>
              <a:buFont typeface="Arial" panose="020B0604020202020204" pitchFamily="34" charset="0"/>
              <a:buChar char="•"/>
              <a:defRPr/>
            </a:pPr>
            <a:r>
              <a:rPr lang="en-US" sz="1200" dirty="0"/>
              <a:t>Primary School: 57 teachers, 5,000 students (6 to 18 years old); Literacy: up to 400 adults from the </a:t>
            </a:r>
            <a:r>
              <a:rPr lang="en-US" sz="1200" dirty="0" err="1"/>
              <a:t>Paquitequete</a:t>
            </a:r>
            <a:r>
              <a:rPr lang="en-US" sz="1200" dirty="0"/>
              <a:t> district </a:t>
            </a:r>
            <a:endParaRPr lang="pt-BR" sz="1200" dirty="0"/>
          </a:p>
          <a:p>
            <a:endParaRPr lang="en-US" dirty="0"/>
          </a:p>
          <a:p>
            <a:r>
              <a:rPr lang="en-US" dirty="0"/>
              <a:t>About the </a:t>
            </a:r>
            <a:r>
              <a:rPr lang="en-US" b="1" dirty="0"/>
              <a:t>access to Energy</a:t>
            </a:r>
            <a:r>
              <a:rPr lang="en-US" dirty="0"/>
              <a:t>, Eni is implementing the </a:t>
            </a:r>
            <a:r>
              <a:rPr lang="en-US" b="1" dirty="0"/>
              <a:t>Clean Cooking Project </a:t>
            </a:r>
            <a:r>
              <a:rPr lang="en-US" dirty="0"/>
              <a:t>with the production of improved cookstoves.</a:t>
            </a:r>
          </a:p>
          <a:p>
            <a:r>
              <a:rPr lang="en-US" dirty="0"/>
              <a:t>This project c</a:t>
            </a:r>
            <a:r>
              <a:rPr lang="en-US" sz="1200" dirty="0">
                <a:solidFill>
                  <a:prstClr val="black"/>
                </a:solidFill>
              </a:rPr>
              <a:t>ontributes to the reduction of CO</a:t>
            </a:r>
            <a:r>
              <a:rPr lang="en-US" sz="1100" dirty="0">
                <a:solidFill>
                  <a:prstClr val="black"/>
                </a:solidFill>
              </a:rPr>
              <a:t>2</a:t>
            </a:r>
            <a:r>
              <a:rPr lang="en-US" sz="1200" dirty="0">
                <a:solidFill>
                  <a:prstClr val="black"/>
                </a:solidFill>
              </a:rPr>
              <a:t> emissions, deforestation and respiratory diseases and create employment and small business opportunities.</a:t>
            </a:r>
          </a:p>
          <a:p>
            <a:r>
              <a:rPr lang="en-US" sz="1200" dirty="0">
                <a:solidFill>
                  <a:prstClr val="black"/>
                </a:solidFill>
              </a:rPr>
              <a:t>We already completed the 1</a:t>
            </a:r>
            <a:r>
              <a:rPr lang="en-US" sz="1200" baseline="30000" dirty="0">
                <a:solidFill>
                  <a:prstClr val="black"/>
                </a:solidFill>
              </a:rPr>
              <a:t>st</a:t>
            </a:r>
            <a:r>
              <a:rPr lang="en-US" sz="1200" dirty="0">
                <a:solidFill>
                  <a:prstClr val="black"/>
                </a:solidFill>
              </a:rPr>
              <a:t> phase in which we distributed 10.000 cookstoves for 50.000 people.</a:t>
            </a:r>
          </a:p>
          <a:p>
            <a:r>
              <a:rPr lang="en-US" sz="1200" dirty="0">
                <a:solidFill>
                  <a:prstClr val="black"/>
                </a:solidFill>
              </a:rPr>
              <a:t>Currently the second phase is ongoing, in which we will produce and distribute additional 10.000 cookstoves; at the end of the 2</a:t>
            </a:r>
            <a:r>
              <a:rPr lang="en-US" sz="1200" baseline="30000" dirty="0">
                <a:solidFill>
                  <a:prstClr val="black"/>
                </a:solidFill>
              </a:rPr>
              <a:t>nd</a:t>
            </a:r>
            <a:r>
              <a:rPr lang="en-US" sz="1200" dirty="0">
                <a:solidFill>
                  <a:prstClr val="black"/>
                </a:solidFill>
              </a:rPr>
              <a:t> phase the total number of beneficiaries will be 100.000 people.</a:t>
            </a:r>
            <a:endParaRPr lang="en-US" dirty="0"/>
          </a:p>
          <a:p>
            <a:endParaRPr lang="en-US" dirty="0"/>
          </a:p>
          <a:p>
            <a:r>
              <a:rPr lang="en-US" dirty="0"/>
              <a:t>We are implementing a </a:t>
            </a:r>
            <a:r>
              <a:rPr lang="en-US" b="1" dirty="0"/>
              <a:t>Pro-</a:t>
            </a:r>
            <a:r>
              <a:rPr lang="en-US" b="1" dirty="0" err="1"/>
              <a:t>Resilence</a:t>
            </a:r>
            <a:r>
              <a:rPr lang="en-US" b="1" dirty="0"/>
              <a:t> Project </a:t>
            </a:r>
            <a:r>
              <a:rPr lang="en-US" dirty="0"/>
              <a:t>that in </a:t>
            </a:r>
            <a:r>
              <a:rPr lang="en-US" dirty="0" err="1"/>
              <a:t>Mecufi</a:t>
            </a:r>
            <a:r>
              <a:rPr lang="en-US" dirty="0"/>
              <a:t> district.</a:t>
            </a:r>
          </a:p>
          <a:p>
            <a:r>
              <a:rPr lang="en-US" sz="1200" kern="1200" dirty="0">
                <a:solidFill>
                  <a:schemeClr val="tx1"/>
                </a:solidFill>
                <a:effectLst/>
                <a:latin typeface="+mn-lt"/>
                <a:ea typeface="+mn-ea"/>
                <a:cs typeface="+mn-cs"/>
              </a:rPr>
              <a:t>The overall objective is to strengthen the resilience of local communities to the affects of climate change. </a:t>
            </a:r>
          </a:p>
          <a:p>
            <a:r>
              <a:rPr lang="en-US" sz="1200" kern="1200" dirty="0">
                <a:solidFill>
                  <a:schemeClr val="tx1"/>
                </a:solidFill>
                <a:effectLst/>
                <a:latin typeface="+mn-lt"/>
                <a:ea typeface="+mn-ea"/>
                <a:cs typeface="+mn-cs"/>
              </a:rPr>
              <a:t>The main activities of this project are: </a:t>
            </a:r>
          </a:p>
          <a:p>
            <a:pPr marL="171450" indent="-171450">
              <a:buFontTx/>
              <a:buChar char="-"/>
            </a:pPr>
            <a:r>
              <a:rPr lang="en-US" sz="1200" kern="1200" dirty="0">
                <a:solidFill>
                  <a:schemeClr val="tx1"/>
                </a:solidFill>
                <a:effectLst/>
                <a:latin typeface="+mn-lt"/>
                <a:ea typeface="+mn-ea"/>
                <a:cs typeface="+mn-cs"/>
              </a:rPr>
              <a:t>Replanting of 10 hectares of mangrove</a:t>
            </a:r>
          </a:p>
          <a:p>
            <a:pPr marL="171450" indent="-171450">
              <a:buFontTx/>
              <a:buChar char="-"/>
            </a:pPr>
            <a:r>
              <a:rPr lang="en-US" sz="1200" kern="1200" dirty="0">
                <a:solidFill>
                  <a:schemeClr val="tx1"/>
                </a:solidFill>
                <a:effectLst/>
                <a:latin typeface="+mn-lt"/>
                <a:ea typeface="+mn-ea"/>
                <a:cs typeface="+mn-cs"/>
              </a:rPr>
              <a:t>promoting </a:t>
            </a:r>
            <a:r>
              <a:rPr lang="en-US" sz="1200" kern="1200" dirty="0" err="1">
                <a:solidFill>
                  <a:schemeClr val="tx1"/>
                </a:solidFill>
                <a:effectLst/>
                <a:latin typeface="+mn-lt"/>
                <a:ea typeface="+mn-ea"/>
                <a:cs typeface="+mn-cs"/>
              </a:rPr>
              <a:t>agro</a:t>
            </a:r>
            <a:r>
              <a:rPr lang="en-US" sz="1200" kern="1200" dirty="0">
                <a:solidFill>
                  <a:schemeClr val="tx1"/>
                </a:solidFill>
                <a:effectLst/>
                <a:latin typeface="+mn-lt"/>
                <a:ea typeface="+mn-ea"/>
                <a:cs typeface="+mn-cs"/>
              </a:rPr>
              <a:t>-ecological technique and recovery 40 hectares of area degraded </a:t>
            </a:r>
          </a:p>
          <a:p>
            <a:pPr marL="171450" indent="-171450">
              <a:buFontTx/>
              <a:buChar char="-"/>
            </a:pPr>
            <a:r>
              <a:rPr lang="en-US" sz="1200" kern="1200" dirty="0">
                <a:solidFill>
                  <a:schemeClr val="tx1"/>
                </a:solidFill>
                <a:effectLst/>
                <a:latin typeface="+mn-lt"/>
                <a:ea typeface="+mn-ea"/>
                <a:cs typeface="+mn-cs"/>
              </a:rPr>
              <a:t>Constructing 11 water wells, rehabilitating 2 water well and 5 blocks of latrines for 5 primary schools. </a:t>
            </a:r>
          </a:p>
          <a:p>
            <a:pPr marL="0" indent="0">
              <a:buFontTx/>
              <a:buNone/>
            </a:pPr>
            <a:r>
              <a:rPr lang="en-US" sz="1200" dirty="0">
                <a:solidFill>
                  <a:prstClr val="black"/>
                </a:solidFill>
              </a:rPr>
              <a:t>Currently</a:t>
            </a:r>
            <a:r>
              <a:rPr lang="en-US" sz="1200" kern="1200" dirty="0">
                <a:solidFill>
                  <a:schemeClr val="tx1"/>
                </a:solidFill>
                <a:effectLst/>
                <a:latin typeface="+mn-lt"/>
                <a:ea typeface="+mn-ea"/>
                <a:cs typeface="+mn-cs"/>
              </a:rPr>
              <a:t> the status of the project are: </a:t>
            </a:r>
          </a:p>
          <a:p>
            <a:pPr marL="0" indent="0">
              <a:buFontTx/>
              <a:buNone/>
            </a:pPr>
            <a:r>
              <a:rPr lang="en-US" sz="1200" kern="1200" dirty="0">
                <a:solidFill>
                  <a:schemeClr val="tx1"/>
                </a:solidFill>
                <a:effectLst/>
                <a:latin typeface="+mn-lt"/>
                <a:ea typeface="+mn-ea"/>
                <a:cs typeface="+mn-cs"/>
              </a:rPr>
              <a:t>- 6 potential sites for seedling of mangrove, </a:t>
            </a:r>
          </a:p>
          <a:p>
            <a:pPr marL="0" indent="0">
              <a:buFontTx/>
              <a:buNone/>
            </a:pP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agro</a:t>
            </a:r>
            <a:r>
              <a:rPr lang="en-US" sz="1200" kern="1200" dirty="0">
                <a:solidFill>
                  <a:schemeClr val="tx1"/>
                </a:solidFill>
                <a:effectLst/>
                <a:latin typeface="+mn-lt"/>
                <a:ea typeface="+mn-ea"/>
                <a:cs typeface="+mn-cs"/>
              </a:rPr>
              <a:t>-ecological fields identified </a:t>
            </a:r>
          </a:p>
          <a:p>
            <a:pPr marL="0" indent="0">
              <a:buFontTx/>
              <a:buNone/>
            </a:pPr>
            <a:r>
              <a:rPr lang="en-US" sz="1200" kern="1200" dirty="0">
                <a:solidFill>
                  <a:schemeClr val="tx1"/>
                </a:solidFill>
                <a:effectLst/>
                <a:latin typeface="+mn-lt"/>
                <a:ea typeface="+mn-ea"/>
                <a:cs typeface="+mn-cs"/>
              </a:rPr>
              <a:t>- geophysics survey activities for 11 drilling water well commencement. </a:t>
            </a:r>
          </a:p>
          <a:p>
            <a:r>
              <a:rPr lang="en-US" sz="1200" kern="1200" dirty="0">
                <a:solidFill>
                  <a:schemeClr val="tx1"/>
                </a:solidFill>
                <a:effectLst/>
                <a:latin typeface="+mn-lt"/>
                <a:ea typeface="+mn-ea"/>
                <a:cs typeface="+mn-cs"/>
              </a:rPr>
              <a:t> </a:t>
            </a:r>
          </a:p>
          <a:p>
            <a:r>
              <a:rPr lang="en-US" dirty="0"/>
              <a:t>For </a:t>
            </a:r>
            <a:r>
              <a:rPr lang="en-US" b="1" dirty="0"/>
              <a:t>Emergency</a:t>
            </a:r>
            <a:r>
              <a:rPr lang="en-US" dirty="0"/>
              <a:t> </a:t>
            </a:r>
            <a:r>
              <a:rPr lang="en-US" b="1" dirty="0"/>
              <a:t>response </a:t>
            </a:r>
            <a:r>
              <a:rPr lang="en-US" dirty="0"/>
              <a:t>we identified initiatives to c</a:t>
            </a:r>
            <a:r>
              <a:rPr lang="en-US" sz="1200" dirty="0">
                <a:solidFill>
                  <a:prstClr val="black"/>
                </a:solidFill>
              </a:rPr>
              <a:t>ontribute to awareness, prevention, and food support on Covid-19, including vital assistance for internally displaced persons (IDPs*)</a:t>
            </a:r>
            <a:endParaRPr lang="en-US" dirty="0"/>
          </a:p>
          <a:p>
            <a:r>
              <a:rPr lang="en-US" dirty="0"/>
              <a:t>With these activities we already achieved:</a:t>
            </a:r>
          </a:p>
          <a:p>
            <a:pPr marL="171450" lvl="1" indent="-171450">
              <a:lnSpc>
                <a:spcPct val="107000"/>
              </a:lnSpc>
              <a:spcBef>
                <a:spcPts val="150"/>
              </a:spcBef>
              <a:spcAft>
                <a:spcPts val="150"/>
              </a:spcAft>
              <a:buClr>
                <a:srgbClr val="8B2231"/>
              </a:buClr>
              <a:buSzPct val="120000"/>
              <a:buFont typeface="Arial" panose="020B0604020202020204" pitchFamily="34" charset="0"/>
              <a:buChar char="•"/>
              <a:defRPr/>
            </a:pPr>
            <a:r>
              <a:rPr lang="en-US" sz="1200" dirty="0"/>
              <a:t>More than 3,500 elementary school students in </a:t>
            </a:r>
            <a:r>
              <a:rPr lang="en-US" sz="1200" dirty="0" err="1"/>
              <a:t>Paquitequeque</a:t>
            </a:r>
            <a:r>
              <a:rPr lang="en-US" sz="1200" dirty="0"/>
              <a:t>  </a:t>
            </a:r>
          </a:p>
          <a:p>
            <a:pPr marL="171450" lvl="1" indent="-171450">
              <a:lnSpc>
                <a:spcPct val="107000"/>
              </a:lnSpc>
              <a:spcBef>
                <a:spcPts val="150"/>
              </a:spcBef>
              <a:spcAft>
                <a:spcPts val="150"/>
              </a:spcAft>
              <a:buClr>
                <a:srgbClr val="8B2231"/>
              </a:buClr>
              <a:buSzPct val="120000"/>
              <a:buFont typeface="Arial" panose="020B0604020202020204" pitchFamily="34" charset="0"/>
              <a:buChar char="•"/>
              <a:defRPr/>
            </a:pPr>
            <a:r>
              <a:rPr lang="en-US" sz="1200" dirty="0"/>
              <a:t>5,000 families living in the </a:t>
            </a:r>
            <a:r>
              <a:rPr lang="en-US" sz="1200" dirty="0" err="1"/>
              <a:t>Paquiteque</a:t>
            </a:r>
            <a:r>
              <a:rPr lang="en-US" sz="1200" dirty="0"/>
              <a:t> neighborhood</a:t>
            </a:r>
          </a:p>
          <a:p>
            <a:pPr marL="171450" lvl="1" indent="-171450">
              <a:lnSpc>
                <a:spcPct val="107000"/>
              </a:lnSpc>
              <a:spcBef>
                <a:spcPts val="150"/>
              </a:spcBef>
              <a:spcAft>
                <a:spcPts val="150"/>
              </a:spcAft>
              <a:buClr>
                <a:srgbClr val="8B2231"/>
              </a:buClr>
              <a:buSzPct val="120000"/>
              <a:buFont typeface="Arial" panose="020B0604020202020204" pitchFamily="34" charset="0"/>
              <a:buChar char="•"/>
              <a:defRPr/>
            </a:pPr>
            <a:r>
              <a:rPr lang="en-US" sz="1200" dirty="0"/>
              <a:t>150 families (750 people) benefited with Food Baskets </a:t>
            </a:r>
          </a:p>
          <a:p>
            <a:pPr marL="171450" lvl="1" indent="-171450">
              <a:lnSpc>
                <a:spcPct val="107000"/>
              </a:lnSpc>
              <a:spcBef>
                <a:spcPts val="150"/>
              </a:spcBef>
              <a:spcAft>
                <a:spcPts val="150"/>
              </a:spcAft>
              <a:buClr>
                <a:srgbClr val="8B2231"/>
              </a:buClr>
              <a:buSzPct val="120000"/>
              <a:buFont typeface="Arial" panose="020B0604020202020204" pitchFamily="34" charset="0"/>
              <a:buChar char="•"/>
              <a:defRPr/>
            </a:pPr>
            <a:r>
              <a:rPr lang="en-US" sz="1200" dirty="0"/>
              <a:t>Approximately 56,000 IDPs </a:t>
            </a:r>
            <a:endParaRPr lang="it-IT" sz="1200" dirty="0"/>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9B1D6860-D1E6-4ADA-9127-34ACE4EA3D7C}" type="slidenum">
              <a:rPr lang="it-IT" smtClean="0"/>
              <a:pPr/>
              <a:t>10</a:t>
            </a:fld>
            <a:endParaRPr lang="it-IT"/>
          </a:p>
        </p:txBody>
      </p:sp>
    </p:spTree>
    <p:extLst>
      <p:ext uri="{BB962C8B-B14F-4D97-AF65-F5344CB8AC3E}">
        <p14:creationId xmlns:p14="http://schemas.microsoft.com/office/powerpoint/2010/main" val="396910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lang="en-US" sz="1000" b="1" u="none" dirty="0"/>
              <a:t>GENERAL:</a:t>
            </a:r>
          </a:p>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lang="en-US" sz="1000" b="1" u="none" dirty="0"/>
              <a:t>As part of Eni’s business model towards carbon neutrality by 2050,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Eni is envisaging in Mozambique to work towards two type of Carbon Offsetting/Mitigation initiatives </a:t>
            </a:r>
          </a:p>
          <a:p>
            <a:pPr>
              <a:buClr>
                <a:srgbClr val="FFC000"/>
              </a:buClr>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FFC000"/>
              </a:buClr>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The first category of initiatives are “natural based” carbon offset, related to </a:t>
            </a: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REDD+* Projects </a:t>
            </a:r>
          </a:p>
          <a:p>
            <a:pPr marL="0" marR="0" lvl="4" indent="0" algn="just" defTabSz="914377" rtl="0" eaLnBrk="1" fontAlgn="auto" latinLnBrk="0" hangingPunct="1">
              <a:lnSpc>
                <a:spcPct val="100000"/>
              </a:lnSpc>
              <a:spcBef>
                <a:spcPts val="300"/>
              </a:spcBef>
              <a:spcAft>
                <a:spcPts val="0"/>
              </a:spcAft>
              <a:buClr>
                <a:srgbClr val="FFD500"/>
              </a:buClr>
              <a:buSzPct val="120000"/>
              <a:buFont typeface="Arial" panose="020B0604020202020204" pitchFamily="34" charset="0"/>
              <a:buNone/>
              <a:tabLst/>
              <a:defRPr/>
            </a:pPr>
            <a:r>
              <a:rPr lang="en-US" sz="1000" kern="1200" dirty="0">
                <a:solidFill>
                  <a:prstClr val="black"/>
                </a:solidFill>
                <a:latin typeface="+mn-lt"/>
                <a:ea typeface="+mn-ea"/>
                <a:cs typeface="+mn-cs"/>
              </a:rPr>
              <a:t>In 2019 Eni has signed a MoU with the Mozambique Government that has been subsequently signed </a:t>
            </a:r>
            <a:r>
              <a:rPr lang="en-US" sz="1000" b="0" kern="1200" dirty="0">
                <a:solidFill>
                  <a:prstClr val="black"/>
                </a:solidFill>
                <a:latin typeface="+mn-lt"/>
                <a:ea typeface="+mn-ea"/>
                <a:cs typeface="+mn-cs"/>
              </a:rPr>
              <a:t>by the </a:t>
            </a:r>
            <a:r>
              <a:rPr lang="en-US" sz="1200" b="0" i="0" dirty="0">
                <a:solidFill>
                  <a:srgbClr val="000000"/>
                </a:solidFill>
                <a:effectLst/>
                <a:latin typeface="Playfair Display" panose="020B0604020202020204" pitchFamily="2" charset="0"/>
              </a:rPr>
              <a:t>Minister of Mineral Resources and Energy (MIREME) and the Minister of </a:t>
            </a:r>
            <a:r>
              <a:rPr lang="en-US" sz="1000" kern="1200" dirty="0">
                <a:solidFill>
                  <a:prstClr val="black"/>
                </a:solidFill>
                <a:latin typeface="+mn-lt"/>
                <a:ea typeface="+mn-ea"/>
                <a:cs typeface="+mn-cs"/>
              </a:rPr>
              <a:t>Environment and Rural Development (MITADER)</a:t>
            </a:r>
          </a:p>
          <a:p>
            <a:pPr marL="0" marR="0" lvl="4" indent="0" algn="just" defTabSz="914377" rtl="0" eaLnBrk="1" fontAlgn="auto" latinLnBrk="0" hangingPunct="1">
              <a:lnSpc>
                <a:spcPct val="100000"/>
              </a:lnSpc>
              <a:spcBef>
                <a:spcPts val="300"/>
              </a:spcBef>
              <a:spcAft>
                <a:spcPts val="0"/>
              </a:spcAft>
              <a:buClr>
                <a:srgbClr val="FFD500"/>
              </a:buClr>
              <a:buSzPct val="120000"/>
              <a:buFont typeface="Arial" panose="020B0604020202020204" pitchFamily="34" charset="0"/>
              <a:buNone/>
              <a:tabLst/>
              <a:defRPr/>
            </a:pPr>
            <a:r>
              <a:rPr lang="en-US" sz="1000" kern="1200" dirty="0">
                <a:solidFill>
                  <a:prstClr val="black"/>
                </a:solidFill>
                <a:latin typeface="+mn-lt"/>
                <a:ea typeface="+mn-ea"/>
                <a:cs typeface="+mn-cs"/>
              </a:rPr>
              <a:t>The scope of the agreement is ongoing and aimed to perform a feasibility study and assessment of the Great Limpopo Trans-Frontier Conservation Area and </a:t>
            </a:r>
            <a:r>
              <a:rPr lang="en-US" sz="1000" kern="1200" dirty="0" err="1">
                <a:solidFill>
                  <a:prstClr val="black"/>
                </a:solidFill>
                <a:latin typeface="+mn-lt"/>
                <a:ea typeface="+mn-ea"/>
                <a:cs typeface="+mn-cs"/>
              </a:rPr>
              <a:t>Sofala</a:t>
            </a:r>
            <a:r>
              <a:rPr lang="en-US" sz="1000" kern="1200" dirty="0">
                <a:solidFill>
                  <a:prstClr val="black"/>
                </a:solidFill>
                <a:latin typeface="+mn-lt"/>
                <a:ea typeface="+mn-ea"/>
                <a:cs typeface="+mn-cs"/>
              </a:rPr>
              <a:t> Province</a:t>
            </a:r>
          </a:p>
          <a:p>
            <a:pPr marL="0" marR="0" lvl="4" indent="0" algn="just" defTabSz="914377" rtl="0" eaLnBrk="1" fontAlgn="auto" latinLnBrk="0" hangingPunct="1">
              <a:lnSpc>
                <a:spcPct val="100000"/>
              </a:lnSpc>
              <a:spcBef>
                <a:spcPts val="300"/>
              </a:spcBef>
              <a:spcAft>
                <a:spcPts val="0"/>
              </a:spcAft>
              <a:buClr>
                <a:srgbClr val="FFD500"/>
              </a:buClr>
              <a:buSzPct val="120000"/>
              <a:buFont typeface="Arial" panose="020B0604020202020204" pitchFamily="34" charset="0"/>
              <a:buNone/>
              <a:tabLst/>
              <a:defRPr/>
            </a:pPr>
            <a:r>
              <a:rPr lang="en-US" sz="1000" kern="1200" dirty="0">
                <a:solidFill>
                  <a:prstClr val="black"/>
                </a:solidFill>
                <a:latin typeface="+mn-lt"/>
                <a:ea typeface="+mn-ea"/>
                <a:cs typeface="+mn-cs"/>
              </a:rPr>
              <a:t>The feasibility study is on track and to be completed by 2022 and shall allow the start of the implementation of the REED+* projects  by 2023</a:t>
            </a:r>
          </a:p>
          <a:p>
            <a:pPr marL="0" marR="0" lvl="4" indent="0" algn="just" defTabSz="914377" rtl="0" eaLnBrk="1" fontAlgn="auto" latinLnBrk="0" hangingPunct="1">
              <a:lnSpc>
                <a:spcPct val="100000"/>
              </a:lnSpc>
              <a:spcBef>
                <a:spcPts val="300"/>
              </a:spcBef>
              <a:spcAft>
                <a:spcPts val="0"/>
              </a:spcAft>
              <a:buClr>
                <a:srgbClr val="FFD500"/>
              </a:buClr>
              <a:buSzPct val="120000"/>
              <a:buFont typeface="Arial" panose="020B0604020202020204" pitchFamily="34" charset="0"/>
              <a:buNone/>
              <a:tabLst/>
              <a:defRPr/>
            </a:pPr>
            <a:r>
              <a:rPr lang="en-US" sz="1000" kern="1200" dirty="0">
                <a:solidFill>
                  <a:prstClr val="black"/>
                </a:solidFill>
                <a:latin typeface="+mn-lt"/>
                <a:ea typeface="+mn-ea"/>
                <a:cs typeface="+mn-cs"/>
              </a:rPr>
              <a:t>Particularly for Limpopo, the target is to protect and conserve up to 3 millions hectares which should allow carbon credits generation start by 2024 end  [</a:t>
            </a:r>
            <a:r>
              <a:rPr lang="en-US" sz="1000" b="1" u="sng" kern="1200" dirty="0">
                <a:solidFill>
                  <a:prstClr val="black"/>
                </a:solidFill>
                <a:latin typeface="+mn-lt"/>
                <a:ea typeface="+mn-ea"/>
                <a:cs typeface="+mn-cs"/>
              </a:rPr>
              <a:t>Optional</a:t>
            </a:r>
            <a:r>
              <a:rPr lang="en-US" sz="1000" kern="1200" dirty="0">
                <a:solidFill>
                  <a:prstClr val="black"/>
                </a:solidFill>
                <a:latin typeface="+mn-lt"/>
                <a:ea typeface="+mn-ea"/>
                <a:cs typeface="+mn-cs"/>
              </a:rPr>
              <a:t>: ramping initially from 1 million tons CO2 equivalent per year targeting to reach up to 3 million tones CO2 equivalent per year]</a:t>
            </a:r>
          </a:p>
          <a:p>
            <a:pPr marL="0" marR="0" lvl="4" indent="0" algn="just" defTabSz="914377" rtl="0" eaLnBrk="1" fontAlgn="auto" latinLnBrk="0" hangingPunct="1">
              <a:lnSpc>
                <a:spcPct val="100000"/>
              </a:lnSpc>
              <a:spcBef>
                <a:spcPts val="300"/>
              </a:spcBef>
              <a:spcAft>
                <a:spcPts val="0"/>
              </a:spcAft>
              <a:buClr>
                <a:srgbClr val="FFD500"/>
              </a:buClr>
              <a:buSzPct val="120000"/>
              <a:buFont typeface="Arial" panose="020B0604020202020204" pitchFamily="34" charset="0"/>
              <a:buNone/>
              <a:tabLst/>
              <a:defRPr/>
            </a:pPr>
            <a:r>
              <a:rPr lang="en-US" sz="1000" kern="1200" dirty="0">
                <a:solidFill>
                  <a:prstClr val="black"/>
                </a:solidFill>
                <a:latin typeface="+mn-lt"/>
                <a:ea typeface="+mn-ea"/>
                <a:cs typeface="+mn-cs"/>
              </a:rPr>
              <a:t>Instead for </a:t>
            </a:r>
            <a:r>
              <a:rPr lang="en-US" sz="1000" kern="1200" dirty="0" err="1">
                <a:solidFill>
                  <a:prstClr val="black"/>
                </a:solidFill>
                <a:latin typeface="+mn-lt"/>
                <a:ea typeface="+mn-ea"/>
                <a:cs typeface="+mn-cs"/>
              </a:rPr>
              <a:t>Sofala</a:t>
            </a:r>
            <a:r>
              <a:rPr lang="en-US" sz="1000" kern="1200" dirty="0">
                <a:solidFill>
                  <a:prstClr val="black"/>
                </a:solidFill>
                <a:latin typeface="+mn-lt"/>
                <a:ea typeface="+mn-ea"/>
                <a:cs typeface="+mn-cs"/>
              </a:rPr>
              <a:t> Province, the target is to protect, </a:t>
            </a:r>
            <a:r>
              <a:rPr lang="en-US" sz="1000" b="1" kern="1200" dirty="0">
                <a:solidFill>
                  <a:prstClr val="black"/>
                </a:solidFill>
                <a:latin typeface="+mn-lt"/>
                <a:ea typeface="+mn-ea"/>
                <a:cs typeface="+mn-cs"/>
              </a:rPr>
              <a:t>conserve</a:t>
            </a:r>
            <a:r>
              <a:rPr lang="en-US" sz="1000" kern="1200" dirty="0">
                <a:solidFill>
                  <a:prstClr val="black"/>
                </a:solidFill>
                <a:latin typeface="+mn-lt"/>
                <a:ea typeface="+mn-ea"/>
                <a:cs typeface="+mn-cs"/>
              </a:rPr>
              <a:t> </a:t>
            </a:r>
            <a:r>
              <a:rPr lang="en-US" sz="1000" b="1" kern="1200" dirty="0">
                <a:solidFill>
                  <a:prstClr val="black"/>
                </a:solidFill>
                <a:latin typeface="+mn-lt"/>
                <a:ea typeface="+mn-ea"/>
                <a:cs typeface="+mn-cs"/>
              </a:rPr>
              <a:t>and restore </a:t>
            </a:r>
            <a:r>
              <a:rPr lang="en-US" sz="1000" b="0" kern="1200" dirty="0">
                <a:solidFill>
                  <a:prstClr val="black"/>
                </a:solidFill>
                <a:latin typeface="+mn-lt"/>
                <a:ea typeface="+mn-ea"/>
                <a:cs typeface="+mn-cs"/>
              </a:rPr>
              <a:t>between</a:t>
            </a:r>
            <a:r>
              <a:rPr lang="en-US" sz="1000" b="1" kern="1200" dirty="0">
                <a:solidFill>
                  <a:prstClr val="black"/>
                </a:solidFill>
                <a:latin typeface="+mn-lt"/>
                <a:ea typeface="+mn-ea"/>
                <a:cs typeface="+mn-cs"/>
              </a:rPr>
              <a:t> </a:t>
            </a:r>
            <a:r>
              <a:rPr lang="en-US" sz="1000" kern="1200" dirty="0">
                <a:solidFill>
                  <a:prstClr val="black"/>
                </a:solidFill>
                <a:latin typeface="+mn-lt"/>
                <a:ea typeface="+mn-ea"/>
                <a:cs typeface="+mn-cs"/>
              </a:rPr>
              <a:t>60-80K hectares of degraded mangroves. Such target should allow carbon credits generation by 2024 end [</a:t>
            </a:r>
            <a:r>
              <a:rPr lang="en-US" sz="1000" b="1" u="sng" kern="1200" dirty="0">
                <a:solidFill>
                  <a:prstClr val="black"/>
                </a:solidFill>
                <a:latin typeface="+mn-lt"/>
                <a:ea typeface="+mn-ea"/>
                <a:cs typeface="+mn-cs"/>
              </a:rPr>
              <a:t>Optional: </a:t>
            </a:r>
            <a:r>
              <a:rPr lang="en-US" sz="1000" kern="1200" dirty="0">
                <a:solidFill>
                  <a:prstClr val="black"/>
                </a:solidFill>
                <a:latin typeface="+mn-lt"/>
                <a:ea typeface="+mn-ea"/>
                <a:cs typeface="+mn-cs"/>
              </a:rPr>
              <a:t>for up 0,3 millions tons, ramping up to 500 thousands tons CO2 equivalent per year]</a:t>
            </a:r>
          </a:p>
          <a:p>
            <a:pPr marL="0" marR="0" lvl="4" indent="0" algn="just" defTabSz="914377" rtl="0" eaLnBrk="1" fontAlgn="auto" latinLnBrk="0" hangingPunct="1">
              <a:lnSpc>
                <a:spcPct val="100000"/>
              </a:lnSpc>
              <a:spcBef>
                <a:spcPts val="300"/>
              </a:spcBef>
              <a:spcAft>
                <a:spcPts val="0"/>
              </a:spcAft>
              <a:buClr>
                <a:srgbClr val="FFD500"/>
              </a:buClr>
              <a:buSzPct val="120000"/>
              <a:buFont typeface="Arial" panose="020B0604020202020204" pitchFamily="34" charset="0"/>
              <a:buNone/>
              <a:tabLst/>
              <a:defRPr/>
            </a:pPr>
            <a:r>
              <a:rPr lang="en-US" sz="1000" kern="1200" dirty="0">
                <a:solidFill>
                  <a:prstClr val="black"/>
                </a:solidFill>
                <a:latin typeface="+mn-lt"/>
                <a:ea typeface="+mn-ea"/>
                <a:cs typeface="+mn-cs"/>
              </a:rPr>
              <a:t>In return these initiatives shall also benefit around 500 thousands people of the surrounding communities </a:t>
            </a:r>
          </a:p>
          <a:p>
            <a:pPr marL="0" marR="0" lvl="4" indent="0" algn="just" defTabSz="914377" rtl="0" eaLnBrk="1" fontAlgn="auto" latinLnBrk="0" hangingPunct="1">
              <a:lnSpc>
                <a:spcPct val="100000"/>
              </a:lnSpc>
              <a:spcBef>
                <a:spcPts val="300"/>
              </a:spcBef>
              <a:spcAft>
                <a:spcPts val="0"/>
              </a:spcAft>
              <a:buClr>
                <a:srgbClr val="FFD500"/>
              </a:buClr>
              <a:buSzPct val="120000"/>
              <a:buFont typeface="Arial" panose="020B0604020202020204" pitchFamily="34" charset="0"/>
              <a:buNone/>
              <a:tabLst/>
              <a:defRPr/>
            </a:pPr>
            <a:endParaRPr lang="en-US" sz="1000" kern="1200" dirty="0">
              <a:solidFill>
                <a:prstClr val="black"/>
              </a:solidFill>
              <a:latin typeface="+mn-lt"/>
              <a:ea typeface="+mn-ea"/>
              <a:cs typeface="+mn-cs"/>
            </a:endParaRPr>
          </a:p>
          <a:p>
            <a:pPr marL="0" marR="0" lvl="4" indent="0" algn="just" defTabSz="914377" rtl="0" eaLnBrk="1" fontAlgn="auto" latinLnBrk="0" hangingPunct="1">
              <a:lnSpc>
                <a:spcPct val="100000"/>
              </a:lnSpc>
              <a:spcBef>
                <a:spcPts val="300"/>
              </a:spcBef>
              <a:spcAft>
                <a:spcPts val="0"/>
              </a:spcAft>
              <a:buClr>
                <a:srgbClr val="FFD500"/>
              </a:buClr>
              <a:buSzPct val="120000"/>
              <a:buFont typeface="Arial" panose="020B0604020202020204" pitchFamily="34" charset="0"/>
              <a:buNone/>
              <a:tabLst/>
              <a:defRPr/>
            </a:pPr>
            <a:r>
              <a:rPr lang="en-US" sz="1200" b="0" i="1" dirty="0">
                <a:solidFill>
                  <a:srgbClr val="202124"/>
                </a:solidFill>
                <a:effectLst/>
                <a:latin typeface="arial" panose="020B0604020202020204" pitchFamily="34" charset="0"/>
              </a:rPr>
              <a:t>*REDD stands for "</a:t>
            </a:r>
            <a:r>
              <a:rPr lang="en-US" sz="1200" b="1" i="1" dirty="0">
                <a:solidFill>
                  <a:srgbClr val="202124"/>
                </a:solidFill>
                <a:effectLst/>
                <a:latin typeface="arial" panose="020B0604020202020204" pitchFamily="34" charset="0"/>
              </a:rPr>
              <a:t>Reducing Emissions from Deforestation and forest Degradation</a:t>
            </a:r>
            <a:r>
              <a:rPr lang="en-US" sz="1200" b="0" i="1" dirty="0">
                <a:solidFill>
                  <a:srgbClr val="202124"/>
                </a:solidFill>
                <a:effectLst/>
                <a:latin typeface="arial" panose="020B0604020202020204" pitchFamily="34" charset="0"/>
              </a:rPr>
              <a:t>”; the “+” signifies the role of conservation, sustainable management of forests and enhancement of forest carbon stocks.</a:t>
            </a:r>
            <a:endParaRPr lang="en-US" sz="1000" b="0" i="1" kern="1200" dirty="0">
              <a:solidFill>
                <a:prstClr val="black"/>
              </a:solidFill>
              <a:effectLst/>
              <a:latin typeface="+mn-lt"/>
              <a:ea typeface="+mn-ea"/>
              <a:cs typeface="+mn-cs"/>
            </a:endParaRPr>
          </a:p>
          <a:p>
            <a:pPr marL="0" lvl="4" indent="0" algn="just" defTabSz="914377" rtl="0" eaLnBrk="1" latinLnBrk="0" hangingPunct="1">
              <a:spcBef>
                <a:spcPts val="300"/>
              </a:spcBef>
              <a:buClr>
                <a:srgbClr val="FFD500"/>
              </a:buClr>
              <a:buSzPct val="120000"/>
              <a:buFont typeface="Arial" panose="020B0604020202020204" pitchFamily="34" charset="0"/>
              <a:buNone/>
              <a:defRPr/>
            </a:pPr>
            <a:endParaRPr lang="en-US" sz="1000" kern="1200" dirty="0">
              <a:solidFill>
                <a:prstClr val="black"/>
              </a:solidFill>
              <a:latin typeface="+mn-lt"/>
              <a:ea typeface="+mn-ea"/>
              <a:cs typeface="+mn-cs"/>
            </a:endParaRPr>
          </a:p>
          <a:p>
            <a:r>
              <a:rPr lang="en-US" sz="1000" b="1" i="0" u="none" dirty="0">
                <a:latin typeface="+mn-lt"/>
              </a:rPr>
              <a:t>In the second half of the slide, you can see the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second category of initiatives we are foreseeing in Mozambique, which are more “technology based” carbon mitigation projects</a:t>
            </a:r>
            <a:endParaRPr lang="en-US" sz="1000" b="1" u="sng" dirty="0">
              <a:latin typeface="+mn-lt"/>
            </a:endParaRPr>
          </a:p>
          <a:p>
            <a:pPr marL="0" indent="0" algn="just" defTabSz="914377">
              <a:spcBef>
                <a:spcPts val="300"/>
              </a:spcBef>
              <a:buClr>
                <a:srgbClr val="FFD500"/>
              </a:buClr>
              <a:buSzPct val="120000"/>
              <a:buFont typeface="Arial" panose="020B0604020202020204" pitchFamily="34" charset="0"/>
              <a:buNone/>
              <a:defRPr/>
            </a:pPr>
            <a:r>
              <a:rPr lang="it-IT" sz="1000" dirty="0">
                <a:solidFill>
                  <a:prstClr val="black"/>
                </a:solidFill>
                <a:latin typeface="+mn-lt"/>
              </a:rPr>
              <a:t>In </a:t>
            </a:r>
            <a:r>
              <a:rPr lang="it-IT" sz="1000" dirty="0" err="1">
                <a:solidFill>
                  <a:prstClr val="black"/>
                </a:solidFill>
                <a:latin typeface="+mn-lt"/>
              </a:rPr>
              <a:t>particular</a:t>
            </a:r>
            <a:r>
              <a:rPr lang="it-IT" sz="1000" dirty="0">
                <a:solidFill>
                  <a:prstClr val="black"/>
                </a:solidFill>
                <a:latin typeface="+mn-lt"/>
              </a:rPr>
              <a:t> Eni </a:t>
            </a:r>
            <a:r>
              <a:rPr lang="it-IT" sz="1000" dirty="0" err="1">
                <a:solidFill>
                  <a:prstClr val="black"/>
                </a:solidFill>
                <a:latin typeface="+mn-lt"/>
              </a:rPr>
              <a:t>is</a:t>
            </a:r>
            <a:r>
              <a:rPr lang="it-IT" sz="1000" dirty="0">
                <a:solidFill>
                  <a:prstClr val="black"/>
                </a:solidFill>
                <a:latin typeface="+mn-lt"/>
              </a:rPr>
              <a:t> working </a:t>
            </a:r>
            <a:r>
              <a:rPr lang="it-IT" sz="1000" dirty="0" err="1">
                <a:solidFill>
                  <a:prstClr val="black"/>
                </a:solidFill>
                <a:latin typeface="+mn-lt"/>
              </a:rPr>
              <a:t>towards</a:t>
            </a:r>
            <a:r>
              <a:rPr lang="it-IT" sz="1000" dirty="0">
                <a:solidFill>
                  <a:prstClr val="black"/>
                </a:solidFill>
                <a:latin typeface="+mn-lt"/>
              </a:rPr>
              <a:t> </a:t>
            </a:r>
            <a:r>
              <a:rPr lang="it-IT" sz="1000" dirty="0" err="1">
                <a:solidFill>
                  <a:prstClr val="black"/>
                </a:solidFill>
                <a:latin typeface="+mn-lt"/>
              </a:rPr>
              <a:t>providing</a:t>
            </a:r>
            <a:r>
              <a:rPr lang="it-IT" sz="1000" dirty="0">
                <a:solidFill>
                  <a:prstClr val="black"/>
                </a:solidFill>
                <a:latin typeface="+mn-lt"/>
              </a:rPr>
              <a:t> </a:t>
            </a:r>
            <a:r>
              <a:rPr lang="en-US" sz="1000" dirty="0">
                <a:solidFill>
                  <a:prstClr val="black"/>
                </a:solidFill>
                <a:latin typeface="+mn-lt"/>
              </a:rPr>
              <a:t>improved cookstoves to local communities, switching to safer, more efficient and less GHG emitting</a:t>
            </a:r>
            <a:r>
              <a:rPr lang="it-IT" sz="1000" dirty="0">
                <a:solidFill>
                  <a:prstClr val="black"/>
                </a:solidFill>
                <a:latin typeface="+mn-lt"/>
              </a:rPr>
              <a:t> </a:t>
            </a:r>
            <a:r>
              <a:rPr lang="it-IT" sz="1000" dirty="0" err="1">
                <a:solidFill>
                  <a:prstClr val="black"/>
                </a:solidFill>
                <a:latin typeface="+mn-lt"/>
              </a:rPr>
              <a:t>cooking</a:t>
            </a:r>
            <a:r>
              <a:rPr lang="it-IT" sz="1000" dirty="0">
                <a:solidFill>
                  <a:prstClr val="black"/>
                </a:solidFill>
                <a:latin typeface="+mn-lt"/>
              </a:rPr>
              <a:t> </a:t>
            </a:r>
            <a:r>
              <a:rPr lang="it-IT" sz="1000" dirty="0" err="1">
                <a:solidFill>
                  <a:prstClr val="black"/>
                </a:solidFill>
                <a:latin typeface="+mn-lt"/>
              </a:rPr>
              <a:t>devises</a:t>
            </a:r>
            <a:r>
              <a:rPr lang="it-IT" sz="1000" dirty="0">
                <a:solidFill>
                  <a:prstClr val="black"/>
                </a:solidFill>
                <a:latin typeface="+mn-lt"/>
              </a:rPr>
              <a:t>.</a:t>
            </a:r>
          </a:p>
          <a:p>
            <a:pPr marL="0" indent="0" algn="just" defTabSz="914377">
              <a:spcBef>
                <a:spcPts val="300"/>
              </a:spcBef>
              <a:buClr>
                <a:srgbClr val="FFD500"/>
              </a:buClr>
              <a:buSzPct val="120000"/>
              <a:buFont typeface="Arial" panose="020B0604020202020204" pitchFamily="34" charset="0"/>
              <a:buNone/>
              <a:defRPr/>
            </a:pPr>
            <a:r>
              <a:rPr lang="it-IT" sz="1000" dirty="0" err="1">
                <a:solidFill>
                  <a:prstClr val="black"/>
                </a:solidFill>
                <a:latin typeface="+mn-lt"/>
              </a:rPr>
              <a:t>This</a:t>
            </a:r>
            <a:r>
              <a:rPr lang="it-IT" sz="1000" dirty="0">
                <a:solidFill>
                  <a:prstClr val="black"/>
                </a:solidFill>
                <a:latin typeface="+mn-lt"/>
              </a:rPr>
              <a:t> project </a:t>
            </a:r>
            <a:r>
              <a:rPr lang="it-IT" sz="1000" dirty="0" err="1">
                <a:solidFill>
                  <a:prstClr val="black"/>
                </a:solidFill>
                <a:latin typeface="+mn-lt"/>
              </a:rPr>
              <a:t>shall</a:t>
            </a:r>
            <a:r>
              <a:rPr lang="it-IT" sz="1000" dirty="0">
                <a:solidFill>
                  <a:prstClr val="black"/>
                </a:solidFill>
                <a:latin typeface="+mn-lt"/>
              </a:rPr>
              <a:t> start </a:t>
            </a:r>
            <a:r>
              <a:rPr lang="it-IT" sz="1000" dirty="0" err="1">
                <a:solidFill>
                  <a:prstClr val="black"/>
                </a:solidFill>
                <a:latin typeface="+mn-lt"/>
              </a:rPr>
              <a:t>its</a:t>
            </a:r>
            <a:r>
              <a:rPr lang="it-IT" sz="1000" dirty="0">
                <a:solidFill>
                  <a:prstClr val="black"/>
                </a:solidFill>
                <a:latin typeface="+mn-lt"/>
              </a:rPr>
              <a:t> </a:t>
            </a:r>
            <a:r>
              <a:rPr lang="it-IT" sz="1000" dirty="0" err="1">
                <a:solidFill>
                  <a:prstClr val="black"/>
                </a:solidFill>
                <a:latin typeface="+mn-lt"/>
              </a:rPr>
              <a:t>implementation</a:t>
            </a:r>
            <a:r>
              <a:rPr lang="it-IT" sz="1000" dirty="0">
                <a:solidFill>
                  <a:prstClr val="black"/>
                </a:solidFill>
                <a:latin typeface="+mn-lt"/>
              </a:rPr>
              <a:t> </a:t>
            </a:r>
            <a:r>
              <a:rPr lang="it-IT" sz="1000" dirty="0" err="1">
                <a:solidFill>
                  <a:prstClr val="black"/>
                </a:solidFill>
                <a:latin typeface="+mn-lt"/>
              </a:rPr>
              <a:t>phase</a:t>
            </a:r>
            <a:r>
              <a:rPr lang="it-IT" sz="1000" dirty="0">
                <a:solidFill>
                  <a:prstClr val="black"/>
                </a:solidFill>
                <a:latin typeface="+mn-lt"/>
              </a:rPr>
              <a:t> by first quarter 2023 and Eni </a:t>
            </a:r>
            <a:r>
              <a:rPr lang="it-IT" sz="1000" dirty="0" err="1">
                <a:solidFill>
                  <a:prstClr val="black"/>
                </a:solidFill>
                <a:latin typeface="+mn-lt"/>
              </a:rPr>
              <a:t>is</a:t>
            </a:r>
            <a:r>
              <a:rPr lang="it-IT" sz="1000" dirty="0">
                <a:solidFill>
                  <a:prstClr val="black"/>
                </a:solidFill>
                <a:latin typeface="+mn-lt"/>
              </a:rPr>
              <a:t> targeting to </a:t>
            </a:r>
            <a:r>
              <a:rPr lang="it-IT" sz="1000" dirty="0" err="1">
                <a:solidFill>
                  <a:prstClr val="black"/>
                </a:solidFill>
                <a:latin typeface="+mn-lt"/>
              </a:rPr>
              <a:t>distribute</a:t>
            </a:r>
            <a:r>
              <a:rPr lang="it-IT" sz="1000" dirty="0">
                <a:solidFill>
                  <a:prstClr val="black"/>
                </a:solidFill>
                <a:latin typeface="+mn-lt"/>
              </a:rPr>
              <a:t> up to 100,000 </a:t>
            </a:r>
            <a:r>
              <a:rPr lang="it-IT" sz="1000" dirty="0" err="1">
                <a:solidFill>
                  <a:prstClr val="black"/>
                </a:solidFill>
                <a:latin typeface="+mn-lt"/>
              </a:rPr>
              <a:t>Stoves</a:t>
            </a:r>
            <a:r>
              <a:rPr lang="it-IT" sz="1000" dirty="0">
                <a:solidFill>
                  <a:prstClr val="black"/>
                </a:solidFill>
                <a:latin typeface="+mn-lt"/>
              </a:rPr>
              <a:t> </a:t>
            </a:r>
            <a:r>
              <a:rPr lang="it-IT" sz="1000" dirty="0" err="1">
                <a:solidFill>
                  <a:prstClr val="black"/>
                </a:solidFill>
                <a:latin typeface="+mn-lt"/>
              </a:rPr>
              <a:t>benefiting</a:t>
            </a:r>
            <a:r>
              <a:rPr lang="it-IT" sz="1000" dirty="0">
                <a:solidFill>
                  <a:prstClr val="black"/>
                </a:solidFill>
                <a:latin typeface="+mn-lt"/>
              </a:rPr>
              <a:t> </a:t>
            </a:r>
            <a:r>
              <a:rPr lang="it-IT" sz="1000" dirty="0" err="1">
                <a:solidFill>
                  <a:prstClr val="black"/>
                </a:solidFill>
                <a:latin typeface="+mn-lt"/>
              </a:rPr>
              <a:t>equally</a:t>
            </a:r>
            <a:r>
              <a:rPr lang="it-IT" sz="1000" dirty="0">
                <a:solidFill>
                  <a:prstClr val="black"/>
                </a:solidFill>
                <a:latin typeface="+mn-lt"/>
              </a:rPr>
              <a:t> </a:t>
            </a:r>
            <a:r>
              <a:rPr lang="it-IT" sz="1000" dirty="0" err="1">
                <a:solidFill>
                  <a:prstClr val="black"/>
                </a:solidFill>
                <a:latin typeface="+mn-lt"/>
              </a:rPr>
              <a:t>thousand</a:t>
            </a:r>
            <a:r>
              <a:rPr lang="it-IT" sz="1000" dirty="0">
                <a:solidFill>
                  <a:prstClr val="black"/>
                </a:solidFill>
                <a:latin typeface="+mn-lt"/>
              </a:rPr>
              <a:t> Families </a:t>
            </a:r>
          </a:p>
          <a:p>
            <a:pPr marL="0" indent="0" algn="just" defTabSz="914377">
              <a:spcBef>
                <a:spcPts val="300"/>
              </a:spcBef>
              <a:buClr>
                <a:srgbClr val="FFD500"/>
              </a:buClr>
              <a:buSzPct val="120000"/>
              <a:buFont typeface="Arial" panose="020B0604020202020204" pitchFamily="34" charset="0"/>
              <a:buNone/>
              <a:defRPr/>
            </a:pPr>
            <a:r>
              <a:rPr lang="it-IT" sz="1000" dirty="0">
                <a:solidFill>
                  <a:prstClr val="black"/>
                </a:solidFill>
                <a:latin typeface="+mn-lt"/>
              </a:rPr>
              <a:t>The </a:t>
            </a:r>
            <a:r>
              <a:rPr lang="it-IT" sz="1000" dirty="0" err="1">
                <a:solidFill>
                  <a:prstClr val="black"/>
                </a:solidFill>
                <a:latin typeface="+mn-lt"/>
              </a:rPr>
              <a:t>Areas</a:t>
            </a:r>
            <a:r>
              <a:rPr lang="it-IT" sz="1000" dirty="0">
                <a:solidFill>
                  <a:prstClr val="black"/>
                </a:solidFill>
                <a:latin typeface="+mn-lt"/>
              </a:rPr>
              <a:t> of </a:t>
            </a:r>
            <a:r>
              <a:rPr lang="it-IT" sz="1000" dirty="0" err="1">
                <a:solidFill>
                  <a:prstClr val="black"/>
                </a:solidFill>
                <a:latin typeface="+mn-lt"/>
              </a:rPr>
              <a:t>interest</a:t>
            </a:r>
            <a:r>
              <a:rPr lang="it-IT" sz="1000" dirty="0">
                <a:solidFill>
                  <a:prstClr val="black"/>
                </a:solidFill>
                <a:latin typeface="+mn-lt"/>
              </a:rPr>
              <a:t> in </a:t>
            </a:r>
            <a:r>
              <a:rPr lang="it-IT" sz="1000" dirty="0" err="1">
                <a:solidFill>
                  <a:prstClr val="black"/>
                </a:solidFill>
                <a:latin typeface="+mn-lt"/>
              </a:rPr>
              <a:t>which</a:t>
            </a:r>
            <a:r>
              <a:rPr lang="it-IT" sz="1000" dirty="0">
                <a:solidFill>
                  <a:prstClr val="black"/>
                </a:solidFill>
                <a:latin typeface="+mn-lt"/>
              </a:rPr>
              <a:t> </a:t>
            </a:r>
            <a:r>
              <a:rPr lang="it-IT" sz="1000" dirty="0" err="1">
                <a:solidFill>
                  <a:prstClr val="black"/>
                </a:solidFill>
                <a:latin typeface="+mn-lt"/>
              </a:rPr>
              <a:t>this</a:t>
            </a:r>
            <a:r>
              <a:rPr lang="it-IT" sz="1000" dirty="0">
                <a:solidFill>
                  <a:prstClr val="black"/>
                </a:solidFill>
                <a:latin typeface="+mn-lt"/>
              </a:rPr>
              <a:t> project </a:t>
            </a:r>
            <a:r>
              <a:rPr lang="it-IT" sz="1000" dirty="0" err="1">
                <a:solidFill>
                  <a:prstClr val="black"/>
                </a:solidFill>
                <a:latin typeface="+mn-lt"/>
              </a:rPr>
              <a:t>would</a:t>
            </a:r>
            <a:r>
              <a:rPr lang="it-IT" sz="1000" dirty="0">
                <a:solidFill>
                  <a:prstClr val="black"/>
                </a:solidFill>
                <a:latin typeface="+mn-lt"/>
              </a:rPr>
              <a:t> be </a:t>
            </a:r>
            <a:r>
              <a:rPr lang="it-IT" sz="1000" dirty="0" err="1">
                <a:solidFill>
                  <a:prstClr val="black"/>
                </a:solidFill>
                <a:latin typeface="+mn-lt"/>
              </a:rPr>
              <a:t>implemented</a:t>
            </a:r>
            <a:r>
              <a:rPr lang="it-IT" sz="1000" dirty="0">
                <a:solidFill>
                  <a:prstClr val="black"/>
                </a:solidFill>
                <a:latin typeface="+mn-lt"/>
              </a:rPr>
              <a:t> are Chimoio and </a:t>
            </a:r>
            <a:r>
              <a:rPr lang="it-IT" sz="1000" dirty="0" err="1">
                <a:solidFill>
                  <a:prstClr val="black"/>
                </a:solidFill>
                <a:latin typeface="+mn-lt"/>
              </a:rPr>
              <a:t>Sofala</a:t>
            </a:r>
            <a:r>
              <a:rPr lang="it-IT" sz="1000" dirty="0">
                <a:solidFill>
                  <a:prstClr val="black"/>
                </a:solidFill>
                <a:latin typeface="+mn-lt"/>
              </a:rPr>
              <a:t> province</a:t>
            </a:r>
          </a:p>
          <a:p>
            <a:pPr marL="0" indent="0" algn="just" defTabSz="914377">
              <a:spcBef>
                <a:spcPts val="300"/>
              </a:spcBef>
              <a:buClr>
                <a:srgbClr val="FFD500"/>
              </a:buClr>
              <a:buSzPct val="120000"/>
              <a:buFont typeface="Arial" panose="020B0604020202020204" pitchFamily="34" charset="0"/>
              <a:buNone/>
              <a:defRPr/>
            </a:pPr>
            <a:r>
              <a:rPr lang="it-IT" sz="1000" dirty="0">
                <a:solidFill>
                  <a:prstClr val="black"/>
                </a:solidFill>
                <a:latin typeface="+mn-lt"/>
              </a:rPr>
              <a:t>[</a:t>
            </a:r>
            <a:r>
              <a:rPr lang="it-IT" sz="1000" b="1" u="sng" dirty="0">
                <a:solidFill>
                  <a:prstClr val="black"/>
                </a:solidFill>
                <a:latin typeface="+mn-lt"/>
              </a:rPr>
              <a:t>Optional</a:t>
            </a:r>
            <a:r>
              <a:rPr lang="it-IT" sz="1000" dirty="0">
                <a:solidFill>
                  <a:prstClr val="black"/>
                </a:solidFill>
                <a:latin typeface="+mn-lt"/>
              </a:rPr>
              <a:t>: </a:t>
            </a:r>
            <a:r>
              <a:rPr lang="it-IT" sz="1000" dirty="0" err="1">
                <a:solidFill>
                  <a:prstClr val="black"/>
                </a:solidFill>
                <a:latin typeface="+mn-lt"/>
              </a:rPr>
              <a:t>This</a:t>
            </a:r>
            <a:r>
              <a:rPr lang="it-IT" sz="1000" dirty="0">
                <a:solidFill>
                  <a:prstClr val="black"/>
                </a:solidFill>
                <a:latin typeface="+mn-lt"/>
              </a:rPr>
              <a:t> project </a:t>
            </a:r>
            <a:r>
              <a:rPr lang="it-IT" sz="1000" dirty="0" err="1">
                <a:solidFill>
                  <a:prstClr val="black"/>
                </a:solidFill>
                <a:latin typeface="+mn-lt"/>
              </a:rPr>
              <a:t>shall</a:t>
            </a:r>
            <a:r>
              <a:rPr lang="it-IT" sz="1000" dirty="0">
                <a:solidFill>
                  <a:prstClr val="black"/>
                </a:solidFill>
                <a:latin typeface="+mn-lt"/>
              </a:rPr>
              <a:t> </a:t>
            </a:r>
            <a:r>
              <a:rPr lang="it-IT" sz="1000" dirty="0" err="1">
                <a:solidFill>
                  <a:prstClr val="black"/>
                </a:solidFill>
                <a:latin typeface="+mn-lt"/>
              </a:rPr>
              <a:t>contribute</a:t>
            </a:r>
            <a:r>
              <a:rPr lang="it-IT" sz="1000" dirty="0">
                <a:solidFill>
                  <a:prstClr val="black"/>
                </a:solidFill>
                <a:latin typeface="+mn-lt"/>
              </a:rPr>
              <a:t> </a:t>
            </a:r>
            <a:r>
              <a:rPr lang="it-IT" sz="1000" dirty="0" err="1">
                <a:solidFill>
                  <a:prstClr val="black"/>
                </a:solidFill>
                <a:latin typeface="+mn-lt"/>
              </a:rPr>
              <a:t>around</a:t>
            </a:r>
            <a:r>
              <a:rPr lang="it-IT" sz="1000" dirty="0">
                <a:solidFill>
                  <a:prstClr val="black"/>
                </a:solidFill>
                <a:latin typeface="+mn-lt"/>
              </a:rPr>
              <a:t> 1,2 </a:t>
            </a:r>
            <a:r>
              <a:rPr lang="it-IT" sz="1000" dirty="0" err="1">
                <a:solidFill>
                  <a:prstClr val="black"/>
                </a:solidFill>
                <a:latin typeface="+mn-lt"/>
              </a:rPr>
              <a:t>millions</a:t>
            </a:r>
            <a:r>
              <a:rPr lang="it-IT" sz="1000" dirty="0">
                <a:solidFill>
                  <a:prstClr val="black"/>
                </a:solidFill>
                <a:latin typeface="+mn-lt"/>
              </a:rPr>
              <a:t> CO2 </a:t>
            </a:r>
            <a:r>
              <a:rPr lang="it-IT" sz="1000" dirty="0" err="1">
                <a:solidFill>
                  <a:prstClr val="black"/>
                </a:solidFill>
                <a:latin typeface="+mn-lt"/>
              </a:rPr>
              <a:t>equivalent</a:t>
            </a:r>
            <a:r>
              <a:rPr lang="it-IT" sz="1000" dirty="0">
                <a:solidFill>
                  <a:prstClr val="black"/>
                </a:solidFill>
                <a:latin typeface="+mn-lt"/>
              </a:rPr>
              <a:t> per </a:t>
            </a:r>
            <a:r>
              <a:rPr lang="it-IT" sz="1000" dirty="0" err="1">
                <a:solidFill>
                  <a:prstClr val="black"/>
                </a:solidFill>
                <a:latin typeface="+mn-lt"/>
              </a:rPr>
              <a:t>year</a:t>
            </a:r>
            <a:r>
              <a:rPr lang="it-IT" sz="1000" dirty="0">
                <a:solidFill>
                  <a:prstClr val="black"/>
                </a:solidFill>
                <a:latin typeface="+mn-lt"/>
              </a:rPr>
              <a:t>]</a:t>
            </a:r>
          </a:p>
          <a:p>
            <a:pPr marL="0" indent="0" algn="just" defTabSz="914377">
              <a:spcBef>
                <a:spcPts val="300"/>
              </a:spcBef>
              <a:buClr>
                <a:srgbClr val="FFD500"/>
              </a:buClr>
              <a:buSzPct val="120000"/>
              <a:buFont typeface="Arial" panose="020B0604020202020204" pitchFamily="34" charset="0"/>
              <a:buNone/>
              <a:defRPr/>
            </a:pPr>
            <a:endParaRPr lang="it-IT" sz="1000" dirty="0">
              <a:solidFill>
                <a:prstClr val="black"/>
              </a:solidFill>
              <a:latin typeface="+mn-lt"/>
            </a:endParaRPr>
          </a:p>
          <a:p>
            <a:pPr marL="0" indent="0" algn="just" defTabSz="914377">
              <a:spcBef>
                <a:spcPts val="300"/>
              </a:spcBef>
              <a:buClr>
                <a:srgbClr val="FFD500"/>
              </a:buClr>
              <a:buSzPct val="120000"/>
              <a:buFont typeface="Arial" panose="020B0604020202020204" pitchFamily="34" charset="0"/>
              <a:buNone/>
              <a:defRPr/>
            </a:pPr>
            <a:r>
              <a:rPr lang="it-IT" sz="1000" b="1" u="sng" dirty="0" err="1">
                <a:solidFill>
                  <a:prstClr val="black"/>
                </a:solidFill>
                <a:latin typeface="+mn-lt"/>
              </a:rPr>
              <a:t>Biochar</a:t>
            </a:r>
            <a:r>
              <a:rPr lang="it-IT" sz="1000" b="1" u="sng" dirty="0">
                <a:solidFill>
                  <a:prstClr val="black"/>
                </a:solidFill>
                <a:latin typeface="+mn-lt"/>
              </a:rPr>
              <a:t>:</a:t>
            </a:r>
          </a:p>
          <a:p>
            <a:pPr marL="0" indent="0" algn="just" defTabSz="914377">
              <a:spcBef>
                <a:spcPts val="300"/>
              </a:spcBef>
              <a:buClr>
                <a:srgbClr val="FFD500"/>
              </a:buClr>
              <a:buSzPct val="120000"/>
              <a:buFont typeface="Arial" panose="020B0604020202020204" pitchFamily="34" charset="0"/>
              <a:buNone/>
              <a:defRPr/>
            </a:pPr>
            <a:r>
              <a:rPr lang="it-IT" sz="1000" b="0" u="none" dirty="0" err="1">
                <a:solidFill>
                  <a:prstClr val="black"/>
                </a:solidFill>
                <a:latin typeface="Calibri"/>
              </a:rPr>
              <a:t>Another</a:t>
            </a:r>
            <a:r>
              <a:rPr lang="it-IT" sz="1000" b="0" u="none" dirty="0">
                <a:solidFill>
                  <a:prstClr val="black"/>
                </a:solidFill>
                <a:latin typeface="Calibri"/>
              </a:rPr>
              <a:t> </a:t>
            </a:r>
            <a:r>
              <a:rPr lang="en-US" sz="1000" b="0" i="1" dirty="0">
                <a:solidFill>
                  <a:srgbClr val="202124"/>
                </a:solidFill>
                <a:effectLst/>
                <a:latin typeface="arial" panose="020B0604020202020204" pitchFamily="34" charset="0"/>
              </a:rPr>
              <a:t>"</a:t>
            </a:r>
            <a:r>
              <a:rPr lang="it-IT" sz="1000" b="0" u="none" dirty="0">
                <a:solidFill>
                  <a:prstClr val="black"/>
                </a:solidFill>
                <a:latin typeface="Calibri"/>
              </a:rPr>
              <a:t>Technology </a:t>
            </a:r>
            <a:r>
              <a:rPr lang="it-IT" sz="1000" b="0" u="none" dirty="0" err="1">
                <a:solidFill>
                  <a:prstClr val="black"/>
                </a:solidFill>
                <a:latin typeface="Calibri"/>
              </a:rPr>
              <a:t>based</a:t>
            </a:r>
            <a:r>
              <a:rPr lang="it-IT" sz="1000" b="0" u="none" dirty="0">
                <a:solidFill>
                  <a:prstClr val="black"/>
                </a:solidFill>
                <a:latin typeface="Calibri"/>
              </a:rPr>
              <a:t> carbon</a:t>
            </a:r>
            <a:r>
              <a:rPr lang="en-US" sz="1000" b="0" i="1" dirty="0">
                <a:solidFill>
                  <a:srgbClr val="202124"/>
                </a:solidFill>
                <a:effectLst/>
                <a:latin typeface="arial" panose="020B0604020202020204" pitchFamily="34" charset="0"/>
              </a:rPr>
              <a:t>"</a:t>
            </a:r>
            <a:r>
              <a:rPr lang="it-IT" sz="1000" b="0" u="none" dirty="0">
                <a:solidFill>
                  <a:prstClr val="black"/>
                </a:solidFill>
                <a:latin typeface="Calibri"/>
              </a:rPr>
              <a:t> </a:t>
            </a:r>
            <a:r>
              <a:rPr lang="it-IT" sz="1000" b="0" u="none" dirty="0" err="1">
                <a:solidFill>
                  <a:prstClr val="black"/>
                </a:solidFill>
                <a:latin typeface="Calibri"/>
              </a:rPr>
              <a:t>mitigation</a:t>
            </a:r>
            <a:r>
              <a:rPr lang="it-IT" sz="1000" b="0" u="none" dirty="0">
                <a:solidFill>
                  <a:prstClr val="black"/>
                </a:solidFill>
                <a:latin typeface="Calibri"/>
              </a:rPr>
              <a:t> </a:t>
            </a:r>
            <a:r>
              <a:rPr lang="it-IT" sz="1000" b="0" u="none" dirty="0" err="1">
                <a:solidFill>
                  <a:prstClr val="black"/>
                </a:solidFill>
                <a:latin typeface="Calibri"/>
              </a:rPr>
              <a:t>intiative</a:t>
            </a:r>
            <a:r>
              <a:rPr lang="it-IT" sz="1000" b="0" u="none" dirty="0">
                <a:solidFill>
                  <a:prstClr val="black"/>
                </a:solidFill>
                <a:latin typeface="Calibri"/>
              </a:rPr>
              <a:t> </a:t>
            </a:r>
            <a:r>
              <a:rPr lang="it-IT" sz="1000" b="0" u="none" dirty="0" err="1">
                <a:solidFill>
                  <a:prstClr val="black"/>
                </a:solidFill>
                <a:latin typeface="Calibri"/>
              </a:rPr>
              <a:t>that</a:t>
            </a:r>
            <a:r>
              <a:rPr lang="it-IT" sz="1000" b="0" u="none" dirty="0">
                <a:solidFill>
                  <a:prstClr val="black"/>
                </a:solidFill>
                <a:latin typeface="Calibri"/>
              </a:rPr>
              <a:t> Eni </a:t>
            </a:r>
            <a:r>
              <a:rPr lang="it-IT" sz="1000" b="0" u="none" dirty="0" err="1">
                <a:solidFill>
                  <a:prstClr val="black"/>
                </a:solidFill>
                <a:latin typeface="Calibri"/>
              </a:rPr>
              <a:t>is</a:t>
            </a:r>
            <a:r>
              <a:rPr lang="it-IT" sz="1000" b="0" u="none" dirty="0">
                <a:solidFill>
                  <a:prstClr val="black"/>
                </a:solidFill>
                <a:latin typeface="Calibri"/>
              </a:rPr>
              <a:t> </a:t>
            </a:r>
            <a:r>
              <a:rPr lang="it-IT" sz="1000" b="0" u="none" dirty="0" err="1">
                <a:solidFill>
                  <a:prstClr val="black"/>
                </a:solidFill>
                <a:latin typeface="Calibri"/>
              </a:rPr>
              <a:t>foreseeing</a:t>
            </a:r>
            <a:r>
              <a:rPr lang="it-IT" sz="1000" b="0" u="none" dirty="0">
                <a:solidFill>
                  <a:prstClr val="black"/>
                </a:solidFill>
                <a:latin typeface="Calibri"/>
              </a:rPr>
              <a:t> in </a:t>
            </a:r>
            <a:r>
              <a:rPr lang="it-IT" sz="1000" b="0" u="none" dirty="0" err="1">
                <a:solidFill>
                  <a:prstClr val="black"/>
                </a:solidFill>
                <a:latin typeface="Calibri"/>
              </a:rPr>
              <a:t>Mozambique</a:t>
            </a:r>
            <a:r>
              <a:rPr lang="it-IT" sz="1000" b="0" u="none" dirty="0">
                <a:solidFill>
                  <a:prstClr val="black"/>
                </a:solidFill>
                <a:latin typeface="Calibri"/>
              </a:rPr>
              <a:t> </a:t>
            </a:r>
            <a:r>
              <a:rPr lang="it-IT" sz="1000" b="0" u="none" dirty="0" err="1">
                <a:solidFill>
                  <a:prstClr val="black"/>
                </a:solidFill>
                <a:latin typeface="Calibri"/>
              </a:rPr>
              <a:t>is</a:t>
            </a:r>
            <a:r>
              <a:rPr lang="it-IT" sz="1000" b="0" u="none" dirty="0">
                <a:solidFill>
                  <a:prstClr val="black"/>
                </a:solidFill>
                <a:latin typeface="Calibri"/>
              </a:rPr>
              <a:t> the production of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Biochar </a:t>
            </a:r>
          </a:p>
          <a:p>
            <a:pPr marL="0" indent="0" algn="just" defTabSz="914377">
              <a:spcBef>
                <a:spcPts val="300"/>
              </a:spcBef>
              <a:buClr>
                <a:srgbClr val="FFD500"/>
              </a:buClr>
              <a:buSzPct val="120000"/>
              <a:buFont typeface="Arial" panose="020B0604020202020204" pitchFamily="34" charset="0"/>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Biochar can be used as means of sequestering carbon and improving soil quality too; [</a:t>
            </a: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Optional</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biochar this is a carbon-rich organic material that can be derived by pyrolysis under high-temperature and low-oxygen conditions of the cake produced as waste from the Bio-feedstock Oil Extraction process]</a:t>
            </a:r>
          </a:p>
          <a:p>
            <a:pPr>
              <a:buClr>
                <a:srgbClr val="FFC000"/>
              </a:buClr>
              <a:defRPr/>
            </a:pPr>
            <a:r>
              <a:rPr lang="en-US" sz="1000" b="0" dirty="0">
                <a:solidFill>
                  <a:prstClr val="black"/>
                </a:solidFill>
                <a:latin typeface="Calibri" panose="020F0502020204030204"/>
              </a:rPr>
              <a:t>The plan for producing Biochar is embedded as a by-product within the plan for the Biofuel </a:t>
            </a:r>
            <a:r>
              <a:rPr lang="en-US" sz="1000" b="0" dirty="0" err="1">
                <a:solidFill>
                  <a:prstClr val="black"/>
                </a:solidFill>
                <a:latin typeface="Calibri" panose="020F0502020204030204"/>
              </a:rPr>
              <a:t>Feedstokes</a:t>
            </a:r>
            <a:r>
              <a:rPr lang="en-US" sz="1000" b="0" dirty="0">
                <a:solidFill>
                  <a:prstClr val="black"/>
                </a:solidFill>
                <a:latin typeface="Calibri" panose="020F0502020204030204"/>
              </a:rPr>
              <a:t> initiative (Agri-hub program) that I will brief in next slide</a:t>
            </a:r>
          </a:p>
          <a:p>
            <a:pPr>
              <a:buClr>
                <a:srgbClr val="FFC000"/>
              </a:buClr>
              <a:defRPr/>
            </a:pPr>
            <a:endParaRPr lang="en-US" sz="1000" dirty="0">
              <a:solidFill>
                <a:prstClr val="black"/>
              </a:solidFill>
              <a:latin typeface="Calibri" panose="020F0502020204030204"/>
            </a:endParaRPr>
          </a:p>
          <a:p>
            <a:pPr>
              <a:buClr>
                <a:srgbClr val="FFC000"/>
              </a:buClr>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FFC000"/>
              </a:buClr>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FFC000"/>
              </a:buClr>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FFC000"/>
              </a:buClr>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FFC000"/>
              </a:buClr>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a:buClr>
                <a:srgbClr val="FFC000"/>
              </a:buClr>
              <a:defRPr/>
            </a:pPr>
            <a:r>
              <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rPr>
              <a:t>REDD+ Projects Highlights</a:t>
            </a:r>
          </a:p>
          <a:p>
            <a:pPr marL="171450" lvl="4" indent="-171450" algn="just" defTabSz="914377" rtl="0" eaLnBrk="1" latinLnBrk="0" hangingPunct="1">
              <a:spcBef>
                <a:spcPts val="300"/>
              </a:spcBef>
              <a:buClr>
                <a:srgbClr val="FFD500"/>
              </a:buClr>
              <a:buSzPct val="120000"/>
              <a:buFont typeface="Arial" panose="020B0604020202020204" pitchFamily="34" charset="0"/>
              <a:buChar char="•"/>
              <a:defRPr/>
            </a:pPr>
            <a:r>
              <a:rPr lang="en-US" sz="1000" kern="1200" dirty="0">
                <a:solidFill>
                  <a:prstClr val="black"/>
                </a:solidFill>
                <a:latin typeface="+mn-lt"/>
                <a:ea typeface="+mn-ea"/>
                <a:cs typeface="+mn-cs"/>
              </a:rPr>
              <a:t>MoU between Eni SpA and MIREME</a:t>
            </a:r>
          </a:p>
          <a:p>
            <a:pPr marL="171450" lvl="4" indent="-171450" algn="just" defTabSz="914377" rtl="0" eaLnBrk="1" latinLnBrk="0" hangingPunct="1">
              <a:spcBef>
                <a:spcPts val="300"/>
              </a:spcBef>
              <a:buClr>
                <a:srgbClr val="FFD500"/>
              </a:buClr>
              <a:buSzPct val="120000"/>
              <a:buFont typeface="Arial" panose="020B0604020202020204" pitchFamily="34" charset="0"/>
              <a:buChar char="•"/>
              <a:defRPr/>
            </a:pPr>
            <a:r>
              <a:rPr lang="en-US" sz="1000" kern="1200" dirty="0">
                <a:solidFill>
                  <a:prstClr val="black"/>
                </a:solidFill>
                <a:latin typeface="+mn-lt"/>
                <a:ea typeface="+mn-ea"/>
                <a:cs typeface="+mn-cs"/>
              </a:rPr>
              <a:t>MoU on Sustainable Development Goals (SDGs) signed in 2019 with 2 years validity </a:t>
            </a:r>
          </a:p>
          <a:p>
            <a:pPr marL="171450" lvl="4" indent="-171450" algn="just" defTabSz="914377" rtl="0" eaLnBrk="1" latinLnBrk="0" hangingPunct="1">
              <a:spcBef>
                <a:spcPts val="300"/>
              </a:spcBef>
              <a:buClr>
                <a:srgbClr val="FFD500"/>
              </a:buClr>
              <a:buSzPct val="120000"/>
              <a:buFont typeface="Arial" panose="020B0604020202020204" pitchFamily="34" charset="0"/>
              <a:buChar char="•"/>
              <a:defRPr/>
            </a:pPr>
            <a:r>
              <a:rPr lang="en-US" sz="1000" kern="1200" dirty="0">
                <a:solidFill>
                  <a:prstClr val="black"/>
                </a:solidFill>
                <a:latin typeface="+mn-lt"/>
                <a:ea typeface="+mn-ea"/>
                <a:cs typeface="+mn-cs"/>
              </a:rPr>
              <a:t>Extension of MoU up to 2023</a:t>
            </a:r>
          </a:p>
          <a:p>
            <a:pPr marL="171450" lvl="4" indent="-171450" algn="just" defTabSz="914377" rtl="0" eaLnBrk="1" latinLnBrk="0" hangingPunct="1">
              <a:spcBef>
                <a:spcPts val="300"/>
              </a:spcBef>
              <a:buClr>
                <a:srgbClr val="FFD500"/>
              </a:buClr>
              <a:buSzPct val="120000"/>
              <a:buFont typeface="Arial" panose="020B0604020202020204" pitchFamily="34" charset="0"/>
              <a:buChar char="•"/>
              <a:defRPr/>
            </a:pPr>
            <a:r>
              <a:rPr lang="en-US" sz="1000" kern="1200" dirty="0">
                <a:solidFill>
                  <a:prstClr val="black"/>
                </a:solidFill>
                <a:latin typeface="+mn-lt"/>
                <a:ea typeface="+mn-ea"/>
                <a:cs typeface="+mn-cs"/>
              </a:rPr>
              <a:t>REDD+ Feasibility Study started in August 2021 and targeted to end in October 2022</a:t>
            </a:r>
          </a:p>
          <a:p>
            <a:pPr marL="171450" lvl="4" indent="-171450" algn="just" defTabSz="914377" rtl="0" eaLnBrk="1" latinLnBrk="0" hangingPunct="1">
              <a:spcBef>
                <a:spcPts val="300"/>
              </a:spcBef>
              <a:buClr>
                <a:srgbClr val="FFD500"/>
              </a:buClr>
              <a:buSzPct val="120000"/>
              <a:buFont typeface="Arial" panose="020B0604020202020204" pitchFamily="34" charset="0"/>
              <a:buChar char="•"/>
              <a:defRPr/>
            </a:pPr>
            <a:r>
              <a:rPr lang="en-US" sz="1000" kern="1200" dirty="0">
                <a:solidFill>
                  <a:prstClr val="black"/>
                </a:solidFill>
                <a:latin typeface="+mn-lt"/>
                <a:ea typeface="+mn-ea"/>
                <a:cs typeface="+mn-cs"/>
              </a:rPr>
              <a:t>Project implementation would start at the beginning of 2023</a:t>
            </a:r>
          </a:p>
          <a:p>
            <a:pPr marL="171450" lvl="4" indent="-171450" algn="just" defTabSz="914377" rtl="0" eaLnBrk="1" latinLnBrk="0" hangingPunct="1">
              <a:spcBef>
                <a:spcPts val="300"/>
              </a:spcBef>
              <a:buClr>
                <a:srgbClr val="FFD500"/>
              </a:buClr>
              <a:buSzPct val="120000"/>
              <a:buFont typeface="Arial" panose="020B0604020202020204" pitchFamily="34" charset="0"/>
              <a:buChar char="•"/>
              <a:defRPr/>
            </a:pPr>
            <a:r>
              <a:rPr lang="en-US" sz="1000" kern="1200" dirty="0">
                <a:solidFill>
                  <a:prstClr val="black"/>
                </a:solidFill>
                <a:latin typeface="+mn-lt"/>
                <a:ea typeface="+mn-ea"/>
                <a:cs typeface="+mn-cs"/>
              </a:rPr>
              <a:t>Limpopo: </a:t>
            </a:r>
            <a:r>
              <a:rPr lang="en-US" sz="1000" dirty="0">
                <a:solidFill>
                  <a:prstClr val="black"/>
                </a:solidFill>
                <a:latin typeface="Calibri"/>
              </a:rPr>
              <a:t>protect/conserve over 3M ha. </a:t>
            </a:r>
            <a:r>
              <a:rPr lang="en-US" sz="1000" kern="1200" dirty="0">
                <a:solidFill>
                  <a:prstClr val="black"/>
                </a:solidFill>
                <a:latin typeface="+mn-lt"/>
                <a:ea typeface="+mn-ea"/>
                <a:cs typeface="+mn-cs"/>
              </a:rPr>
              <a:t>First carbon credits generation expected at the end of 2024, for an amount of 1M tons per year ramping up to over 3M tons per year on the full project area. Community benefits generated by REDD+ could extend to about 0.5M people</a:t>
            </a:r>
          </a:p>
          <a:p>
            <a:pPr marL="171450" lvl="4" indent="-171450" algn="just" defTabSz="914377" rtl="0" eaLnBrk="1" latinLnBrk="0" hangingPunct="1">
              <a:spcBef>
                <a:spcPts val="300"/>
              </a:spcBef>
              <a:buClr>
                <a:srgbClr val="FFD500"/>
              </a:buClr>
              <a:buSzPct val="120000"/>
              <a:buFont typeface="Arial" panose="020B0604020202020204" pitchFamily="34" charset="0"/>
              <a:buChar char="•"/>
              <a:defRPr/>
            </a:pPr>
            <a:r>
              <a:rPr lang="en-US" sz="1000" kern="1200" dirty="0" err="1">
                <a:solidFill>
                  <a:prstClr val="black"/>
                </a:solidFill>
                <a:latin typeface="+mn-lt"/>
                <a:ea typeface="+mn-ea"/>
                <a:cs typeface="+mn-cs"/>
              </a:rPr>
              <a:t>Sofala</a:t>
            </a:r>
            <a:r>
              <a:rPr lang="en-US" sz="1000" kern="1200" dirty="0">
                <a:solidFill>
                  <a:prstClr val="black"/>
                </a:solidFill>
                <a:latin typeface="+mn-lt"/>
                <a:ea typeface="+mn-ea"/>
                <a:cs typeface="+mn-cs"/>
              </a:rPr>
              <a:t>: protect/conserve and restore 60-80K ha of degraded mangroves. First carbon credits generation expected at the end of 2024 for about 0,3M tons, ramping up to 0.5M tons in the following years</a:t>
            </a:r>
          </a:p>
          <a:p>
            <a:pPr marL="171450" lvl="4" indent="-171450" algn="just" defTabSz="914377" rtl="0" eaLnBrk="1" latinLnBrk="0" hangingPunct="1">
              <a:spcBef>
                <a:spcPts val="300"/>
              </a:spcBef>
              <a:buClr>
                <a:srgbClr val="FFD500"/>
              </a:buClr>
              <a:buSzPct val="120000"/>
              <a:buFont typeface="Arial" panose="020B0604020202020204" pitchFamily="34" charset="0"/>
              <a:buChar char="•"/>
              <a:defRPr/>
            </a:pPr>
            <a:endParaRPr lang="en-US" sz="1000" kern="1200" dirty="0">
              <a:solidFill>
                <a:prstClr val="black"/>
              </a:solidFill>
              <a:latin typeface="+mn-lt"/>
              <a:ea typeface="+mn-ea"/>
              <a:cs typeface="+mn-cs"/>
            </a:endParaRPr>
          </a:p>
          <a:p>
            <a:r>
              <a:rPr lang="en-US" sz="1000" b="1" u="sng" dirty="0">
                <a:latin typeface="+mn-lt"/>
              </a:rPr>
              <a:t>Cookstoves Project highlights:</a:t>
            </a:r>
          </a:p>
          <a:p>
            <a:pPr marL="171450" indent="-171450" algn="just" defTabSz="914377">
              <a:spcBef>
                <a:spcPts val="300"/>
              </a:spcBef>
              <a:buClr>
                <a:srgbClr val="FFD500"/>
              </a:buClr>
              <a:buSzPct val="120000"/>
              <a:buFont typeface="Arial" panose="020B0604020202020204" pitchFamily="34" charset="0"/>
              <a:buChar char="•"/>
              <a:defRPr/>
            </a:pPr>
            <a:r>
              <a:rPr lang="it-IT" sz="1000" dirty="0">
                <a:solidFill>
                  <a:prstClr val="black"/>
                </a:solidFill>
                <a:latin typeface="+mn-lt"/>
              </a:rPr>
              <a:t>Project kick off: Q1 2023 with first </a:t>
            </a:r>
            <a:r>
              <a:rPr lang="it-IT" sz="1000" dirty="0" err="1">
                <a:solidFill>
                  <a:prstClr val="black"/>
                </a:solidFill>
                <a:latin typeface="+mn-lt"/>
              </a:rPr>
              <a:t>distributrion</a:t>
            </a:r>
            <a:r>
              <a:rPr lang="it-IT" sz="1000" dirty="0">
                <a:solidFill>
                  <a:prstClr val="black"/>
                </a:solidFill>
                <a:latin typeface="+mn-lt"/>
              </a:rPr>
              <a:t> of 100,000 </a:t>
            </a:r>
            <a:r>
              <a:rPr lang="it-IT" sz="1000" dirty="0" err="1">
                <a:solidFill>
                  <a:prstClr val="black"/>
                </a:solidFill>
                <a:latin typeface="+mn-lt"/>
              </a:rPr>
              <a:t>Stoves</a:t>
            </a:r>
            <a:r>
              <a:rPr lang="it-IT" sz="1000" dirty="0">
                <a:solidFill>
                  <a:prstClr val="black"/>
                </a:solidFill>
                <a:latin typeface="+mn-lt"/>
              </a:rPr>
              <a:t> </a:t>
            </a:r>
            <a:r>
              <a:rPr lang="it-IT" sz="1000" dirty="0" err="1">
                <a:solidFill>
                  <a:prstClr val="black"/>
                </a:solidFill>
                <a:latin typeface="+mn-lt"/>
              </a:rPr>
              <a:t>benefiting</a:t>
            </a:r>
            <a:r>
              <a:rPr lang="it-IT" sz="1000" dirty="0">
                <a:solidFill>
                  <a:prstClr val="black"/>
                </a:solidFill>
                <a:latin typeface="+mn-lt"/>
              </a:rPr>
              <a:t> </a:t>
            </a:r>
            <a:r>
              <a:rPr lang="it-IT" sz="1000" dirty="0" err="1">
                <a:solidFill>
                  <a:prstClr val="black"/>
                </a:solidFill>
                <a:latin typeface="+mn-lt"/>
              </a:rPr>
              <a:t>around</a:t>
            </a:r>
            <a:r>
              <a:rPr lang="it-IT" sz="1000" dirty="0">
                <a:solidFill>
                  <a:prstClr val="black"/>
                </a:solidFill>
                <a:latin typeface="+mn-lt"/>
              </a:rPr>
              <a:t> 20-40 </a:t>
            </a:r>
            <a:r>
              <a:rPr lang="it-IT" sz="1000" dirty="0" err="1">
                <a:solidFill>
                  <a:prstClr val="black"/>
                </a:solidFill>
                <a:latin typeface="+mn-lt"/>
              </a:rPr>
              <a:t>KFamilies</a:t>
            </a:r>
            <a:endParaRPr lang="it-IT" sz="1000" dirty="0">
              <a:solidFill>
                <a:prstClr val="black"/>
              </a:solidFill>
              <a:latin typeface="+mn-lt"/>
            </a:endParaRPr>
          </a:p>
          <a:p>
            <a:pPr marL="171450" indent="-171450" algn="just" defTabSz="914377">
              <a:spcBef>
                <a:spcPts val="300"/>
              </a:spcBef>
              <a:buClr>
                <a:srgbClr val="FFD500"/>
              </a:buClr>
              <a:buSzPct val="120000"/>
              <a:buFont typeface="Arial" panose="020B0604020202020204" pitchFamily="34" charset="0"/>
              <a:buChar char="•"/>
              <a:defRPr/>
            </a:pPr>
            <a:r>
              <a:rPr lang="it-IT" sz="1000" dirty="0" err="1">
                <a:solidFill>
                  <a:prstClr val="black"/>
                </a:solidFill>
                <a:latin typeface="+mn-lt"/>
              </a:rPr>
              <a:t>Cookstoves</a:t>
            </a:r>
            <a:r>
              <a:rPr lang="it-IT" sz="1000" dirty="0">
                <a:solidFill>
                  <a:prstClr val="black"/>
                </a:solidFill>
                <a:latin typeface="+mn-lt"/>
              </a:rPr>
              <a:t> </a:t>
            </a:r>
            <a:r>
              <a:rPr lang="it-IT" sz="1000" dirty="0" err="1">
                <a:solidFill>
                  <a:prstClr val="black"/>
                </a:solidFill>
                <a:latin typeface="+mn-lt"/>
              </a:rPr>
              <a:t>distributed</a:t>
            </a:r>
            <a:r>
              <a:rPr lang="it-IT" sz="1000" dirty="0">
                <a:solidFill>
                  <a:prstClr val="black"/>
                </a:solidFill>
                <a:latin typeface="+mn-lt"/>
              </a:rPr>
              <a:t> ≈ 100.000 (</a:t>
            </a:r>
            <a:r>
              <a:rPr lang="it-IT" sz="1000" dirty="0" err="1">
                <a:solidFill>
                  <a:prstClr val="black"/>
                </a:solidFill>
                <a:latin typeface="+mn-lt"/>
              </a:rPr>
              <a:t>planned</a:t>
            </a:r>
            <a:r>
              <a:rPr lang="it-IT" sz="1000" dirty="0">
                <a:solidFill>
                  <a:prstClr val="black"/>
                </a:solidFill>
                <a:latin typeface="+mn-lt"/>
              </a:rPr>
              <a:t>) </a:t>
            </a:r>
          </a:p>
          <a:p>
            <a:pPr marL="171450" indent="-171450" algn="just" defTabSz="914377">
              <a:spcBef>
                <a:spcPts val="300"/>
              </a:spcBef>
              <a:buClr>
                <a:srgbClr val="FFD500"/>
              </a:buClr>
              <a:buSzPct val="120000"/>
              <a:buFont typeface="Arial" panose="020B0604020202020204" pitchFamily="34" charset="0"/>
              <a:buChar char="•"/>
              <a:defRPr/>
            </a:pPr>
            <a:r>
              <a:rPr lang="it-IT" sz="1000" dirty="0">
                <a:solidFill>
                  <a:prstClr val="black"/>
                </a:solidFill>
                <a:latin typeface="+mn-lt"/>
              </a:rPr>
              <a:t>Carbon credits generation </a:t>
            </a:r>
            <a:r>
              <a:rPr lang="en-US" sz="1000" dirty="0">
                <a:solidFill>
                  <a:prstClr val="black"/>
                </a:solidFill>
                <a:latin typeface="+mn-lt"/>
              </a:rPr>
              <a:t>≈ 1,2 M VCUs (same in Tons)</a:t>
            </a:r>
            <a:endParaRPr lang="it-IT" sz="1000" dirty="0">
              <a:solidFill>
                <a:prstClr val="black"/>
              </a:solidFill>
              <a:latin typeface="+mn-lt"/>
            </a:endParaRPr>
          </a:p>
          <a:p>
            <a:pPr marL="171450" indent="-171450" algn="just" defTabSz="914377">
              <a:spcBef>
                <a:spcPts val="300"/>
              </a:spcBef>
              <a:buClr>
                <a:srgbClr val="FFD500"/>
              </a:buClr>
              <a:buSzPct val="120000"/>
              <a:buFont typeface="Arial" panose="020B0604020202020204" pitchFamily="34" charset="0"/>
              <a:buChar char="•"/>
              <a:defRPr/>
            </a:pPr>
            <a:r>
              <a:rPr lang="it-IT" sz="1000" dirty="0">
                <a:solidFill>
                  <a:prstClr val="black"/>
                </a:solidFill>
                <a:latin typeface="+mn-lt"/>
              </a:rPr>
              <a:t>First carbon credits </a:t>
            </a:r>
            <a:r>
              <a:rPr lang="it-IT" sz="1000" dirty="0" err="1">
                <a:solidFill>
                  <a:prstClr val="black"/>
                </a:solidFill>
                <a:latin typeface="+mn-lt"/>
              </a:rPr>
              <a:t>retirement</a:t>
            </a:r>
            <a:r>
              <a:rPr lang="it-IT" sz="1000" dirty="0">
                <a:solidFill>
                  <a:prstClr val="black"/>
                </a:solidFill>
                <a:latin typeface="+mn-lt"/>
              </a:rPr>
              <a:t> </a:t>
            </a:r>
            <a:r>
              <a:rPr lang="en-US" sz="1000" dirty="0">
                <a:solidFill>
                  <a:prstClr val="black"/>
                </a:solidFill>
                <a:latin typeface="+mn-lt"/>
              </a:rPr>
              <a:t>≈ 75 k VCUs (Q3 2024)</a:t>
            </a:r>
          </a:p>
          <a:p>
            <a:pPr marL="171450" indent="-171450" algn="just" defTabSz="914377">
              <a:spcBef>
                <a:spcPts val="300"/>
              </a:spcBef>
              <a:buClr>
                <a:srgbClr val="FFD500"/>
              </a:buClr>
              <a:buSzPct val="120000"/>
              <a:buFont typeface="Arial" panose="020B0604020202020204" pitchFamily="34" charset="0"/>
              <a:buChar char="•"/>
              <a:defRPr/>
            </a:pPr>
            <a:r>
              <a:rPr lang="en-US" sz="1000" dirty="0">
                <a:solidFill>
                  <a:prstClr val="black"/>
                </a:solidFill>
                <a:latin typeface="+mn-lt"/>
              </a:rPr>
              <a:t>NGO implementing actor</a:t>
            </a:r>
          </a:p>
          <a:p>
            <a:pPr marL="171450" indent="-171450" algn="just" defTabSz="914377">
              <a:spcBef>
                <a:spcPts val="300"/>
              </a:spcBef>
              <a:buClr>
                <a:srgbClr val="FFD500"/>
              </a:buClr>
              <a:buSzPct val="120000"/>
              <a:buFont typeface="Arial" panose="020B0604020202020204" pitchFamily="34" charset="0"/>
              <a:buChar char="•"/>
              <a:defRPr/>
            </a:pPr>
            <a:r>
              <a:rPr lang="en-US" sz="1000" dirty="0">
                <a:solidFill>
                  <a:prstClr val="black"/>
                </a:solidFill>
                <a:latin typeface="+mn-lt"/>
              </a:rPr>
              <a:t>Ares of interest </a:t>
            </a:r>
            <a:r>
              <a:rPr lang="it-IT" sz="1000" dirty="0">
                <a:solidFill>
                  <a:prstClr val="black"/>
                </a:solidFill>
                <a:latin typeface="Calibri"/>
              </a:rPr>
              <a:t>Chimoio e </a:t>
            </a:r>
            <a:r>
              <a:rPr lang="it-IT" sz="1000" dirty="0" err="1">
                <a:solidFill>
                  <a:prstClr val="black"/>
                </a:solidFill>
                <a:latin typeface="Calibri"/>
              </a:rPr>
              <a:t>Sofala</a:t>
            </a:r>
            <a:r>
              <a:rPr lang="it-IT" sz="1000" dirty="0">
                <a:solidFill>
                  <a:prstClr val="black"/>
                </a:solidFill>
                <a:latin typeface="Calibri"/>
              </a:rPr>
              <a:t> province</a:t>
            </a:r>
          </a:p>
          <a:p>
            <a:pPr marL="171450" indent="-171450" algn="just" defTabSz="914377">
              <a:spcBef>
                <a:spcPts val="300"/>
              </a:spcBef>
              <a:buClr>
                <a:srgbClr val="FFD500"/>
              </a:buClr>
              <a:buSzPct val="120000"/>
              <a:buFont typeface="Arial" panose="020B0604020202020204" pitchFamily="34" charset="0"/>
              <a:buChar char="•"/>
              <a:defRPr/>
            </a:pPr>
            <a:endParaRPr lang="it-IT" sz="1000" dirty="0">
              <a:solidFill>
                <a:prstClr val="black"/>
              </a:solidFill>
              <a:latin typeface="Calibri"/>
            </a:endParaRPr>
          </a:p>
          <a:p>
            <a:pPr marL="0" indent="0" algn="just" defTabSz="914377">
              <a:spcBef>
                <a:spcPts val="300"/>
              </a:spcBef>
              <a:buClr>
                <a:srgbClr val="FFD500"/>
              </a:buClr>
              <a:buSzPct val="120000"/>
              <a:buFont typeface="Arial" panose="020B0604020202020204" pitchFamily="34" charset="0"/>
              <a:buNone/>
              <a:defRPr/>
            </a:pPr>
            <a:r>
              <a:rPr lang="it-IT" sz="1000" b="1" u="sng" dirty="0" err="1">
                <a:solidFill>
                  <a:prstClr val="black"/>
                </a:solidFill>
                <a:latin typeface="Calibri"/>
              </a:rPr>
              <a:t>Biochar</a:t>
            </a:r>
            <a:r>
              <a:rPr lang="it-IT" sz="1000" b="1" u="sng" dirty="0">
                <a:solidFill>
                  <a:prstClr val="black"/>
                </a:solidFill>
                <a:latin typeface="Calibri"/>
              </a:rPr>
              <a:t> highlights</a:t>
            </a:r>
            <a:r>
              <a:rPr lang="it-IT" sz="1000" b="1" dirty="0">
                <a:solidFill>
                  <a:prstClr val="black"/>
                </a:solidFill>
                <a:latin typeface="Calibri"/>
              </a:rPr>
              <a:t>:</a:t>
            </a:r>
          </a:p>
          <a:p>
            <a:pPr marR="0" lvl="0" algn="l" defTabSz="914400" rtl="0" eaLnBrk="1" fontAlgn="auto" latinLnBrk="0" hangingPunct="1">
              <a:lnSpc>
                <a:spcPct val="100000"/>
              </a:lnSpc>
              <a:spcBef>
                <a:spcPts val="0"/>
              </a:spcBef>
              <a:spcAft>
                <a:spcPts val="0"/>
              </a:spcAft>
              <a:buClr>
                <a:srgbClr val="FFC000"/>
              </a:buClr>
              <a:buSzTx/>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Biochar is a carbon-rich organic material, an organic amendment, and a by-product that can be derived from biomass by pyrolysis under high-temperature and low-oxygen conditions. Biochar can be used as means of sequestering carbon and improving soil quality. </a:t>
            </a:r>
          </a:p>
          <a:p>
            <a:pPr>
              <a:buClr>
                <a:srgbClr val="FFC000"/>
              </a:buClr>
              <a:defRPr/>
            </a:pPr>
            <a:r>
              <a:rPr lang="en-US" sz="1000" dirty="0">
                <a:solidFill>
                  <a:prstClr val="black"/>
                </a:solidFill>
                <a:latin typeface="Calibri" panose="020F0502020204030204"/>
              </a:rPr>
              <a:t>The plan for Biochar is embedded </a:t>
            </a:r>
            <a:r>
              <a:rPr lang="en-US" sz="1000" b="1" dirty="0">
                <a:solidFill>
                  <a:prstClr val="black"/>
                </a:solidFill>
                <a:latin typeface="Calibri" panose="020F0502020204030204"/>
              </a:rPr>
              <a:t>within the Biofuel Feedstocks initiative (Agri-hub program) </a:t>
            </a:r>
            <a:r>
              <a:rPr lang="en-US" sz="1000" dirty="0">
                <a:solidFill>
                  <a:prstClr val="black"/>
                </a:solidFill>
                <a:latin typeface="Calibri" panose="020F0502020204030204"/>
              </a:rPr>
              <a:t>which partially use the wastes from oil extraction process to produce Biochar. The production volumes and potential GHG contribution are to be defined together with the feasibility study of the </a:t>
            </a:r>
            <a:r>
              <a:rPr lang="en-US" sz="1000" dirty="0" err="1">
                <a:solidFill>
                  <a:prstClr val="black"/>
                </a:solidFill>
                <a:latin typeface="Calibri" panose="020F0502020204030204"/>
              </a:rPr>
              <a:t>agri</a:t>
            </a:r>
            <a:r>
              <a:rPr lang="en-US" sz="1000" dirty="0">
                <a:solidFill>
                  <a:prstClr val="black"/>
                </a:solidFill>
                <a:latin typeface="Calibri" panose="020F0502020204030204"/>
              </a:rPr>
              <a:t>-hub program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D6860-D1E6-4ADA-9127-34ACE4EA3D7C}" type="slidenum">
              <a:rPr kumimoji="0" lang="it-IT"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859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914377">
              <a:spcAft>
                <a:spcPts val="600"/>
              </a:spcAft>
              <a:buClr>
                <a:srgbClr val="FFC000"/>
              </a:buClr>
              <a:buFont typeface="Wingdings" panose="05000000000000000000" pitchFamily="2" charset="2"/>
              <a:buNone/>
            </a:pPr>
            <a:endParaRPr lang="it-IT" sz="1200" dirty="0">
              <a:solidFill>
                <a:prstClr val="black"/>
              </a:solidFill>
              <a:highlight>
                <a:srgbClr val="FFFF00"/>
              </a:highlight>
              <a:ea typeface="+mn-lt"/>
              <a:cs typeface="Calibri"/>
            </a:endParaRPr>
          </a:p>
          <a:p>
            <a:pPr marL="0" indent="0" algn="just" defTabSz="914377">
              <a:spcAft>
                <a:spcPts val="600"/>
              </a:spcAft>
              <a:buClr>
                <a:srgbClr val="FFC000"/>
              </a:buClr>
              <a:buFont typeface="Wingdings" panose="05000000000000000000" pitchFamily="2" charset="2"/>
              <a:buNone/>
            </a:pPr>
            <a:endParaRPr lang="it-IT" sz="1200" dirty="0">
              <a:solidFill>
                <a:srgbClr val="595959"/>
              </a:solidFill>
              <a:highlight>
                <a:srgbClr val="FFFF00"/>
              </a:highlight>
              <a:ea typeface="+mn-lt"/>
              <a:cs typeface="Calibri"/>
            </a:endParaRPr>
          </a:p>
          <a:p>
            <a:endParaRPr lang="en-US" dirty="0"/>
          </a:p>
        </p:txBody>
      </p:sp>
      <p:sp>
        <p:nvSpPr>
          <p:cNvPr id="4" name="Slide Number Placeholder 3"/>
          <p:cNvSpPr>
            <a:spLocks noGrp="1"/>
          </p:cNvSpPr>
          <p:nvPr>
            <p:ph type="sldNum" sz="quarter" idx="5"/>
          </p:nvPr>
        </p:nvSpPr>
        <p:spPr/>
        <p:txBody>
          <a:bodyPr/>
          <a:lstStyle/>
          <a:p>
            <a:fld id="{9B1D6860-D1E6-4ADA-9127-34ACE4EA3D7C}" type="slidenum">
              <a:rPr lang="it-IT" smtClean="0"/>
              <a:pPr/>
              <a:t>12</a:t>
            </a:fld>
            <a:endParaRPr lang="it-IT"/>
          </a:p>
        </p:txBody>
      </p:sp>
    </p:spTree>
    <p:extLst>
      <p:ext uri="{BB962C8B-B14F-4D97-AF65-F5344CB8AC3E}">
        <p14:creationId xmlns:p14="http://schemas.microsoft.com/office/powerpoint/2010/main" val="356471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Eni is an integrated energy company with almost </a:t>
            </a:r>
            <a:r>
              <a:rPr lang="en-US" b="1" dirty="0"/>
              <a:t>32,000 employees in 69 countries </a:t>
            </a:r>
            <a:r>
              <a:rPr lang="en-US" dirty="0"/>
              <a:t>around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We are active at every stage of the value chain: from natural gas and oil to co-generated electricity and renewables, including both traditional and bio refining and chemicals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 Sans" panose="020B0606030504020204" pitchFamily="34" charset="0"/>
              </a:rPr>
              <a:t>We are taking real action to support a just transition that creates long-term value and allows everyone to access to reliable and clean energy while protecting the environment.</a:t>
            </a:r>
            <a:endParaRPr lang="en-US" b="1" dirty="0"/>
          </a:p>
        </p:txBody>
      </p:sp>
      <p:sp>
        <p:nvSpPr>
          <p:cNvPr id="4" name="Segnaposto numero diapositiva 3"/>
          <p:cNvSpPr>
            <a:spLocks noGrp="1"/>
          </p:cNvSpPr>
          <p:nvPr>
            <p:ph type="sldNum" sz="quarter" idx="5"/>
          </p:nvPr>
        </p:nvSpPr>
        <p:spPr/>
        <p:txBody>
          <a:bodyPr/>
          <a:lstStyle/>
          <a:p>
            <a:fld id="{5D352D80-CB94-4306-A2A9-45F57806980D}" type="slidenum">
              <a:rPr lang="it-IT" smtClean="0"/>
              <a:t>2</a:t>
            </a:fld>
            <a:endParaRPr lang="it-IT"/>
          </a:p>
        </p:txBody>
      </p:sp>
    </p:spTree>
    <p:extLst>
      <p:ext uri="{BB962C8B-B14F-4D97-AF65-F5344CB8AC3E}">
        <p14:creationId xmlns:p14="http://schemas.microsoft.com/office/powerpoint/2010/main" val="238621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Eni business model </a:t>
            </a:r>
            <a:r>
              <a:rPr lang="en-US" dirty="0"/>
              <a:t>is aimed at the creation of value for all stakeholders through a strong presence along the entire value chain of energy: </a:t>
            </a:r>
            <a:r>
              <a:rPr lang="en-US" b="0" i="0" dirty="0">
                <a:solidFill>
                  <a:srgbClr val="000000"/>
                </a:solidFill>
                <a:effectLst/>
                <a:latin typeface="Open Sans" panose="020B0606030504020204" pitchFamily="34" charset="0"/>
              </a:rPr>
              <a:t>from natural gas and oil to co-generated electricity and renewables, including both traditional and bio refining and chemicals.</a:t>
            </a:r>
            <a:endParaRPr lang="en-US" dirty="0"/>
          </a:p>
          <a:p>
            <a:endParaRPr lang="en-US" dirty="0"/>
          </a:p>
          <a:p>
            <a:r>
              <a:rPr lang="en-US" dirty="0"/>
              <a:t>Eni organically combines its business plan with the principles of environmental and social sustainability, extending its range of action along three pillars:</a:t>
            </a:r>
          </a:p>
          <a:p>
            <a:pPr marL="228600" indent="-228600">
              <a:buFont typeface="+mj-lt"/>
              <a:buAutoNum type="arabicPeriod"/>
            </a:pPr>
            <a:r>
              <a:rPr lang="en-US" b="1" dirty="0"/>
              <a:t>Operational excellence</a:t>
            </a:r>
            <a:r>
              <a:rPr lang="en-US" b="0" dirty="0"/>
              <a:t>:</a:t>
            </a:r>
            <a:r>
              <a:rPr lang="en-US" b="1" dirty="0"/>
              <a:t> </a:t>
            </a:r>
            <a:r>
              <a:rPr lang="en-US" b="0" dirty="0"/>
              <a:t>commitment to valuing people, safeguarding both the health and safety of people and asset integrity, protecting the environment, integrity and respect for human rights, resilience and diversification of activities and ensuring sound financial discipline.</a:t>
            </a:r>
          </a:p>
          <a:p>
            <a:pPr marL="228600" indent="-228600">
              <a:buFont typeface="+mj-lt"/>
              <a:buAutoNum type="arabicPeriod"/>
            </a:pPr>
            <a:r>
              <a:rPr lang="en-US" b="1" dirty="0"/>
              <a:t>Carbon neutrality by 2050</a:t>
            </a:r>
            <a:r>
              <a:rPr lang="en-US" b="0" dirty="0"/>
              <a:t>: our path to reduce carbon footprint, by monitoring GHG life cycle and taking concrete actions to reach full decarbonization. </a:t>
            </a:r>
            <a:endParaRPr lang="en-US" b="1" dirty="0"/>
          </a:p>
          <a:p>
            <a:pPr marL="228600" indent="-228600">
              <a:buFont typeface="+mj-lt"/>
              <a:buAutoNum type="arabicPeriod"/>
            </a:pPr>
            <a:r>
              <a:rPr lang="en-US" b="1" dirty="0"/>
              <a:t>Alliances for development</a:t>
            </a:r>
            <a:r>
              <a:rPr lang="en-US" b="0" dirty="0"/>
              <a:t>: enhancing the resources of the Countries where we operate, promoting access to electricity and developing Local Development Programs with a broad portfolio of initiatives in favor of communities. This distinctive approach, referred to as Dual Flag, is based on collaboration with other internationally recognized players, in order to identify and address the needs of communities. </a:t>
            </a:r>
            <a:r>
              <a:rPr lang="en-US" dirty="0"/>
              <a:t>We are also committed to creating job opportunities and transferring know-how and expertise to our local partners.</a:t>
            </a:r>
            <a:r>
              <a:rPr lang="en-US" b="0" dirty="0"/>
              <a:t> </a:t>
            </a:r>
            <a:endParaRPr lang="en-US" dirty="0"/>
          </a:p>
          <a:p>
            <a:endParaRPr lang="en-US" dirty="0"/>
          </a:p>
          <a:p>
            <a:r>
              <a:rPr lang="en-US" dirty="0"/>
              <a:t>Eni aspires to contribute to the achievement of the </a:t>
            </a:r>
            <a:r>
              <a:rPr lang="en-US" b="1" dirty="0"/>
              <a:t>Sustainable Development Goals (SDGs)</a:t>
            </a:r>
            <a:r>
              <a:rPr lang="en-US" dirty="0"/>
              <a:t> of the United Nations 2030 Agenda, supporting a </a:t>
            </a:r>
            <a:r>
              <a:rPr lang="en-US" b="1" dirty="0"/>
              <a:t>just energy transition </a:t>
            </a:r>
            <a:r>
              <a:rPr lang="en-US" dirty="0"/>
              <a:t>that meets the challenge of climate change with concrete and economically sustainable solutions by promoting efficient and sustainable access to energy resources, for all.</a:t>
            </a:r>
          </a:p>
        </p:txBody>
      </p:sp>
      <p:sp>
        <p:nvSpPr>
          <p:cNvPr id="4" name="Segnaposto numero diapositiva 3"/>
          <p:cNvSpPr>
            <a:spLocks noGrp="1"/>
          </p:cNvSpPr>
          <p:nvPr>
            <p:ph type="sldNum" sz="quarter" idx="5"/>
          </p:nvPr>
        </p:nvSpPr>
        <p:spPr/>
        <p:txBody>
          <a:bodyPr/>
          <a:lstStyle/>
          <a:p>
            <a:fld id="{5D352D80-CB94-4306-A2A9-45F57806980D}" type="slidenum">
              <a:rPr lang="it-IT" smtClean="0"/>
              <a:t>3</a:t>
            </a:fld>
            <a:endParaRPr lang="it-IT"/>
          </a:p>
        </p:txBody>
      </p:sp>
    </p:spTree>
    <p:extLst>
      <p:ext uri="{BB962C8B-B14F-4D97-AF65-F5344CB8AC3E}">
        <p14:creationId xmlns:p14="http://schemas.microsoft.com/office/powerpoint/2010/main" val="401263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Eni’s business model envisages a decarbonization path towards carbon neutrality by 2050.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accelerated our GHG emission reduction targets, through multiple business levers that will lead to the total decarbonization of processes and products. Specifically: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Net zero scope 1+2+3</a:t>
            </a:r>
            <a:r>
              <a:rPr lang="en-US" dirty="0"/>
              <a:t>: 35% reduction by 2030 and 80% by 2040 vs 2018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Net zero scope 1+2</a:t>
            </a:r>
            <a:r>
              <a:rPr lang="en-US" b="0" dirty="0"/>
              <a:t>:</a:t>
            </a:r>
            <a:r>
              <a:rPr lang="en-US" b="1" dirty="0"/>
              <a:t> </a:t>
            </a:r>
            <a:r>
              <a:rPr lang="en-US" dirty="0"/>
              <a:t>emissions cut by 40% by 2025 (vs 2018 levels), on the way to net zero by 2035 – five years earlier than previously planned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reducing emissions, Eni will develop a growing offer of full decarbonized Energy solutions to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Plenitude</a:t>
            </a:r>
            <a:r>
              <a:rPr lang="en-US" dirty="0"/>
              <a:t> will offer green electricity to all retail power customers , developing more than 15 GW Renewable Capacity by 2030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Biorefining</a:t>
            </a:r>
            <a:r>
              <a:rPr lang="en-US" dirty="0"/>
              <a:t> capacity will grow up to 6 MTPA in the next decade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Hydrogen</a:t>
            </a:r>
            <a:r>
              <a:rPr lang="en-US" dirty="0"/>
              <a:t> will contribute to our plan for around 4 MTPA by 2050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the next decade the first </a:t>
            </a:r>
            <a:r>
              <a:rPr lang="en-US" dirty="0" err="1"/>
              <a:t>commercialMagnetic</a:t>
            </a:r>
            <a:r>
              <a:rPr lang="en-US" dirty="0"/>
              <a:t> Fusion plant will be developed, potentially opening the route for a limitless source of clean, safe and secure energy. </a:t>
            </a:r>
          </a:p>
        </p:txBody>
      </p:sp>
      <p:sp>
        <p:nvSpPr>
          <p:cNvPr id="4" name="Slide Number Placeholder 3"/>
          <p:cNvSpPr>
            <a:spLocks noGrp="1"/>
          </p:cNvSpPr>
          <p:nvPr>
            <p:ph type="sldNum" sz="quarter" idx="5"/>
          </p:nvPr>
        </p:nvSpPr>
        <p:spPr/>
        <p:txBody>
          <a:bodyPr/>
          <a:lstStyle/>
          <a:p>
            <a:fld id="{9B1D6860-D1E6-4ADA-9127-34ACE4EA3D7C}" type="slidenum">
              <a:rPr lang="it-IT" smtClean="0"/>
              <a:pPr/>
              <a:t>4</a:t>
            </a:fld>
            <a:endParaRPr lang="it-IT"/>
          </a:p>
        </p:txBody>
      </p:sp>
    </p:spTree>
    <p:extLst>
      <p:ext uri="{BB962C8B-B14F-4D97-AF65-F5344CB8AC3E}">
        <p14:creationId xmlns:p14="http://schemas.microsoft.com/office/powerpoint/2010/main" val="270780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Mozambique is one of the most promising countries on the African continent for the energy sector: We have been present in the country since 2006.</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With regards to </a:t>
            </a:r>
            <a:r>
              <a:rPr lang="en-US" b="1" i="0" dirty="0">
                <a:solidFill>
                  <a:srgbClr val="333333"/>
                </a:solidFill>
                <a:effectLst/>
                <a:latin typeface="Open Sans" panose="020B0606030504020204" pitchFamily="34" charset="0"/>
              </a:rPr>
              <a:t>Exploration &amp; Production</a:t>
            </a:r>
            <a:r>
              <a:rPr lang="en-US" b="0" i="0" dirty="0">
                <a:solidFill>
                  <a:srgbClr val="333333"/>
                </a:solidFill>
                <a:effectLst/>
                <a:latin typeface="Open Sans" panose="020B0606030504020204" pitchFamily="34" charset="0"/>
              </a:rPr>
              <a:t>, the Coral South FLNG Project, operated by Eni on behalf of Area 4 partners, is expected to start LNG production by the end of 2022</a:t>
            </a:r>
            <a:r>
              <a:rPr lang="en-US" sz="1200" b="0" i="0" kern="1200" dirty="0">
                <a:solidFill>
                  <a:srgbClr val="333333"/>
                </a:solidFill>
                <a:effectLst/>
                <a:latin typeface="Open Sans" panose="020B0606030504020204" pitchFamily="34" charset="0"/>
                <a:ea typeface="+mn-ea"/>
                <a:cs typeface="+mn-cs"/>
              </a:rPr>
              <a:t>, adding Mozambique to the LNG-producing countries. </a:t>
            </a:r>
          </a:p>
          <a:p>
            <a:r>
              <a:rPr lang="en-US" dirty="0"/>
              <a:t>In addition to that, we are also running exploration activities in frontier areas.</a:t>
            </a:r>
          </a:p>
          <a:p>
            <a:endParaRPr lang="en-US" sz="1200" b="0" i="0" kern="1200" dirty="0">
              <a:solidFill>
                <a:srgbClr val="333333"/>
              </a:solidFill>
              <a:effectLst/>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333333"/>
                </a:solidFill>
                <a:effectLst/>
                <a:latin typeface="Open Sans" panose="020B0606030504020204" pitchFamily="34" charset="0"/>
                <a:ea typeface="+mn-ea"/>
                <a:cs typeface="+mn-cs"/>
              </a:rPr>
              <a:t>We are also active in the production of </a:t>
            </a:r>
            <a:r>
              <a:rPr lang="en-US" b="0" i="0" u="none" strike="noStrike" dirty="0">
                <a:solidFill>
                  <a:srgbClr val="333333"/>
                </a:solidFill>
                <a:effectLst/>
                <a:latin typeface="EniTabBold"/>
              </a:rPr>
              <a:t>biofuels with the </a:t>
            </a:r>
            <a:r>
              <a:rPr lang="en-US" b="1" i="0" u="none" strike="noStrike" dirty="0">
                <a:solidFill>
                  <a:srgbClr val="333333"/>
                </a:solidFill>
                <a:effectLst/>
                <a:latin typeface="EniTabBold"/>
              </a:rPr>
              <a:t>Agri Hub program</a:t>
            </a:r>
            <a:r>
              <a:rPr lang="en-US" b="0" i="0" u="none" strike="noStrike" dirty="0">
                <a:solidFill>
                  <a:srgbClr val="333333"/>
                </a:solidFill>
                <a:effectLst/>
                <a:latin typeface="EniTabBold"/>
              </a:rPr>
              <a:t>.</a:t>
            </a:r>
            <a:r>
              <a:rPr lang="en-US" b="0" i="0" dirty="0">
                <a:solidFill>
                  <a:srgbClr val="333333"/>
                </a:solidFill>
                <a:effectLst/>
                <a:latin typeface="Open Sans" panose="020B0606030504020204" pitchFamily="34" charset="0"/>
              </a:rPr>
              <a:t> Eni is expanding in Mozambique beyond Oil &amp; Gas, leveraging the country’s  agricultural potential to produce </a:t>
            </a:r>
            <a:r>
              <a:rPr lang="en-US" b="0" i="0" dirty="0" err="1">
                <a:solidFill>
                  <a:srgbClr val="333333"/>
                </a:solidFill>
                <a:effectLst/>
                <a:latin typeface="Open Sans" panose="020B0606030504020204" pitchFamily="34" charset="0"/>
              </a:rPr>
              <a:t>agri</a:t>
            </a:r>
            <a:r>
              <a:rPr lang="en-US" b="0" i="0" dirty="0">
                <a:solidFill>
                  <a:srgbClr val="333333"/>
                </a:solidFill>
                <a:effectLst/>
                <a:latin typeface="Open Sans" panose="020B0606030504020204" pitchFamily="34" charset="0"/>
              </a:rPr>
              <a:t>-feedstock, without competing with the food, boosting local development and promoting a source of income for local producers.  </a:t>
            </a:r>
            <a:endParaRPr lang="en-US" b="0" i="0" u="none" strike="noStrike" dirty="0">
              <a:solidFill>
                <a:srgbClr val="333333"/>
              </a:solidFill>
              <a:effectLst/>
              <a:latin typeface="EniTabBold"/>
            </a:endParaRPr>
          </a:p>
          <a:p>
            <a:endParaRPr lang="en-US" sz="1200" b="0" i="0" kern="1200" dirty="0">
              <a:solidFill>
                <a:srgbClr val="333333"/>
              </a:solidFill>
              <a:effectLst/>
              <a:latin typeface="Open Sans" panose="020B0606030504020204" pitchFamily="34" charset="0"/>
              <a:ea typeface="+mn-ea"/>
              <a:cs typeface="+mn-cs"/>
            </a:endParaRPr>
          </a:p>
          <a:p>
            <a:r>
              <a:rPr lang="en-US" sz="1200" b="0" i="0" kern="1200" dirty="0">
                <a:solidFill>
                  <a:srgbClr val="333333"/>
                </a:solidFill>
                <a:effectLst/>
                <a:latin typeface="Open Sans" panose="020B0606030504020204" pitchFamily="34" charset="0"/>
                <a:ea typeface="+mn-ea"/>
                <a:cs typeface="+mn-cs"/>
              </a:rPr>
              <a:t>Aligned with our company’s decarbonization path, several </a:t>
            </a:r>
            <a:r>
              <a:rPr lang="en-US" sz="1200" b="1" i="0" kern="1200" dirty="0">
                <a:solidFill>
                  <a:srgbClr val="333333"/>
                </a:solidFill>
                <a:effectLst/>
                <a:latin typeface="Open Sans" panose="020B0606030504020204" pitchFamily="34" charset="0"/>
                <a:ea typeface="+mn-ea"/>
                <a:cs typeface="+mn-cs"/>
              </a:rPr>
              <a:t>carbon compensation initiatives</a:t>
            </a:r>
            <a:r>
              <a:rPr lang="en-US" sz="1200" b="0" i="0" kern="1200" dirty="0">
                <a:solidFill>
                  <a:srgbClr val="333333"/>
                </a:solidFill>
                <a:effectLst/>
                <a:latin typeface="Open Sans" panose="020B0606030504020204" pitchFamily="34" charset="0"/>
                <a:ea typeface="+mn-ea"/>
                <a:cs typeface="+mn-cs"/>
              </a:rPr>
              <a:t> are present in the country, including:</a:t>
            </a:r>
          </a:p>
          <a:p>
            <a:pPr marL="171450" indent="-171450">
              <a:buFont typeface="Arial" panose="020B0604020202020204" pitchFamily="34" charset="0"/>
              <a:buChar char="•"/>
            </a:pPr>
            <a:r>
              <a:rPr lang="en-US" sz="1200" b="0" i="0" kern="1200" dirty="0">
                <a:solidFill>
                  <a:srgbClr val="333333"/>
                </a:solidFill>
                <a:effectLst/>
                <a:latin typeface="Open Sans" panose="020B0606030504020204" pitchFamily="34" charset="0"/>
                <a:ea typeface="+mn-ea"/>
                <a:cs typeface="+mn-cs"/>
              </a:rPr>
              <a:t>conservation projects;</a:t>
            </a:r>
          </a:p>
          <a:p>
            <a:pPr marL="171450" indent="-171450">
              <a:buFont typeface="Arial" panose="020B0604020202020204" pitchFamily="34" charset="0"/>
              <a:buChar char="•"/>
            </a:pPr>
            <a:r>
              <a:rPr lang="en-US" sz="1200" b="0" i="0" kern="1200" dirty="0">
                <a:solidFill>
                  <a:srgbClr val="333333"/>
                </a:solidFill>
                <a:effectLst/>
                <a:latin typeface="Open Sans" panose="020B0606030504020204" pitchFamily="34" charset="0"/>
                <a:ea typeface="+mn-ea"/>
                <a:cs typeface="+mn-cs"/>
              </a:rPr>
              <a:t>mangrove restoration  projects</a:t>
            </a:r>
          </a:p>
          <a:p>
            <a:pPr marL="171450" indent="-171450">
              <a:buFont typeface="Arial" panose="020B0604020202020204" pitchFamily="34" charset="0"/>
              <a:buChar char="•"/>
            </a:pPr>
            <a:r>
              <a:rPr lang="en-US" sz="1200" b="0" i="0" kern="1200" dirty="0">
                <a:solidFill>
                  <a:srgbClr val="333333"/>
                </a:solidFill>
                <a:effectLst/>
                <a:latin typeface="Open Sans" panose="020B0606030504020204" pitchFamily="34" charset="0"/>
                <a:ea typeface="+mn-ea"/>
                <a:cs typeface="+mn-cs"/>
              </a:rPr>
              <a:t>Improved cookstoves distribution</a:t>
            </a:r>
          </a:p>
          <a:p>
            <a:pPr marL="171450" indent="-171450">
              <a:buFont typeface="Arial" panose="020B0604020202020204" pitchFamily="34" charset="0"/>
              <a:buChar char="•"/>
            </a:pPr>
            <a:r>
              <a:rPr lang="en-US" sz="1200" b="0" i="0" kern="1200" dirty="0">
                <a:solidFill>
                  <a:srgbClr val="333333"/>
                </a:solidFill>
                <a:effectLst/>
                <a:latin typeface="Open Sans" panose="020B0606030504020204" pitchFamily="34" charset="0"/>
                <a:ea typeface="+mn-ea"/>
                <a:cs typeface="+mn-cs"/>
              </a:rPr>
              <a:t>biochar valorization</a:t>
            </a:r>
          </a:p>
          <a:p>
            <a:endParaRPr lang="en-US" sz="1200" b="0" i="0" kern="1200" dirty="0">
              <a:solidFill>
                <a:srgbClr val="333333"/>
              </a:solidFill>
              <a:effectLst/>
              <a:latin typeface="Open Sans" panose="020B0606030504020204" pitchFamily="34" charset="0"/>
              <a:ea typeface="+mn-ea"/>
              <a:cs typeface="+mn-cs"/>
            </a:endParaRPr>
          </a:p>
          <a:p>
            <a:r>
              <a:rPr lang="en-US" sz="1200" b="0" i="0" kern="1200" dirty="0">
                <a:solidFill>
                  <a:srgbClr val="333333"/>
                </a:solidFill>
                <a:effectLst/>
                <a:latin typeface="Open Sans" panose="020B0606030504020204" pitchFamily="34" charset="0"/>
                <a:ea typeface="+mn-ea"/>
                <a:cs typeface="+mn-cs"/>
              </a:rPr>
              <a:t>Our </a:t>
            </a:r>
            <a:r>
              <a:rPr lang="en-US" sz="1200" b="1" i="0" kern="1200" dirty="0">
                <a:solidFill>
                  <a:srgbClr val="333333"/>
                </a:solidFill>
                <a:effectLst/>
                <a:latin typeface="Open Sans" panose="020B0606030504020204" pitchFamily="34" charset="0"/>
                <a:ea typeface="+mn-ea"/>
                <a:cs typeface="+mn-cs"/>
              </a:rPr>
              <a:t>development programs </a:t>
            </a:r>
            <a:r>
              <a:rPr lang="en-US" sz="1200" b="0" i="0" kern="1200" dirty="0">
                <a:solidFill>
                  <a:srgbClr val="333333"/>
                </a:solidFill>
                <a:effectLst/>
                <a:latin typeface="Open Sans" panose="020B0606030504020204" pitchFamily="34" charset="0"/>
                <a:ea typeface="+mn-ea"/>
                <a:cs typeface="+mn-cs"/>
              </a:rPr>
              <a:t>in the country include initiatives to ensure access to education, access to energy, access to health, pro-resilience projects and emergency response projects</a:t>
            </a:r>
          </a:p>
          <a:p>
            <a:endParaRPr lang="en-US" sz="1200" b="0" i="0" kern="1200" dirty="0">
              <a:solidFill>
                <a:srgbClr val="333333"/>
              </a:solidFill>
              <a:effectLst/>
              <a:latin typeface="Open Sans" panose="020B0606030504020204" pitchFamily="34" charset="0"/>
              <a:ea typeface="+mn-ea"/>
              <a:cs typeface="+mn-cs"/>
            </a:endParaRPr>
          </a:p>
          <a:p>
            <a:endParaRPr lang="en-US" sz="1200" b="0" i="0" kern="1200" dirty="0">
              <a:solidFill>
                <a:srgbClr val="333333"/>
              </a:solidFill>
              <a:effectLst/>
              <a:latin typeface="Open Sans" panose="020B0606030504020204" pitchFamily="34" charset="0"/>
              <a:ea typeface="+mn-ea"/>
              <a:cs typeface="+mn-cs"/>
            </a:endParaRPr>
          </a:p>
        </p:txBody>
      </p:sp>
      <p:sp>
        <p:nvSpPr>
          <p:cNvPr id="4" name="Slide Number Placeholder 3"/>
          <p:cNvSpPr>
            <a:spLocks noGrp="1"/>
          </p:cNvSpPr>
          <p:nvPr>
            <p:ph type="sldNum" sz="quarter" idx="5"/>
          </p:nvPr>
        </p:nvSpPr>
        <p:spPr/>
        <p:txBody>
          <a:bodyPr/>
          <a:lstStyle/>
          <a:p>
            <a:fld id="{9B1D6860-D1E6-4ADA-9127-34ACE4EA3D7C}" type="slidenum">
              <a:rPr lang="it-IT" smtClean="0"/>
              <a:pPr/>
              <a:t>5</a:t>
            </a:fld>
            <a:endParaRPr lang="it-IT"/>
          </a:p>
        </p:txBody>
      </p:sp>
    </p:spTree>
    <p:extLst>
      <p:ext uri="{BB962C8B-B14F-4D97-AF65-F5344CB8AC3E}">
        <p14:creationId xmlns:p14="http://schemas.microsoft.com/office/powerpoint/2010/main" val="99130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Eni is known worldwide for his explorative success; we have recognized as the </a:t>
            </a:r>
            <a:r>
              <a:rPr lang="en-US" b="1" noProof="0" dirty="0"/>
              <a:t>best-in class </a:t>
            </a:r>
            <a:r>
              <a:rPr lang="en-US" noProof="0" dirty="0"/>
              <a:t>exploration company for over a decade.</a:t>
            </a:r>
          </a:p>
          <a:p>
            <a:endParaRPr lang="en-US" noProof="0" dirty="0"/>
          </a:p>
          <a:p>
            <a:r>
              <a:rPr lang="en-US" noProof="0" dirty="0"/>
              <a:t>Over the last 15 years, one of the most significant success has been the </a:t>
            </a:r>
            <a:r>
              <a:rPr lang="en-US" dirty="0"/>
              <a:t>Super Giant Discovery in </a:t>
            </a:r>
            <a:r>
              <a:rPr lang="en-US" b="1" dirty="0"/>
              <a:t>Area 4 </a:t>
            </a:r>
            <a:r>
              <a:rPr lang="en-US" dirty="0"/>
              <a:t>Rovuma Basin in Mozambique, discovering around 85 TSCF of gas. </a:t>
            </a:r>
          </a:p>
          <a:p>
            <a:r>
              <a:rPr lang="en-US" dirty="0"/>
              <a:t>As mentioned in the previous slides, part of this gas will be commercialized before the end of 2022 thanks to the Coral South FLNG project, for a total volume up to 5 TSCF. As we can understand, there is significant potential to be exploited in Mozambique offshore waters, and Eni is committed to future projects to develop these remaining resources. </a:t>
            </a:r>
          </a:p>
          <a:p>
            <a:endParaRPr lang="en-US" dirty="0"/>
          </a:p>
          <a:p>
            <a:pPr algn="l"/>
            <a:r>
              <a:rPr lang="en-US" sz="1800" b="0" i="0" u="none" strike="noStrike" baseline="0" dirty="0">
                <a:latin typeface="Verdana" panose="020B0604030504040204" pitchFamily="34" charset="0"/>
              </a:rPr>
              <a:t>Exploring for hydrocarbons is still a distinctive competence of Eni. In these years, exploration activity granted both the replacement of produced reserves with a competitive discovery cost per </a:t>
            </a:r>
            <a:r>
              <a:rPr lang="en-US" sz="1800" b="0" i="0" u="none" strike="noStrike" baseline="0" dirty="0" err="1">
                <a:latin typeface="Verdana" panose="020B0604030504040204" pitchFamily="34" charset="0"/>
              </a:rPr>
              <a:t>boe</a:t>
            </a:r>
            <a:r>
              <a:rPr lang="en-US" sz="1800" b="0" i="0" u="none" strike="noStrike" baseline="0" dirty="0">
                <a:latin typeface="Verdana" panose="020B0604030504040204" pitchFamily="34" charset="0"/>
              </a:rPr>
              <a:t>, which is the first step to reduce the break-even of upstream projects, and a robust contribution to the cash generation through the deployment of the Dual Exploration Model.</a:t>
            </a:r>
          </a:p>
          <a:p>
            <a:pPr algn="l"/>
            <a:r>
              <a:rPr lang="en-US" sz="1800" b="0" i="0" u="none" strike="noStrike" baseline="0" dirty="0">
                <a:latin typeface="Verdana" panose="020B0604030504040204" pitchFamily="34" charset="0"/>
              </a:rPr>
              <a:t>In carrying out exploration activities, Eni has expertly combined initiatives in near-field exploration with high-risk/high reward plays like the</a:t>
            </a:r>
            <a:r>
              <a:rPr lang="en-US" sz="1800" dirty="0"/>
              <a:t> frontier areas </a:t>
            </a:r>
            <a:r>
              <a:rPr lang="en-US" sz="1800" kern="1200" dirty="0">
                <a:solidFill>
                  <a:schemeClr val="tx1"/>
                </a:solidFill>
                <a:latin typeface="+mn-lt"/>
                <a:ea typeface="+mn-ea"/>
                <a:cs typeface="+mn-cs"/>
              </a:rPr>
              <a:t>in the </a:t>
            </a:r>
            <a:r>
              <a:rPr lang="en-US" sz="1800" b="1" kern="1200" dirty="0" err="1">
                <a:solidFill>
                  <a:schemeClr val="tx1"/>
                </a:solidFill>
                <a:latin typeface="+mn-lt"/>
                <a:ea typeface="+mn-ea"/>
                <a:cs typeface="+mn-cs"/>
              </a:rPr>
              <a:t>Angoche</a:t>
            </a:r>
            <a:r>
              <a:rPr lang="en-US" sz="1800" b="1" kern="1200" dirty="0">
                <a:solidFill>
                  <a:schemeClr val="tx1"/>
                </a:solidFill>
                <a:latin typeface="+mn-lt"/>
                <a:ea typeface="+mn-ea"/>
                <a:cs typeface="+mn-cs"/>
              </a:rPr>
              <a:t> basin.</a:t>
            </a:r>
            <a:endParaRPr lang="en-US" sz="1800" b="0" i="0" u="none" strike="noStrike" baseline="0" dirty="0">
              <a:latin typeface="Verdana" panose="020B0604030504040204" pitchFamily="34" charset="0"/>
            </a:endParaRPr>
          </a:p>
          <a:p>
            <a:pPr algn="l"/>
            <a:r>
              <a:rPr lang="en-US" sz="1800" b="0" i="0" u="none" strike="noStrike" baseline="0" dirty="0">
                <a:latin typeface="Verdana" panose="020B0604030504040204" pitchFamily="34" charset="0"/>
              </a:rPr>
              <a:t>Eni has always sought after innovative technological solutions aimed at maximizing economic results and is therefore equipped with a wide range of distinctive and proprietary tools which cover all the key technologies required to maximize the exploitation of new assets. </a:t>
            </a:r>
            <a:r>
              <a:rPr lang="en-US" sz="1200" kern="1200" dirty="0">
                <a:solidFill>
                  <a:schemeClr val="tx1"/>
                </a:solidFill>
                <a:latin typeface="+mn-lt"/>
                <a:ea typeface="+mn-ea"/>
                <a:cs typeface="+mn-cs"/>
              </a:rPr>
              <a:t>Furthermore, we have been qualified as operator to participate to the next </a:t>
            </a:r>
            <a:r>
              <a:rPr lang="en-US" sz="1200" b="1" kern="1200" dirty="0">
                <a:solidFill>
                  <a:schemeClr val="tx1"/>
                </a:solidFill>
                <a:latin typeface="+mn-lt"/>
                <a:ea typeface="+mn-ea"/>
                <a:cs typeface="+mn-cs"/>
              </a:rPr>
              <a:t>6th bid round</a:t>
            </a:r>
            <a:r>
              <a:rPr lang="en-US" sz="1200" b="0" kern="1200" dirty="0">
                <a:solidFill>
                  <a:schemeClr val="tx1"/>
                </a:solidFill>
                <a:latin typeface="+mn-lt"/>
                <a:ea typeface="+mn-ea"/>
                <a:cs typeface="+mn-cs"/>
              </a:rPr>
              <a:t>.</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C2B23F6-CDD7-42F6-9A33-6A4D053D1490}" type="slidenum">
              <a:rPr lang="en-US" smtClean="0"/>
              <a:t>6</a:t>
            </a:fld>
            <a:endParaRPr lang="en-US"/>
          </a:p>
        </p:txBody>
      </p:sp>
    </p:spTree>
    <p:extLst>
      <p:ext uri="{BB962C8B-B14F-4D97-AF65-F5344CB8AC3E}">
        <p14:creationId xmlns:p14="http://schemas.microsoft.com/office/powerpoint/2010/main" val="28275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Open Sans" panose="020B0606030504020204" pitchFamily="34" charset="0"/>
              </a:rPr>
              <a:t>The </a:t>
            </a:r>
            <a:r>
              <a:rPr lang="en-US" b="1" i="0" dirty="0">
                <a:solidFill>
                  <a:srgbClr val="FFFFFF"/>
                </a:solidFill>
                <a:effectLst/>
                <a:latin typeface="Open Sans" panose="020B0606030504020204" pitchFamily="34" charset="0"/>
              </a:rPr>
              <a:t>Coral South project </a:t>
            </a:r>
            <a:r>
              <a:rPr lang="en-US" b="0" i="0" dirty="0">
                <a:solidFill>
                  <a:srgbClr val="FFFFFF"/>
                </a:solidFill>
                <a:effectLst/>
                <a:latin typeface="Open Sans" panose="020B0606030504020204" pitchFamily="34" charset="0"/>
              </a:rPr>
              <a:t>was launched in 2017, just three years following the drilling of the final exploratory well. We have built a floating facility for the treatment, liquefaction, storage and export of gas (FLNG) with a capacity of around 3.4 million </a:t>
            </a:r>
            <a:r>
              <a:rPr lang="en-US" b="0" i="0" dirty="0" err="1">
                <a:solidFill>
                  <a:srgbClr val="FFFFFF"/>
                </a:solidFill>
                <a:effectLst/>
                <a:latin typeface="Open Sans" panose="020B0606030504020204" pitchFamily="34" charset="0"/>
              </a:rPr>
              <a:t>tonnes</a:t>
            </a:r>
            <a:r>
              <a:rPr lang="en-US" b="0" i="0" dirty="0">
                <a:solidFill>
                  <a:srgbClr val="FFFFFF"/>
                </a:solidFill>
                <a:effectLst/>
                <a:latin typeface="Open Sans" panose="020B0606030504020204" pitchFamily="34" charset="0"/>
              </a:rPr>
              <a:t> of LNG per year, powered by 6 underwater wells with start-up expected in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a:t>
            </a:r>
            <a:r>
              <a:rPr lang="en-US" b="1" dirty="0"/>
              <a:t>18</a:t>
            </a:r>
            <a:r>
              <a:rPr lang="en-US" b="1" baseline="30000" dirty="0"/>
              <a:t>th</a:t>
            </a:r>
            <a:r>
              <a:rPr lang="en-US" b="1" dirty="0"/>
              <a:t> of June 2022</a:t>
            </a:r>
            <a:r>
              <a:rPr lang="en-US" dirty="0"/>
              <a:t>, we announced that the Coral South FLNG Project has safely achieved the introduction of hydrocarbons to the Coral Sul Floating Liquefied Natural Gas (FLNG) plant from the Coral South reservoir offshore Mozambique.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Coral South FLNG will now be ready to achieve its</a:t>
            </a:r>
            <a:r>
              <a:rPr lang="en-US" b="1" dirty="0"/>
              <a:t> first LNG cargo </a:t>
            </a:r>
            <a:r>
              <a:rPr lang="en-US" dirty="0"/>
              <a:t>in the second half of 2022, adding Mozambique to the LNG-producing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Open Sans" panose="020B0606030504020204" pitchFamily="34" charset="0"/>
              </a:rPr>
              <a:t>The total gas volume that will be sold is around 5 TSCF. This leaves space for further field development as the total gas in place is around 16 TSCF.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9B1D6860-D1E6-4ADA-9127-34ACE4EA3D7C}" type="slidenum">
              <a:rPr lang="it-IT" smtClean="0"/>
              <a:pPr/>
              <a:t>7</a:t>
            </a:fld>
            <a:endParaRPr lang="it-IT"/>
          </a:p>
        </p:txBody>
      </p:sp>
    </p:spTree>
    <p:extLst>
      <p:ext uri="{BB962C8B-B14F-4D97-AF65-F5344CB8AC3E}">
        <p14:creationId xmlns:p14="http://schemas.microsoft.com/office/powerpoint/2010/main" val="57549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Open Sans" panose="020B0606030504020204" pitchFamily="34" charset="0"/>
              </a:rPr>
              <a:t>The Coral South project was launched with the </a:t>
            </a:r>
            <a:r>
              <a:rPr lang="en-US" b="1" i="0" dirty="0">
                <a:solidFill>
                  <a:srgbClr val="FFFFFF"/>
                </a:solidFill>
                <a:effectLst/>
                <a:latin typeface="Open Sans" panose="020B0606030504020204" pitchFamily="34" charset="0"/>
              </a:rPr>
              <a:t>FID in 2017</a:t>
            </a:r>
            <a:r>
              <a:rPr lang="en-US" b="0" i="0" dirty="0">
                <a:solidFill>
                  <a:srgbClr val="FFFFFF"/>
                </a:solidFill>
                <a:effectLst/>
                <a:latin typeface="Open Sans" panose="020B0606030504020204" pitchFamily="34" charset="0"/>
              </a:rPr>
              <a:t>, just three years following the drilling of the last appraisal well.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Open Sans" panose="020B0606030504020204" pitchFamily="34" charset="0"/>
              </a:rPr>
              <a:t>We are proud to highlight that in 2017, when we reached FID, we committed to developing the project in 5 years. Today, 5 years later, we can confirm startup before year end, in time, on schedule, on budget: a testament to Eni’s project management abilities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The main milestones were: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kern="1200" dirty="0">
                <a:solidFill>
                  <a:schemeClr val="tx1"/>
                </a:solidFill>
                <a:effectLst/>
                <a:latin typeface="+mn-lt"/>
                <a:ea typeface="+mn-ea"/>
                <a:cs typeface="+mn-cs"/>
              </a:rPr>
              <a:t>In 2018 t</a:t>
            </a:r>
            <a:r>
              <a:rPr lang="en-US" sz="1200" kern="1200" dirty="0">
                <a:solidFill>
                  <a:schemeClr val="tx1"/>
                </a:solidFill>
                <a:effectLst/>
                <a:latin typeface="+mn-lt"/>
                <a:ea typeface="+mn-ea"/>
                <a:cs typeface="+mn-cs"/>
              </a:rPr>
              <a:t>he</a:t>
            </a:r>
            <a:r>
              <a:rPr lang="en-US" sz="1200" kern="1200" baseline="0" dirty="0">
                <a:solidFill>
                  <a:schemeClr val="tx1"/>
                </a:solidFill>
                <a:effectLst/>
                <a:latin typeface="+mn-lt"/>
                <a:ea typeface="+mn-ea"/>
                <a:cs typeface="+mn-cs"/>
              </a:rPr>
              <a:t> first steel cuts for the hull and topsides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In 2019 we had the XT delivered to Mozambique and the start of the drilling campaign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In 2020 we had the hull launch and the lifting and installation of all topside modules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In the meantime, between 2019 and 2021 the drilling &amp; completion campaign of all the six wells was completed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FLNG sailed away from South Korea in November 2021 and arrived in Mozambique in January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On the </a:t>
            </a:r>
            <a:r>
              <a:rPr lang="en-US" sz="1200" b="1" i="0" kern="1200" baseline="0" dirty="0">
                <a:solidFill>
                  <a:schemeClr val="tx1"/>
                </a:solidFill>
                <a:effectLst/>
                <a:latin typeface="+mn-lt"/>
                <a:ea typeface="+mn-ea"/>
                <a:cs typeface="+mn-cs"/>
              </a:rPr>
              <a:t>18th</a:t>
            </a:r>
            <a:r>
              <a:rPr lang="en-US" b="0" i="0" dirty="0">
                <a:solidFill>
                  <a:srgbClr val="333333"/>
                </a:solidFill>
                <a:effectLst/>
                <a:latin typeface="Open Sans" panose="020B0606030504020204" pitchFamily="34" charset="0"/>
              </a:rPr>
              <a:t> </a:t>
            </a:r>
            <a:r>
              <a:rPr lang="en-US" b="1" i="0" dirty="0">
                <a:solidFill>
                  <a:srgbClr val="333333"/>
                </a:solidFill>
                <a:effectLst/>
                <a:latin typeface="Open Sans" panose="020B0606030504020204" pitchFamily="34" charset="0"/>
              </a:rPr>
              <a:t>June 2022</a:t>
            </a:r>
            <a:r>
              <a:rPr lang="en-US" b="0" i="0" dirty="0">
                <a:solidFill>
                  <a:srgbClr val="333333"/>
                </a:solidFill>
                <a:effectLst/>
                <a:latin typeface="Open Sans" panose="020B0606030504020204" pitchFamily="34" charset="0"/>
              </a:rPr>
              <a:t>, Eni announced the first introduction of hydrocarbons into the FLNG p</a:t>
            </a:r>
            <a:r>
              <a:rPr lang="en-US" sz="1200" b="0" i="0" kern="1200" dirty="0">
                <a:solidFill>
                  <a:srgbClr val="333333"/>
                </a:solidFill>
                <a:effectLst/>
                <a:latin typeface="Open Sans" panose="020B0606030504020204" pitchFamily="34" charset="0"/>
                <a:ea typeface="+mn-ea"/>
                <a:cs typeface="+mn-cs"/>
              </a:rPr>
              <a:t>lant.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rgbClr val="333333"/>
              </a:solidFill>
              <a:effectLst/>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33333"/>
                </a:solidFill>
                <a:effectLst/>
                <a:latin typeface="Open Sans" panose="020B0606030504020204" pitchFamily="34" charset="0"/>
              </a:rPr>
              <a:t>Coral South FLNG </a:t>
            </a:r>
            <a:r>
              <a:rPr lang="en-US" sz="1200" b="0" i="0" kern="1200" dirty="0">
                <a:solidFill>
                  <a:srgbClr val="333333"/>
                </a:solidFill>
                <a:effectLst/>
                <a:latin typeface="Open Sans" panose="020B0606030504020204" pitchFamily="34" charset="0"/>
                <a:ea typeface="+mn-ea"/>
                <a:cs typeface="+mn-cs"/>
              </a:rPr>
              <a:t>will now be ready to achieve its </a:t>
            </a:r>
            <a:r>
              <a:rPr lang="en-US" sz="1200" b="1" i="0" kern="1200" dirty="0">
                <a:solidFill>
                  <a:srgbClr val="333333"/>
                </a:solidFill>
                <a:effectLst/>
                <a:latin typeface="Open Sans" panose="020B0606030504020204" pitchFamily="34" charset="0"/>
                <a:ea typeface="+mn-ea"/>
                <a:cs typeface="+mn-cs"/>
              </a:rPr>
              <a:t>first LNG cargo </a:t>
            </a:r>
            <a:r>
              <a:rPr lang="en-US" sz="1200" b="0" i="0" kern="1200" dirty="0">
                <a:solidFill>
                  <a:srgbClr val="333333"/>
                </a:solidFill>
                <a:effectLst/>
                <a:latin typeface="Open Sans" panose="020B0606030504020204" pitchFamily="34" charset="0"/>
                <a:ea typeface="+mn-ea"/>
                <a:cs typeface="+mn-cs"/>
              </a:rPr>
              <a:t>before the end of 2022, adding Mozambique to the LNG producing countries.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D6860-D1E6-4ADA-9127-34ACE4EA3D7C}" type="slidenum">
              <a:rPr lang="it-IT" smtClean="0"/>
              <a:pPr/>
              <a:t>8</a:t>
            </a:fld>
            <a:endParaRPr lang="it-IT"/>
          </a:p>
        </p:txBody>
      </p:sp>
    </p:spTree>
    <p:extLst>
      <p:ext uri="{BB962C8B-B14F-4D97-AF65-F5344CB8AC3E}">
        <p14:creationId xmlns:p14="http://schemas.microsoft.com/office/powerpoint/2010/main" val="270662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Hydrocarbon production is not the only area of activity of Eni in Mozambique.</a:t>
            </a:r>
          </a:p>
          <a:p>
            <a:pPr algn="l"/>
            <a:r>
              <a:rPr lang="en-US" b="0" i="0" dirty="0">
                <a:solidFill>
                  <a:srgbClr val="000000"/>
                </a:solidFill>
                <a:effectLst/>
                <a:latin typeface="Times New Roman" panose="02020603050405020304" pitchFamily="18" charset="0"/>
              </a:rPr>
              <a:t>Eni is also developing new initiatives in the </a:t>
            </a:r>
            <a:r>
              <a:rPr lang="en-US" b="1" i="0" dirty="0">
                <a:solidFill>
                  <a:srgbClr val="000000"/>
                </a:solidFill>
                <a:effectLst/>
                <a:latin typeface="Times New Roman" panose="02020603050405020304" pitchFamily="18" charset="0"/>
              </a:rPr>
              <a:t>agribusiness</a:t>
            </a:r>
            <a:r>
              <a:rPr lang="en-US" b="0" i="0" dirty="0">
                <a:solidFill>
                  <a:srgbClr val="000000"/>
                </a:solidFill>
                <a:effectLst/>
                <a:latin typeface="Times New Roman" panose="02020603050405020304" pitchFamily="18" charset="0"/>
              </a:rPr>
              <a:t>, to produce </a:t>
            </a:r>
            <a:r>
              <a:rPr lang="en-US" b="1" i="0" dirty="0">
                <a:solidFill>
                  <a:srgbClr val="000000"/>
                </a:solidFill>
                <a:effectLst/>
                <a:latin typeface="Times New Roman" panose="02020603050405020304" pitchFamily="18" charset="0"/>
              </a:rPr>
              <a:t>feedstock</a:t>
            </a:r>
            <a:r>
              <a:rPr lang="en-US" b="0" i="0" dirty="0">
                <a:solidFill>
                  <a:srgbClr val="000000"/>
                </a:solidFill>
                <a:effectLst/>
                <a:latin typeface="Times New Roman" panose="02020603050405020304" pitchFamily="18" charset="0"/>
              </a:rPr>
              <a:t> for </a:t>
            </a:r>
            <a:r>
              <a:rPr lang="en-US" b="1" i="0" dirty="0">
                <a:solidFill>
                  <a:srgbClr val="000000"/>
                </a:solidFill>
                <a:effectLst/>
                <a:latin typeface="Times New Roman" panose="02020603050405020304" pitchFamily="18" charset="0"/>
              </a:rPr>
              <a:t>its bio-refining system</a:t>
            </a:r>
            <a:r>
              <a:rPr lang="en-US" b="0" i="0" dirty="0">
                <a:solidFill>
                  <a:srgbClr val="000000"/>
                </a:solidFill>
                <a:effectLst/>
                <a:latin typeface="Times New Roman" panose="02020603050405020304" pitchFamily="18" charset="0"/>
              </a:rPr>
              <a:t>.</a:t>
            </a:r>
          </a:p>
          <a:p>
            <a:pPr algn="l"/>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Biofuels play a key role in Eni’s commitment to reach full </a:t>
            </a:r>
            <a:r>
              <a:rPr lang="en-US" b="0" i="0" dirty="0" err="1">
                <a:solidFill>
                  <a:srgbClr val="000000"/>
                </a:solidFill>
                <a:effectLst/>
                <a:latin typeface="Times New Roman" panose="02020603050405020304" pitchFamily="18" charset="0"/>
              </a:rPr>
              <a:t>decarbonisation</a:t>
            </a:r>
            <a:r>
              <a:rPr lang="en-US" b="0" i="0" dirty="0">
                <a:solidFill>
                  <a:srgbClr val="000000"/>
                </a:solidFill>
                <a:effectLst/>
                <a:latin typeface="Times New Roman" panose="02020603050405020304" pitchFamily="18" charset="0"/>
              </a:rPr>
              <a:t> of its products and processes by 2050: today Eni </a:t>
            </a:r>
            <a:r>
              <a:rPr lang="en-US" b="1" i="0" dirty="0">
                <a:solidFill>
                  <a:srgbClr val="000000"/>
                </a:solidFill>
                <a:effectLst/>
                <a:latin typeface="Times New Roman" panose="02020603050405020304" pitchFamily="18" charset="0"/>
              </a:rPr>
              <a:t>is the world’s 2nd producer of biofuels</a:t>
            </a:r>
            <a:r>
              <a:rPr lang="en-US" b="0" i="0" dirty="0">
                <a:solidFill>
                  <a:srgbClr val="000000"/>
                </a:solidFill>
                <a:effectLst/>
                <a:latin typeface="Times New Roman" panose="02020603050405020304" pitchFamily="18" charset="0"/>
              </a:rPr>
              <a:t>. The company increasingly relying on a vertically integrated production of </a:t>
            </a:r>
            <a:r>
              <a:rPr lang="en-US" b="1" i="0" dirty="0" err="1">
                <a:solidFill>
                  <a:srgbClr val="000000"/>
                </a:solidFill>
                <a:effectLst/>
                <a:latin typeface="Times New Roman" panose="02020603050405020304" pitchFamily="18" charset="0"/>
              </a:rPr>
              <a:t>agrifeedstock</a:t>
            </a:r>
            <a:r>
              <a:rPr lang="en-US" b="0" i="0" dirty="0">
                <a:solidFill>
                  <a:srgbClr val="000000"/>
                </a:solidFill>
                <a:effectLst/>
                <a:latin typeface="Times New Roman" panose="02020603050405020304" pitchFamily="18" charset="0"/>
              </a:rPr>
              <a:t>, which is in line with de-carbonization targets, does not compete with food crops and agriculture lands. At the same time these initiatives boost local development and promote an additional source of income for local producers.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In February 2022, Eni and the </a:t>
            </a:r>
            <a:r>
              <a:rPr lang="en-US" b="1" i="0" dirty="0">
                <a:solidFill>
                  <a:srgbClr val="000000"/>
                </a:solidFill>
                <a:effectLst/>
                <a:latin typeface="Times New Roman" panose="02020603050405020304" pitchFamily="18" charset="0"/>
              </a:rPr>
              <a:t>Ministry of Agriculture and Rural Development of the Republic of Mozambique (MADER</a:t>
            </a:r>
            <a:r>
              <a:rPr lang="en-US" b="0" i="0" dirty="0">
                <a:solidFill>
                  <a:srgbClr val="000000"/>
                </a:solidFill>
                <a:effectLst/>
                <a:latin typeface="Times New Roman" panose="02020603050405020304" pitchFamily="18" charset="0"/>
              </a:rPr>
              <a:t>) signed an agreement to develop agricultural projects aimed at producing oil seeds and vegetable oils to be used as </a:t>
            </a:r>
            <a:r>
              <a:rPr lang="en-US" b="0" i="0" dirty="0" err="1">
                <a:solidFill>
                  <a:srgbClr val="000000"/>
                </a:solidFill>
                <a:effectLst/>
                <a:latin typeface="Times New Roman" panose="02020603050405020304" pitchFamily="18" charset="0"/>
              </a:rPr>
              <a:t>agri</a:t>
            </a:r>
            <a:r>
              <a:rPr lang="en-US" b="0" i="0" dirty="0">
                <a:solidFill>
                  <a:srgbClr val="000000"/>
                </a:solidFill>
                <a:effectLst/>
                <a:latin typeface="Times New Roman" panose="02020603050405020304" pitchFamily="18" charset="0"/>
              </a:rPr>
              <a:t>-feedstock for the production of biofuels.</a:t>
            </a:r>
          </a:p>
          <a:p>
            <a:pPr algn="l" fontAlgn="base"/>
            <a:r>
              <a:rPr lang="en-US" b="0" i="0" dirty="0">
                <a:solidFill>
                  <a:srgbClr val="000000"/>
                </a:solidFill>
                <a:effectLst/>
                <a:latin typeface="Times New Roman" panose="02020603050405020304" pitchFamily="18" charset="0"/>
              </a:rPr>
              <a:t>Under the agreement, Eni and MADER will assess potential sites and the most suitable crops for the production of oil seeds and vegetable oils, focusing on areas that would </a:t>
            </a:r>
            <a:r>
              <a:rPr lang="en-US" b="1" i="0" dirty="0">
                <a:solidFill>
                  <a:srgbClr val="000000"/>
                </a:solidFill>
                <a:effectLst/>
                <a:latin typeface="Times New Roman" panose="02020603050405020304" pitchFamily="18" charset="0"/>
              </a:rPr>
              <a:t>not compete with food production</a:t>
            </a:r>
            <a:r>
              <a:rPr lang="en-US" b="0" i="0" dirty="0">
                <a:solidFill>
                  <a:srgbClr val="000000"/>
                </a:solidFill>
                <a:effectLst/>
                <a:latin typeface="Times New Roman" panose="02020603050405020304" pitchFamily="18" charset="0"/>
              </a:rPr>
              <a:t> and taking into consideration the preservation of forests and natural ecosystems. </a:t>
            </a:r>
            <a:r>
              <a:rPr lang="en-US" b="1" i="0" dirty="0">
                <a:solidFill>
                  <a:srgbClr val="201F1E"/>
                </a:solidFill>
                <a:effectLst/>
                <a:latin typeface="Segoe UI" panose="020B0502040204020203" pitchFamily="34" charset="0"/>
              </a:rPr>
              <a:t>Feed for animals and biofertilizers </a:t>
            </a:r>
            <a:r>
              <a:rPr lang="en-US" b="0" i="0" dirty="0">
                <a:solidFill>
                  <a:srgbClr val="201F1E"/>
                </a:solidFill>
                <a:effectLst/>
                <a:latin typeface="Segoe UI" panose="020B0502040204020203" pitchFamily="34" charset="0"/>
              </a:rPr>
              <a:t>are by-products to </a:t>
            </a:r>
            <a:r>
              <a:rPr lang="en-US" b="0" i="0" dirty="0" err="1">
                <a:solidFill>
                  <a:srgbClr val="201F1E"/>
                </a:solidFill>
                <a:effectLst/>
                <a:latin typeface="Segoe UI" panose="020B0502040204020203" pitchFamily="34" charset="0"/>
              </a:rPr>
              <a:t>valorise</a:t>
            </a:r>
            <a:r>
              <a:rPr lang="en-US" b="0" i="0" dirty="0">
                <a:solidFill>
                  <a:srgbClr val="201F1E"/>
                </a:solidFill>
                <a:effectLst/>
                <a:latin typeface="Segoe UI" panose="020B0502040204020203" pitchFamily="34" charset="0"/>
              </a:rPr>
              <a:t> from the </a:t>
            </a:r>
            <a:r>
              <a:rPr lang="en-US" b="0" i="0" dirty="0" err="1">
                <a:solidFill>
                  <a:srgbClr val="201F1E"/>
                </a:solidFill>
                <a:effectLst/>
                <a:latin typeface="Segoe UI" panose="020B0502040204020203" pitchFamily="34" charset="0"/>
              </a:rPr>
              <a:t>Agrihub</a:t>
            </a:r>
            <a:r>
              <a:rPr lang="en-US" b="0" i="0" dirty="0">
                <a:solidFill>
                  <a:srgbClr val="201F1E"/>
                </a:solidFill>
                <a:effectLst/>
                <a:latin typeface="Segoe UI" panose="020B0502040204020203" pitchFamily="34" charset="0"/>
              </a:rPr>
              <a:t> process too.</a:t>
            </a: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  </a:t>
            </a:r>
          </a:p>
          <a:p>
            <a:pPr algn="l"/>
            <a:r>
              <a:rPr lang="en-US" b="0" i="0" dirty="0">
                <a:solidFill>
                  <a:srgbClr val="000000"/>
                </a:solidFill>
                <a:effectLst/>
                <a:latin typeface="Times New Roman" panose="02020603050405020304" pitchFamily="18" charset="0"/>
              </a:rPr>
              <a:t>Eni will leverage the experience gathered in </a:t>
            </a:r>
            <a:r>
              <a:rPr lang="en-US" b="1" i="0" dirty="0">
                <a:solidFill>
                  <a:srgbClr val="000000"/>
                </a:solidFill>
                <a:effectLst/>
                <a:latin typeface="Times New Roman" panose="02020603050405020304" pitchFamily="18" charset="0"/>
              </a:rPr>
              <a:t>Kenya</a:t>
            </a:r>
            <a:r>
              <a:rPr lang="en-US" b="0" i="0" dirty="0">
                <a:solidFill>
                  <a:srgbClr val="000000"/>
                </a:solidFill>
                <a:effectLst/>
                <a:latin typeface="Times New Roman" panose="02020603050405020304" pitchFamily="18" charset="0"/>
              </a:rPr>
              <a:t>, where Eni’s first Agri-hub is already operational, and in the Republic of </a:t>
            </a:r>
            <a:r>
              <a:rPr lang="en-US" b="1" i="0" dirty="0">
                <a:solidFill>
                  <a:srgbClr val="000000"/>
                </a:solidFill>
                <a:effectLst/>
                <a:latin typeface="Times New Roman" panose="02020603050405020304" pitchFamily="18" charset="0"/>
              </a:rPr>
              <a:t>Congo</a:t>
            </a:r>
            <a:r>
              <a:rPr lang="en-US" b="0" i="0" dirty="0">
                <a:solidFill>
                  <a:srgbClr val="000000"/>
                </a:solidFill>
                <a:effectLst/>
                <a:latin typeface="Times New Roman" panose="02020603050405020304" pitchFamily="18" charset="0"/>
              </a:rPr>
              <a:t>, where pilot projects are at an advanced stage. Mozambique has a great agricultural potential, and this area of activity will trigger new businesses and </a:t>
            </a:r>
            <a:r>
              <a:rPr lang="en-US" sz="1200" b="0" u="none" dirty="0">
                <a:latin typeface="+mn-lt"/>
              </a:rPr>
              <a:t>generate income and jobs</a:t>
            </a:r>
          </a:p>
          <a:p>
            <a:endParaRPr lang="en-US" sz="1200" b="1" u="sng" dirty="0">
              <a:latin typeface="+mn-lt"/>
            </a:endParaRPr>
          </a:p>
          <a:p>
            <a:endParaRPr lang="en-US" sz="1200" b="1" u="sng" dirty="0">
              <a:latin typeface="+mn-lt"/>
            </a:endParaRPr>
          </a:p>
          <a:p>
            <a:endParaRPr lang="en-US" sz="1200" b="1" u="sng" dirty="0">
              <a:latin typeface="+mn-lt"/>
            </a:endParaRPr>
          </a:p>
          <a:p>
            <a:r>
              <a:rPr lang="en-US" sz="1200" b="1" u="sng" dirty="0">
                <a:latin typeface="+mn-lt"/>
              </a:rPr>
              <a:t>Agri-Hub Program highlights:</a:t>
            </a:r>
          </a:p>
          <a:p>
            <a:pPr marL="171450" indent="-171450" algn="just" defTabSz="914377">
              <a:spcAft>
                <a:spcPts val="600"/>
              </a:spcAft>
              <a:buClr>
                <a:srgbClr val="FFC000"/>
              </a:buClr>
              <a:buFont typeface="Wingdings" panose="05000000000000000000" pitchFamily="2" charset="2"/>
              <a:buChar char="§"/>
            </a:pPr>
            <a:r>
              <a:rPr lang="it-IT" sz="1200" b="1" dirty="0">
                <a:solidFill>
                  <a:prstClr val="black"/>
                </a:solidFill>
                <a:ea typeface="+mn-lt"/>
                <a:cs typeface="Calibri"/>
              </a:rPr>
              <a:t>Country Area</a:t>
            </a:r>
            <a:r>
              <a:rPr lang="it-IT" sz="1200" dirty="0">
                <a:solidFill>
                  <a:prstClr val="black"/>
                </a:solidFill>
                <a:ea typeface="+mn-lt"/>
                <a:cs typeface="Calibri"/>
              </a:rPr>
              <a:t>: 79M ha, </a:t>
            </a:r>
            <a:r>
              <a:rPr lang="it-IT" sz="1200" b="1" dirty="0" err="1">
                <a:solidFill>
                  <a:prstClr val="black"/>
                </a:solidFill>
                <a:ea typeface="+mn-lt"/>
                <a:cs typeface="Calibri"/>
              </a:rPr>
              <a:t>Agriculture</a:t>
            </a:r>
            <a:r>
              <a:rPr lang="it-IT" sz="1200" b="1" dirty="0">
                <a:solidFill>
                  <a:prstClr val="black"/>
                </a:solidFill>
                <a:ea typeface="+mn-lt"/>
                <a:cs typeface="Calibri"/>
              </a:rPr>
              <a:t> Area</a:t>
            </a:r>
            <a:r>
              <a:rPr lang="it-IT" sz="1200" dirty="0">
                <a:solidFill>
                  <a:prstClr val="black"/>
                </a:solidFill>
                <a:ea typeface="+mn-lt"/>
                <a:cs typeface="Calibri"/>
              </a:rPr>
              <a:t>: 41M ha, of </a:t>
            </a:r>
            <a:r>
              <a:rPr lang="it-IT" sz="1200" dirty="0" err="1">
                <a:solidFill>
                  <a:prstClr val="black"/>
                </a:solidFill>
                <a:ea typeface="+mn-lt"/>
                <a:cs typeface="Calibri"/>
              </a:rPr>
              <a:t>which</a:t>
            </a:r>
            <a:r>
              <a:rPr lang="it-IT" sz="1200" dirty="0">
                <a:solidFill>
                  <a:prstClr val="black"/>
                </a:solidFill>
                <a:ea typeface="+mn-lt"/>
                <a:cs typeface="Calibri"/>
              </a:rPr>
              <a:t> 6M ha </a:t>
            </a:r>
            <a:r>
              <a:rPr lang="it-IT" sz="1200" dirty="0" err="1">
                <a:solidFill>
                  <a:prstClr val="black"/>
                </a:solidFill>
                <a:ea typeface="+mn-lt"/>
                <a:cs typeface="Calibri"/>
              </a:rPr>
              <a:t>planted</a:t>
            </a:r>
            <a:endParaRPr lang="it-IT" sz="1200" dirty="0">
              <a:solidFill>
                <a:prstClr val="black"/>
              </a:solidFill>
              <a:ea typeface="+mn-lt"/>
              <a:cs typeface="Calibri"/>
            </a:endParaRPr>
          </a:p>
          <a:p>
            <a:pPr marL="171450" indent="-171450" algn="just" defTabSz="914377">
              <a:spcAft>
                <a:spcPts val="600"/>
              </a:spcAft>
              <a:buClr>
                <a:srgbClr val="FFC000"/>
              </a:buClr>
              <a:buFont typeface="Wingdings" panose="05000000000000000000" pitchFamily="2" charset="2"/>
              <a:buChar char="§"/>
            </a:pPr>
            <a:r>
              <a:rPr lang="it-IT" sz="1200" b="1" dirty="0">
                <a:solidFill>
                  <a:prstClr val="black"/>
                </a:solidFill>
                <a:ea typeface="+mn-lt"/>
                <a:cs typeface="Calibri"/>
              </a:rPr>
              <a:t>GDP agricoltura</a:t>
            </a:r>
            <a:r>
              <a:rPr lang="it-IT" sz="1200" dirty="0">
                <a:solidFill>
                  <a:prstClr val="black"/>
                </a:solidFill>
                <a:ea typeface="+mn-lt"/>
                <a:cs typeface="Calibri"/>
              </a:rPr>
              <a:t>: 26%, </a:t>
            </a:r>
            <a:r>
              <a:rPr lang="it-IT" sz="1200" dirty="0" err="1">
                <a:solidFill>
                  <a:prstClr val="black"/>
                </a:solidFill>
                <a:ea typeface="+mn-lt"/>
                <a:cs typeface="Calibri"/>
              </a:rPr>
              <a:t>main</a:t>
            </a:r>
            <a:r>
              <a:rPr lang="it-IT" sz="1200" dirty="0">
                <a:solidFill>
                  <a:prstClr val="black"/>
                </a:solidFill>
                <a:ea typeface="+mn-lt"/>
                <a:cs typeface="Calibri"/>
              </a:rPr>
              <a:t> </a:t>
            </a:r>
            <a:r>
              <a:rPr lang="it-IT" sz="1200" dirty="0" err="1">
                <a:solidFill>
                  <a:prstClr val="black"/>
                </a:solidFill>
                <a:ea typeface="+mn-lt"/>
                <a:cs typeface="Calibri"/>
              </a:rPr>
              <a:t>plantations</a:t>
            </a:r>
            <a:r>
              <a:rPr lang="it-IT" sz="1200" dirty="0">
                <a:solidFill>
                  <a:prstClr val="black"/>
                </a:solidFill>
                <a:ea typeface="+mn-lt"/>
                <a:cs typeface="Calibri"/>
              </a:rPr>
              <a:t>: </a:t>
            </a:r>
            <a:r>
              <a:rPr lang="it-IT" sz="1200" dirty="0" err="1">
                <a:solidFill>
                  <a:prstClr val="black"/>
                </a:solidFill>
                <a:ea typeface="+mn-lt"/>
                <a:cs typeface="Calibri"/>
              </a:rPr>
              <a:t>corn</a:t>
            </a:r>
            <a:r>
              <a:rPr lang="it-IT" sz="1200" dirty="0">
                <a:solidFill>
                  <a:prstClr val="black"/>
                </a:solidFill>
                <a:ea typeface="+mn-lt"/>
                <a:cs typeface="Calibri"/>
              </a:rPr>
              <a:t> (</a:t>
            </a:r>
            <a:r>
              <a:rPr lang="en-GB" sz="1200" dirty="0">
                <a:solidFill>
                  <a:prstClr val="black"/>
                </a:solidFill>
                <a:ea typeface="+mn-lt"/>
                <a:cs typeface="Calibri"/>
              </a:rPr>
              <a:t>2,2M ha; 1,08 t/ha</a:t>
            </a:r>
            <a:r>
              <a:rPr lang="it-IT" sz="1200" dirty="0">
                <a:solidFill>
                  <a:prstClr val="black"/>
                </a:solidFill>
                <a:ea typeface="+mn-lt"/>
                <a:cs typeface="Calibri"/>
              </a:rPr>
              <a:t>), </a:t>
            </a:r>
            <a:r>
              <a:rPr lang="it-IT" sz="1200" dirty="0" err="1">
                <a:solidFill>
                  <a:prstClr val="black"/>
                </a:solidFill>
                <a:ea typeface="+mn-lt"/>
                <a:cs typeface="Calibri"/>
              </a:rPr>
              <a:t>beens</a:t>
            </a:r>
            <a:r>
              <a:rPr lang="it-IT" sz="1200" dirty="0">
                <a:solidFill>
                  <a:prstClr val="black"/>
                </a:solidFill>
                <a:ea typeface="+mn-lt"/>
                <a:cs typeface="Calibri"/>
              </a:rPr>
              <a:t> (</a:t>
            </a:r>
            <a:r>
              <a:rPr lang="en-GB" sz="1200" dirty="0">
                <a:solidFill>
                  <a:prstClr val="black"/>
                </a:solidFill>
                <a:ea typeface="+mn-lt"/>
                <a:cs typeface="Calibri"/>
              </a:rPr>
              <a:t>0,9M ha; 0,4 t/ha)</a:t>
            </a:r>
            <a:r>
              <a:rPr lang="it-IT" sz="1200" dirty="0">
                <a:solidFill>
                  <a:prstClr val="black"/>
                </a:solidFill>
                <a:ea typeface="+mn-lt"/>
                <a:cs typeface="Calibri"/>
              </a:rPr>
              <a:t>, </a:t>
            </a:r>
            <a:r>
              <a:rPr lang="it-IT" sz="1200" dirty="0" err="1">
                <a:solidFill>
                  <a:prstClr val="black"/>
                </a:solidFill>
                <a:ea typeface="+mn-lt"/>
                <a:cs typeface="Calibri"/>
              </a:rPr>
              <a:t>yuca</a:t>
            </a:r>
            <a:r>
              <a:rPr lang="it-IT" sz="1200" dirty="0">
                <a:solidFill>
                  <a:prstClr val="black"/>
                </a:solidFill>
                <a:ea typeface="+mn-lt"/>
                <a:cs typeface="Calibri"/>
              </a:rPr>
              <a:t> (</a:t>
            </a:r>
            <a:r>
              <a:rPr lang="en-GB" sz="1200" dirty="0">
                <a:solidFill>
                  <a:prstClr val="black"/>
                </a:solidFill>
                <a:ea typeface="+mn-lt"/>
                <a:cs typeface="Calibri"/>
              </a:rPr>
              <a:t>0,9M ha; 6,6 t/ha)</a:t>
            </a:r>
            <a:endParaRPr lang="it-IT" sz="1200" dirty="0">
              <a:solidFill>
                <a:prstClr val="black"/>
              </a:solidFill>
              <a:ea typeface="+mn-lt"/>
              <a:cs typeface="Calibri"/>
            </a:endParaRPr>
          </a:p>
          <a:p>
            <a:pPr marL="171450" indent="-171450" algn="just" defTabSz="914377">
              <a:spcAft>
                <a:spcPts val="600"/>
              </a:spcAft>
              <a:buClr>
                <a:srgbClr val="FFC000"/>
              </a:buClr>
              <a:buFont typeface="Wingdings" panose="05000000000000000000" pitchFamily="2" charset="2"/>
              <a:buChar char="§"/>
            </a:pPr>
            <a:r>
              <a:rPr lang="it-IT" sz="1200" dirty="0" err="1">
                <a:solidFill>
                  <a:prstClr val="black"/>
                </a:solidFill>
                <a:ea typeface="+mn-lt"/>
                <a:cs typeface="Calibri"/>
              </a:rPr>
              <a:t>Biofeedstock</a:t>
            </a:r>
            <a:r>
              <a:rPr lang="it-IT" sz="1200" dirty="0">
                <a:solidFill>
                  <a:prstClr val="black"/>
                </a:solidFill>
                <a:ea typeface="+mn-lt"/>
                <a:cs typeface="Calibri"/>
              </a:rPr>
              <a:t> </a:t>
            </a:r>
            <a:r>
              <a:rPr lang="it-IT" sz="1200" dirty="0" err="1">
                <a:solidFill>
                  <a:prstClr val="black"/>
                </a:solidFill>
                <a:ea typeface="+mn-lt"/>
                <a:cs typeface="Calibri"/>
              </a:rPr>
              <a:t>potential</a:t>
            </a:r>
            <a:r>
              <a:rPr lang="it-IT" sz="1200" dirty="0">
                <a:solidFill>
                  <a:prstClr val="black"/>
                </a:solidFill>
                <a:ea typeface="+mn-lt"/>
                <a:cs typeface="Calibri"/>
              </a:rPr>
              <a:t> with </a:t>
            </a:r>
            <a:r>
              <a:rPr lang="it-IT" sz="1200" dirty="0" err="1">
                <a:solidFill>
                  <a:prstClr val="black"/>
                </a:solidFill>
                <a:ea typeface="+mn-lt"/>
                <a:cs typeface="Calibri"/>
              </a:rPr>
              <a:t>oilseeds</a:t>
            </a:r>
            <a:r>
              <a:rPr lang="it-IT" sz="1200" dirty="0">
                <a:solidFill>
                  <a:prstClr val="black"/>
                </a:solidFill>
                <a:ea typeface="+mn-lt"/>
                <a:cs typeface="Calibri"/>
              </a:rPr>
              <a:t> </a:t>
            </a:r>
            <a:r>
              <a:rPr lang="it-IT" sz="1200" dirty="0" err="1">
                <a:solidFill>
                  <a:prstClr val="black"/>
                </a:solidFill>
                <a:ea typeface="+mn-lt"/>
                <a:cs typeface="Calibri"/>
              </a:rPr>
              <a:t>crops</a:t>
            </a:r>
            <a:r>
              <a:rPr lang="it-IT" sz="1200" dirty="0">
                <a:solidFill>
                  <a:prstClr val="black"/>
                </a:solidFill>
                <a:ea typeface="+mn-lt"/>
                <a:cs typeface="Calibri"/>
              </a:rPr>
              <a:t> </a:t>
            </a:r>
            <a:r>
              <a:rPr lang="it-IT" sz="1200" dirty="0" err="1">
                <a:solidFill>
                  <a:prstClr val="black"/>
                </a:solidFill>
                <a:ea typeface="+mn-lt"/>
                <a:cs typeface="Calibri"/>
              </a:rPr>
              <a:t>not</a:t>
            </a:r>
            <a:r>
              <a:rPr lang="it-IT" sz="1200" dirty="0">
                <a:solidFill>
                  <a:prstClr val="black"/>
                </a:solidFill>
                <a:ea typeface="+mn-lt"/>
                <a:cs typeface="Calibri"/>
              </a:rPr>
              <a:t> in </a:t>
            </a:r>
            <a:r>
              <a:rPr lang="it-IT" sz="1200" dirty="0" err="1">
                <a:solidFill>
                  <a:prstClr val="black"/>
                </a:solidFill>
                <a:ea typeface="+mn-lt"/>
                <a:cs typeface="Calibri"/>
              </a:rPr>
              <a:t>competition</a:t>
            </a:r>
            <a:r>
              <a:rPr lang="it-IT" sz="1200" dirty="0">
                <a:solidFill>
                  <a:prstClr val="black"/>
                </a:solidFill>
                <a:ea typeface="+mn-lt"/>
                <a:cs typeface="Calibri"/>
              </a:rPr>
              <a:t> with food</a:t>
            </a:r>
          </a:p>
          <a:p>
            <a:pPr marL="171450" marR="0" lvl="0" indent="-171450" algn="just" defTabSz="914377" rtl="0" eaLnBrk="1" fontAlgn="auto" latinLnBrk="0" hangingPunct="1">
              <a:lnSpc>
                <a:spcPct val="100000"/>
              </a:lnSpc>
              <a:spcBef>
                <a:spcPts val="0"/>
              </a:spcBef>
              <a:spcAft>
                <a:spcPts val="600"/>
              </a:spcAft>
              <a:buClr>
                <a:srgbClr val="FFC000"/>
              </a:buClr>
              <a:buSzTx/>
              <a:buFont typeface="Wingdings" panose="05000000000000000000" pitchFamily="2" charset="2"/>
              <a:buChar char="§"/>
              <a:tabLst/>
              <a:defRPr/>
            </a:pPr>
            <a:r>
              <a:rPr lang="it-IT" sz="1200" dirty="0">
                <a:solidFill>
                  <a:prstClr val="black"/>
                </a:solidFill>
                <a:ea typeface="+mn-lt"/>
                <a:cs typeface="Calibri"/>
              </a:rPr>
              <a:t>Fast track </a:t>
            </a:r>
            <a:r>
              <a:rPr lang="it-IT" sz="1200" b="1" dirty="0" err="1">
                <a:solidFill>
                  <a:prstClr val="black"/>
                </a:solidFill>
                <a:ea typeface="+mn-lt"/>
                <a:cs typeface="Calibri"/>
              </a:rPr>
              <a:t>Early</a:t>
            </a:r>
            <a:r>
              <a:rPr lang="it-IT" sz="1200" b="1" dirty="0">
                <a:solidFill>
                  <a:prstClr val="black"/>
                </a:solidFill>
                <a:ea typeface="+mn-lt"/>
                <a:cs typeface="Calibri"/>
              </a:rPr>
              <a:t> Production of 10Kton/</a:t>
            </a:r>
            <a:r>
              <a:rPr lang="it-IT" sz="1200" b="1" dirty="0" err="1">
                <a:solidFill>
                  <a:prstClr val="black"/>
                </a:solidFill>
                <a:ea typeface="+mn-lt"/>
                <a:cs typeface="Calibri"/>
              </a:rPr>
              <a:t>year</a:t>
            </a:r>
            <a:r>
              <a:rPr lang="it-IT" sz="1200" dirty="0">
                <a:solidFill>
                  <a:prstClr val="black"/>
                </a:solidFill>
                <a:ea typeface="+mn-lt"/>
                <a:cs typeface="Calibri"/>
              </a:rPr>
              <a:t> from 2023 </a:t>
            </a:r>
            <a:r>
              <a:rPr lang="it-IT" sz="1200" b="1" dirty="0">
                <a:solidFill>
                  <a:prstClr val="black"/>
                </a:solidFill>
                <a:ea typeface="+mn-lt"/>
                <a:cs typeface="Calibri"/>
              </a:rPr>
              <a:t>(</a:t>
            </a:r>
            <a:r>
              <a:rPr lang="it-IT" sz="1200" b="1" dirty="0" err="1">
                <a:solidFill>
                  <a:prstClr val="black"/>
                </a:solidFill>
                <a:ea typeface="+mn-lt"/>
                <a:cs typeface="Calibri"/>
              </a:rPr>
              <a:t>expandable</a:t>
            </a:r>
            <a:r>
              <a:rPr lang="it-IT" sz="1200" b="1" dirty="0">
                <a:solidFill>
                  <a:prstClr val="black"/>
                </a:solidFill>
                <a:ea typeface="+mn-lt"/>
                <a:cs typeface="Calibri"/>
              </a:rPr>
              <a:t> to 30 Kton/</a:t>
            </a:r>
            <a:r>
              <a:rPr lang="it-IT" sz="1200" b="1" dirty="0" err="1">
                <a:solidFill>
                  <a:prstClr val="black"/>
                </a:solidFill>
                <a:ea typeface="+mn-lt"/>
                <a:cs typeface="Calibri"/>
              </a:rPr>
              <a:t>year</a:t>
            </a:r>
            <a:r>
              <a:rPr lang="it-IT" sz="1200" b="1" dirty="0">
                <a:solidFill>
                  <a:prstClr val="black"/>
                </a:solidFill>
                <a:ea typeface="+mn-lt"/>
                <a:cs typeface="Calibri"/>
              </a:rPr>
              <a:t>)</a:t>
            </a:r>
          </a:p>
          <a:p>
            <a:pPr marL="171450" marR="0" lvl="0" indent="-171450" algn="just" defTabSz="914377" rtl="0" eaLnBrk="1" fontAlgn="auto" latinLnBrk="0" hangingPunct="1">
              <a:lnSpc>
                <a:spcPct val="100000"/>
              </a:lnSpc>
              <a:spcBef>
                <a:spcPts val="0"/>
              </a:spcBef>
              <a:spcAft>
                <a:spcPts val="600"/>
              </a:spcAft>
              <a:buClr>
                <a:srgbClr val="FFC000"/>
              </a:buClr>
              <a:buSzTx/>
              <a:buFont typeface="Wingdings" panose="05000000000000000000" pitchFamily="2" charset="2"/>
              <a:buChar char="§"/>
              <a:tabLst/>
              <a:defRPr/>
            </a:pPr>
            <a:r>
              <a:rPr lang="it-IT" sz="1200" kern="1200" dirty="0" err="1">
                <a:solidFill>
                  <a:prstClr val="black"/>
                </a:solidFill>
                <a:latin typeface="+mn-lt"/>
                <a:ea typeface="+mn-lt"/>
                <a:cs typeface="Calibri"/>
              </a:rPr>
              <a:t>Agrihub</a:t>
            </a:r>
            <a:r>
              <a:rPr lang="it-IT" sz="1200" kern="1200" dirty="0">
                <a:solidFill>
                  <a:prstClr val="black"/>
                </a:solidFill>
                <a:latin typeface="+mn-lt"/>
                <a:ea typeface="+mn-lt"/>
                <a:cs typeface="Calibri"/>
              </a:rPr>
              <a:t> </a:t>
            </a:r>
            <a:r>
              <a:rPr lang="it-IT" sz="1200" kern="1200" dirty="0" err="1">
                <a:solidFill>
                  <a:prstClr val="black"/>
                </a:solidFill>
                <a:latin typeface="+mn-lt"/>
                <a:ea typeface="+mn-lt"/>
                <a:cs typeface="Calibri"/>
              </a:rPr>
              <a:t>allows</a:t>
            </a:r>
            <a:r>
              <a:rPr lang="it-IT" sz="1200" kern="1200" dirty="0">
                <a:solidFill>
                  <a:prstClr val="black"/>
                </a:solidFill>
                <a:latin typeface="+mn-lt"/>
                <a:ea typeface="+mn-lt"/>
                <a:cs typeface="Calibri"/>
              </a:rPr>
              <a:t> to use </a:t>
            </a:r>
            <a:r>
              <a:rPr lang="it-IT" sz="1200" kern="1200" dirty="0" err="1">
                <a:solidFill>
                  <a:prstClr val="black"/>
                </a:solidFill>
                <a:latin typeface="+mn-lt"/>
                <a:ea typeface="+mn-lt"/>
                <a:cs typeface="Calibri"/>
              </a:rPr>
              <a:t>wastes</a:t>
            </a:r>
            <a:r>
              <a:rPr lang="it-IT" sz="1200" kern="1200" dirty="0">
                <a:solidFill>
                  <a:prstClr val="black"/>
                </a:solidFill>
                <a:latin typeface="+mn-lt"/>
                <a:ea typeface="+mn-lt"/>
                <a:cs typeface="Calibri"/>
              </a:rPr>
              <a:t> to </a:t>
            </a:r>
            <a:r>
              <a:rPr lang="it-IT" sz="1200" kern="1200" dirty="0" err="1">
                <a:solidFill>
                  <a:prstClr val="black"/>
                </a:solidFill>
                <a:latin typeface="+mn-lt"/>
                <a:ea typeface="+mn-lt"/>
                <a:cs typeface="Calibri"/>
              </a:rPr>
              <a:t>process</a:t>
            </a:r>
            <a:r>
              <a:rPr lang="it-IT" sz="1200" kern="1200" dirty="0">
                <a:solidFill>
                  <a:prstClr val="black"/>
                </a:solidFill>
                <a:latin typeface="+mn-lt"/>
                <a:ea typeface="+mn-lt"/>
                <a:cs typeface="Calibri"/>
              </a:rPr>
              <a:t> by-products </a:t>
            </a:r>
            <a:r>
              <a:rPr lang="it-IT" sz="1200" kern="1200" dirty="0" err="1">
                <a:solidFill>
                  <a:prstClr val="black"/>
                </a:solidFill>
                <a:latin typeface="+mn-lt"/>
                <a:ea typeface="+mn-lt"/>
                <a:cs typeface="Calibri"/>
              </a:rPr>
              <a:t>such</a:t>
            </a:r>
            <a:r>
              <a:rPr lang="it-IT" sz="1200" kern="1200" dirty="0">
                <a:solidFill>
                  <a:prstClr val="black"/>
                </a:solidFill>
                <a:latin typeface="+mn-lt"/>
                <a:ea typeface="+mn-lt"/>
                <a:cs typeface="Calibri"/>
              </a:rPr>
              <a:t> </a:t>
            </a:r>
            <a:r>
              <a:rPr lang="it-IT" sz="1200" kern="1200" dirty="0" err="1">
                <a:solidFill>
                  <a:prstClr val="black"/>
                </a:solidFill>
                <a:latin typeface="+mn-lt"/>
                <a:ea typeface="+mn-lt"/>
                <a:cs typeface="Calibri"/>
              </a:rPr>
              <a:t>as</a:t>
            </a:r>
            <a:r>
              <a:rPr lang="it-IT" sz="1200" b="1" kern="1200" dirty="0">
                <a:solidFill>
                  <a:prstClr val="black"/>
                </a:solidFill>
                <a:latin typeface="+mn-lt"/>
                <a:ea typeface="+mn-lt"/>
                <a:cs typeface="Calibri"/>
              </a:rPr>
              <a:t> </a:t>
            </a:r>
            <a:r>
              <a:rPr lang="it-IT" sz="1200" b="1" kern="1200" dirty="0" err="1">
                <a:solidFill>
                  <a:prstClr val="black"/>
                </a:solidFill>
                <a:latin typeface="+mn-lt"/>
                <a:ea typeface="+mn-lt"/>
                <a:cs typeface="Calibri"/>
              </a:rPr>
              <a:t>Biochar</a:t>
            </a:r>
            <a:r>
              <a:rPr lang="it-IT" sz="1200" b="1" kern="1200" dirty="0">
                <a:solidFill>
                  <a:prstClr val="black"/>
                </a:solidFill>
                <a:latin typeface="+mn-lt"/>
                <a:ea typeface="+mn-lt"/>
                <a:cs typeface="Calibri"/>
              </a:rPr>
              <a:t> </a:t>
            </a:r>
            <a:r>
              <a:rPr lang="it-IT" sz="1200" kern="1200" dirty="0" err="1">
                <a:solidFill>
                  <a:prstClr val="black"/>
                </a:solidFill>
                <a:latin typeface="+mn-lt"/>
                <a:ea typeface="+mn-lt"/>
                <a:cs typeface="Calibri"/>
              </a:rPr>
              <a:t>contributing</a:t>
            </a:r>
            <a:r>
              <a:rPr lang="it-IT" sz="1200" kern="1200" dirty="0">
                <a:solidFill>
                  <a:prstClr val="black"/>
                </a:solidFill>
                <a:latin typeface="+mn-lt"/>
                <a:ea typeface="+mn-lt"/>
                <a:cs typeface="Calibri"/>
              </a:rPr>
              <a:t> to the carbon </a:t>
            </a:r>
            <a:r>
              <a:rPr lang="it-IT" sz="1200" kern="1200" dirty="0" err="1">
                <a:solidFill>
                  <a:prstClr val="black"/>
                </a:solidFill>
                <a:latin typeface="+mn-lt"/>
                <a:ea typeface="+mn-lt"/>
                <a:cs typeface="Calibri"/>
              </a:rPr>
              <a:t>neutrality</a:t>
            </a:r>
            <a:r>
              <a:rPr lang="it-IT" sz="1200" kern="1200" dirty="0">
                <a:solidFill>
                  <a:prstClr val="black"/>
                </a:solidFill>
                <a:latin typeface="+mn-lt"/>
                <a:ea typeface="+mn-lt"/>
                <a:cs typeface="Calibri"/>
              </a:rPr>
              <a:t> and </a:t>
            </a:r>
            <a:r>
              <a:rPr lang="it-IT" sz="1200" kern="1200" dirty="0" err="1">
                <a:solidFill>
                  <a:prstClr val="black"/>
                </a:solidFill>
                <a:latin typeface="+mn-lt"/>
                <a:ea typeface="+mn-lt"/>
                <a:cs typeface="Calibri"/>
              </a:rPr>
              <a:t>improving</a:t>
            </a:r>
            <a:r>
              <a:rPr lang="it-IT" sz="1200" kern="1200" dirty="0">
                <a:solidFill>
                  <a:prstClr val="black"/>
                </a:solidFill>
                <a:latin typeface="+mn-lt"/>
                <a:ea typeface="+mn-lt"/>
                <a:cs typeface="Calibri"/>
              </a:rPr>
              <a:t> </a:t>
            </a:r>
            <a:r>
              <a:rPr lang="it-IT" sz="1200" kern="1200" dirty="0" err="1">
                <a:solidFill>
                  <a:prstClr val="black"/>
                </a:solidFill>
                <a:latin typeface="+mn-lt"/>
                <a:ea typeface="+mn-lt"/>
                <a:cs typeface="Calibri"/>
              </a:rPr>
              <a:t>soil</a:t>
            </a:r>
            <a:r>
              <a:rPr lang="it-IT" sz="1200" kern="1200" dirty="0">
                <a:solidFill>
                  <a:prstClr val="black"/>
                </a:solidFill>
                <a:latin typeface="+mn-lt"/>
                <a:ea typeface="+mn-lt"/>
                <a:cs typeface="Calibri"/>
              </a:rPr>
              <a:t> </a:t>
            </a:r>
            <a:r>
              <a:rPr lang="it-IT" sz="1200" kern="1200" dirty="0" err="1">
                <a:solidFill>
                  <a:prstClr val="black"/>
                </a:solidFill>
                <a:latin typeface="+mn-lt"/>
                <a:ea typeface="+mn-lt"/>
                <a:cs typeface="Calibri"/>
              </a:rPr>
              <a:t>quality</a:t>
            </a:r>
            <a:r>
              <a:rPr lang="it-IT" sz="1200" kern="1200" dirty="0">
                <a:solidFill>
                  <a:prstClr val="black"/>
                </a:solidFill>
                <a:latin typeface="+mn-lt"/>
                <a:ea typeface="+mn-lt"/>
                <a:cs typeface="Calibri"/>
              </a:rPr>
              <a:t>. Plan </a:t>
            </a:r>
            <a:r>
              <a:rPr lang="it-IT" sz="1200" kern="1200" dirty="0" err="1">
                <a:solidFill>
                  <a:prstClr val="black"/>
                </a:solidFill>
                <a:latin typeface="+mn-lt"/>
                <a:ea typeface="+mn-lt"/>
                <a:cs typeface="Calibri"/>
              </a:rPr>
              <a:t>embeded</a:t>
            </a:r>
            <a:r>
              <a:rPr lang="it-IT" sz="1200" kern="1200" dirty="0">
                <a:solidFill>
                  <a:prstClr val="black"/>
                </a:solidFill>
                <a:latin typeface="+mn-lt"/>
                <a:ea typeface="+mn-lt"/>
                <a:cs typeface="Calibri"/>
              </a:rPr>
              <a:t> </a:t>
            </a:r>
            <a:r>
              <a:rPr lang="it-IT" sz="1200" kern="1200" dirty="0" err="1">
                <a:solidFill>
                  <a:prstClr val="black"/>
                </a:solidFill>
                <a:latin typeface="+mn-lt"/>
                <a:ea typeface="+mn-lt"/>
                <a:cs typeface="Calibri"/>
              </a:rPr>
              <a:t>within</a:t>
            </a:r>
            <a:r>
              <a:rPr lang="it-IT" sz="1200" kern="1200" dirty="0">
                <a:solidFill>
                  <a:prstClr val="black"/>
                </a:solidFill>
                <a:latin typeface="+mn-lt"/>
                <a:ea typeface="+mn-lt"/>
                <a:cs typeface="Calibri"/>
              </a:rPr>
              <a:t> the production targets of Biofuels </a:t>
            </a:r>
            <a:r>
              <a:rPr lang="it-IT" sz="1200" kern="1200" dirty="0" err="1">
                <a:solidFill>
                  <a:prstClr val="black"/>
                </a:solidFill>
                <a:latin typeface="+mn-lt"/>
                <a:ea typeface="+mn-lt"/>
                <a:cs typeface="Calibri"/>
              </a:rPr>
              <a:t>feedstokes</a:t>
            </a:r>
            <a:r>
              <a:rPr lang="it-IT" sz="1200" kern="1200" dirty="0">
                <a:solidFill>
                  <a:prstClr val="black"/>
                </a:solidFill>
                <a:latin typeface="+mn-lt"/>
                <a:ea typeface="+mn-lt"/>
                <a:cs typeface="Calibri"/>
              </a:rPr>
              <a:t> in the Agri-hub</a:t>
            </a:r>
          </a:p>
          <a:p>
            <a:pPr marL="171450" marR="0" lvl="0" indent="-171450" algn="just" defTabSz="914377" rtl="0" eaLnBrk="1" fontAlgn="auto" latinLnBrk="0" hangingPunct="1">
              <a:lnSpc>
                <a:spcPct val="100000"/>
              </a:lnSpc>
              <a:spcBef>
                <a:spcPts val="0"/>
              </a:spcBef>
              <a:spcAft>
                <a:spcPts val="600"/>
              </a:spcAft>
              <a:buClr>
                <a:srgbClr val="FFC000"/>
              </a:buClr>
              <a:buSzTx/>
              <a:buFont typeface="Wingdings" panose="05000000000000000000" pitchFamily="2" charset="2"/>
              <a:buChar char="§"/>
              <a:tabLst/>
              <a:defRPr/>
            </a:pPr>
            <a:r>
              <a:rPr lang="it-IT" sz="1200" dirty="0">
                <a:solidFill>
                  <a:prstClr val="black"/>
                </a:solidFill>
                <a:ea typeface="+mn-lt"/>
                <a:cs typeface="Calibri"/>
              </a:rPr>
              <a:t>Eni </a:t>
            </a:r>
            <a:r>
              <a:rPr lang="it-IT" sz="1200" dirty="0" err="1">
                <a:solidFill>
                  <a:prstClr val="black"/>
                </a:solidFill>
                <a:ea typeface="+mn-lt"/>
                <a:cs typeface="Calibri"/>
              </a:rPr>
              <a:t>is</a:t>
            </a:r>
            <a:r>
              <a:rPr lang="it-IT" sz="1200" dirty="0">
                <a:solidFill>
                  <a:prstClr val="black"/>
                </a:solidFill>
                <a:ea typeface="+mn-lt"/>
                <a:cs typeface="Calibri"/>
              </a:rPr>
              <a:t> </a:t>
            </a:r>
            <a:r>
              <a:rPr lang="it-IT" sz="1200" dirty="0" err="1">
                <a:solidFill>
                  <a:prstClr val="black"/>
                </a:solidFill>
                <a:ea typeface="+mn-lt"/>
                <a:cs typeface="Calibri"/>
              </a:rPr>
              <a:t>levering</a:t>
            </a:r>
            <a:r>
              <a:rPr lang="it-IT" sz="1200" dirty="0">
                <a:solidFill>
                  <a:prstClr val="black"/>
                </a:solidFill>
                <a:ea typeface="+mn-lt"/>
                <a:cs typeface="Calibri"/>
              </a:rPr>
              <a:t> </a:t>
            </a:r>
            <a:r>
              <a:rPr lang="it-IT" sz="1200" dirty="0" err="1">
                <a:solidFill>
                  <a:prstClr val="black"/>
                </a:solidFill>
                <a:ea typeface="+mn-lt"/>
                <a:cs typeface="Calibri"/>
              </a:rPr>
              <a:t>experience</a:t>
            </a:r>
            <a:r>
              <a:rPr lang="it-IT" sz="1200" dirty="0">
                <a:solidFill>
                  <a:prstClr val="black"/>
                </a:solidFill>
                <a:ea typeface="+mn-lt"/>
                <a:cs typeface="Calibri"/>
              </a:rPr>
              <a:t> in </a:t>
            </a:r>
            <a:r>
              <a:rPr lang="it-IT" sz="1200" dirty="0" err="1">
                <a:solidFill>
                  <a:prstClr val="black"/>
                </a:solidFill>
                <a:ea typeface="+mn-lt"/>
                <a:cs typeface="Calibri"/>
              </a:rPr>
              <a:t>other</a:t>
            </a:r>
            <a:r>
              <a:rPr lang="it-IT" sz="1200" dirty="0">
                <a:solidFill>
                  <a:prstClr val="black"/>
                </a:solidFill>
                <a:ea typeface="+mn-lt"/>
                <a:cs typeface="Calibri"/>
              </a:rPr>
              <a:t> </a:t>
            </a:r>
            <a:r>
              <a:rPr lang="it-IT" sz="1200" dirty="0" err="1">
                <a:solidFill>
                  <a:prstClr val="black"/>
                </a:solidFill>
                <a:ea typeface="+mn-lt"/>
                <a:cs typeface="Calibri"/>
              </a:rPr>
              <a:t>african</a:t>
            </a:r>
            <a:r>
              <a:rPr lang="it-IT" sz="1200" dirty="0">
                <a:solidFill>
                  <a:prstClr val="black"/>
                </a:solidFill>
                <a:ea typeface="+mn-lt"/>
                <a:cs typeface="Calibri"/>
              </a:rPr>
              <a:t> countries </a:t>
            </a:r>
            <a:r>
              <a:rPr lang="it-IT" sz="1200" dirty="0" err="1">
                <a:solidFill>
                  <a:prstClr val="black"/>
                </a:solidFill>
                <a:ea typeface="+mn-lt"/>
                <a:cs typeface="Calibri"/>
              </a:rPr>
              <a:t>where</a:t>
            </a:r>
            <a:r>
              <a:rPr lang="it-IT" sz="1200" dirty="0">
                <a:solidFill>
                  <a:prstClr val="black"/>
                </a:solidFill>
                <a:ea typeface="+mn-lt"/>
                <a:cs typeface="Calibri"/>
              </a:rPr>
              <a:t> </a:t>
            </a:r>
            <a:r>
              <a:rPr lang="it-IT" sz="1200" dirty="0" err="1">
                <a:solidFill>
                  <a:prstClr val="black"/>
                </a:solidFill>
                <a:ea typeface="+mn-lt"/>
                <a:cs typeface="Calibri"/>
              </a:rPr>
              <a:t>agrihubs</a:t>
            </a:r>
            <a:r>
              <a:rPr lang="it-IT" sz="1200" dirty="0">
                <a:solidFill>
                  <a:prstClr val="black"/>
                </a:solidFill>
                <a:ea typeface="+mn-lt"/>
                <a:cs typeface="Calibri"/>
              </a:rPr>
              <a:t> are </a:t>
            </a:r>
            <a:r>
              <a:rPr lang="it-IT" sz="1200" dirty="0" err="1">
                <a:solidFill>
                  <a:prstClr val="black"/>
                </a:solidFill>
                <a:ea typeface="+mn-lt"/>
                <a:cs typeface="Calibri"/>
              </a:rPr>
              <a:t>already</a:t>
            </a:r>
            <a:r>
              <a:rPr lang="it-IT" sz="1200" dirty="0">
                <a:solidFill>
                  <a:prstClr val="black"/>
                </a:solidFill>
                <a:ea typeface="+mn-lt"/>
                <a:cs typeface="Calibri"/>
              </a:rPr>
              <a:t> </a:t>
            </a:r>
            <a:r>
              <a:rPr lang="it-IT" sz="1200" dirty="0" err="1">
                <a:solidFill>
                  <a:prstClr val="black"/>
                </a:solidFill>
                <a:ea typeface="+mn-lt"/>
                <a:cs typeface="Calibri"/>
              </a:rPr>
              <a:t>constructed</a:t>
            </a:r>
            <a:r>
              <a:rPr lang="it-IT" sz="1200" dirty="0">
                <a:solidFill>
                  <a:prstClr val="black"/>
                </a:solidFill>
                <a:ea typeface="+mn-lt"/>
                <a:cs typeface="Calibri"/>
              </a:rPr>
              <a:t> or under </a:t>
            </a:r>
            <a:r>
              <a:rPr lang="it-IT" sz="1200" dirty="0" err="1">
                <a:solidFill>
                  <a:prstClr val="black"/>
                </a:solidFill>
                <a:ea typeface="+mn-lt"/>
                <a:cs typeface="Calibri"/>
              </a:rPr>
              <a:t>construction</a:t>
            </a:r>
            <a:endParaRPr lang="it-IT" sz="1200" dirty="0">
              <a:solidFill>
                <a:prstClr val="black"/>
              </a:solidFill>
              <a:ea typeface="+mn-lt"/>
              <a:cs typeface="Calibri"/>
            </a:endParaRPr>
          </a:p>
          <a:p>
            <a:pPr marL="171450" indent="-171450" algn="just" defTabSz="914377">
              <a:spcAft>
                <a:spcPts val="600"/>
              </a:spcAft>
              <a:buClr>
                <a:srgbClr val="FFC000"/>
              </a:buClr>
              <a:buFont typeface="Wingdings" panose="05000000000000000000" pitchFamily="2" charset="2"/>
              <a:buChar char="§"/>
            </a:pPr>
            <a:r>
              <a:rPr lang="it-IT" sz="1200" kern="1200" dirty="0">
                <a:solidFill>
                  <a:prstClr val="black"/>
                </a:solidFill>
                <a:latin typeface="+mn-lt"/>
                <a:ea typeface="+mn-lt"/>
                <a:cs typeface="Calibri"/>
              </a:rPr>
              <a:t>Project </a:t>
            </a:r>
            <a:r>
              <a:rPr lang="it-IT" sz="1200" dirty="0">
                <a:solidFill>
                  <a:prstClr val="black"/>
                </a:solidFill>
                <a:ea typeface="+mn-lt"/>
                <a:cs typeface="Calibri"/>
              </a:rPr>
              <a:t>Status:</a:t>
            </a:r>
          </a:p>
          <a:p>
            <a:pPr marL="628650" lvl="1" indent="-171450" algn="just" defTabSz="914377">
              <a:spcAft>
                <a:spcPts val="600"/>
              </a:spcAft>
              <a:buClr>
                <a:srgbClr val="FFC000"/>
              </a:buClr>
              <a:buFont typeface="Wingdings" panose="05000000000000000000" pitchFamily="2" charset="2"/>
              <a:buChar char="§"/>
            </a:pPr>
            <a:r>
              <a:rPr lang="it-IT" sz="1200" dirty="0" err="1">
                <a:solidFill>
                  <a:prstClr val="black"/>
                </a:solidFill>
                <a:ea typeface="+mn-lt"/>
                <a:cs typeface="Calibri"/>
              </a:rPr>
              <a:t>Agricultural</a:t>
            </a:r>
            <a:r>
              <a:rPr lang="it-IT" sz="1200" dirty="0">
                <a:solidFill>
                  <a:prstClr val="black"/>
                </a:solidFill>
                <a:ea typeface="+mn-lt"/>
                <a:cs typeface="Calibri"/>
              </a:rPr>
              <a:t> </a:t>
            </a:r>
            <a:r>
              <a:rPr lang="it-IT" sz="1200" dirty="0" err="1">
                <a:solidFill>
                  <a:prstClr val="black"/>
                </a:solidFill>
                <a:ea typeface="+mn-lt"/>
                <a:cs typeface="Calibri"/>
              </a:rPr>
              <a:t>Assessment</a:t>
            </a:r>
            <a:r>
              <a:rPr lang="it-IT" sz="1200" dirty="0">
                <a:solidFill>
                  <a:prstClr val="black"/>
                </a:solidFill>
                <a:ea typeface="+mn-lt"/>
                <a:cs typeface="Calibri"/>
              </a:rPr>
              <a:t> </a:t>
            </a:r>
            <a:r>
              <a:rPr lang="it-IT" sz="1200" dirty="0" err="1">
                <a:solidFill>
                  <a:prstClr val="black"/>
                </a:solidFill>
                <a:ea typeface="+mn-lt"/>
                <a:cs typeface="Calibri"/>
              </a:rPr>
              <a:t>Areas</a:t>
            </a:r>
            <a:r>
              <a:rPr lang="it-IT" sz="1200" dirty="0">
                <a:solidFill>
                  <a:prstClr val="black"/>
                </a:solidFill>
                <a:ea typeface="+mn-lt"/>
                <a:cs typeface="Calibri"/>
              </a:rPr>
              <a:t> </a:t>
            </a:r>
            <a:r>
              <a:rPr lang="it-IT" sz="1200" dirty="0" err="1">
                <a:solidFill>
                  <a:prstClr val="black"/>
                </a:solidFill>
                <a:ea typeface="+mn-lt"/>
                <a:cs typeface="Calibri"/>
              </a:rPr>
              <a:t>Ongoing</a:t>
            </a:r>
            <a:r>
              <a:rPr lang="it-IT" sz="1200" dirty="0">
                <a:solidFill>
                  <a:prstClr val="black"/>
                </a:solidFill>
                <a:ea typeface="+mn-lt"/>
                <a:cs typeface="Calibri"/>
              </a:rPr>
              <a:t> to </a:t>
            </a:r>
            <a:r>
              <a:rPr lang="it-IT" sz="1200" dirty="0" err="1">
                <a:solidFill>
                  <a:prstClr val="black"/>
                </a:solidFill>
                <a:ea typeface="+mn-lt"/>
                <a:cs typeface="Calibri"/>
              </a:rPr>
              <a:t>identify</a:t>
            </a:r>
            <a:r>
              <a:rPr lang="it-IT" sz="1200" dirty="0">
                <a:solidFill>
                  <a:prstClr val="black"/>
                </a:solidFill>
                <a:ea typeface="+mn-lt"/>
                <a:cs typeface="Calibri"/>
              </a:rPr>
              <a:t> </a:t>
            </a:r>
            <a:r>
              <a:rPr lang="it-IT" sz="1200" dirty="0" err="1">
                <a:solidFill>
                  <a:prstClr val="black"/>
                </a:solidFill>
                <a:ea typeface="+mn-lt"/>
                <a:cs typeface="Calibri"/>
              </a:rPr>
              <a:t>potentiality</a:t>
            </a:r>
            <a:r>
              <a:rPr lang="it-IT" sz="1200" dirty="0">
                <a:solidFill>
                  <a:prstClr val="black"/>
                </a:solidFill>
                <a:ea typeface="+mn-lt"/>
                <a:cs typeface="Calibri"/>
              </a:rPr>
              <a:t>, locations, farms and </a:t>
            </a:r>
            <a:r>
              <a:rPr lang="it-IT" sz="1200" dirty="0" err="1">
                <a:solidFill>
                  <a:prstClr val="black"/>
                </a:solidFill>
                <a:ea typeface="+mn-lt"/>
                <a:cs typeface="Calibri"/>
              </a:rPr>
              <a:t>crops</a:t>
            </a:r>
            <a:r>
              <a:rPr lang="it-IT" sz="1200" dirty="0">
                <a:solidFill>
                  <a:prstClr val="black"/>
                </a:solidFill>
                <a:ea typeface="+mn-lt"/>
                <a:cs typeface="Calibri"/>
              </a:rPr>
              <a:t> </a:t>
            </a:r>
            <a:r>
              <a:rPr lang="it-IT" sz="1200" dirty="0" err="1">
                <a:solidFill>
                  <a:prstClr val="black"/>
                </a:solidFill>
                <a:ea typeface="+mn-lt"/>
                <a:cs typeface="Calibri"/>
              </a:rPr>
              <a:t>fucntional</a:t>
            </a:r>
            <a:r>
              <a:rPr lang="it-IT" sz="1200" dirty="0">
                <a:solidFill>
                  <a:prstClr val="black"/>
                </a:solidFill>
                <a:ea typeface="+mn-lt"/>
                <a:cs typeface="Calibri"/>
              </a:rPr>
              <a:t> to the </a:t>
            </a:r>
            <a:r>
              <a:rPr lang="it-IT" sz="1200" dirty="0" err="1">
                <a:solidFill>
                  <a:prstClr val="black"/>
                </a:solidFill>
                <a:ea typeface="+mn-lt"/>
                <a:cs typeface="Calibri"/>
              </a:rPr>
              <a:t>agrihub</a:t>
            </a:r>
            <a:endParaRPr lang="it-IT" sz="1200" dirty="0">
              <a:solidFill>
                <a:prstClr val="black"/>
              </a:solidFill>
              <a:ea typeface="+mn-lt"/>
              <a:cs typeface="Calibri"/>
            </a:endParaRPr>
          </a:p>
          <a:p>
            <a:pPr marL="628650" lvl="1" indent="-171450" algn="just" defTabSz="914377">
              <a:spcAft>
                <a:spcPts val="600"/>
              </a:spcAft>
              <a:buClr>
                <a:srgbClr val="FFC000"/>
              </a:buClr>
              <a:buFont typeface="Wingdings" panose="05000000000000000000" pitchFamily="2" charset="2"/>
              <a:buChar char="§"/>
            </a:pPr>
            <a:r>
              <a:rPr lang="it-IT" sz="1200" dirty="0">
                <a:solidFill>
                  <a:prstClr val="black"/>
                </a:solidFill>
                <a:ea typeface="+mn-lt"/>
                <a:cs typeface="Calibri"/>
              </a:rPr>
              <a:t>Business model </a:t>
            </a:r>
            <a:r>
              <a:rPr lang="it-IT" sz="1200" dirty="0" err="1">
                <a:solidFill>
                  <a:prstClr val="black"/>
                </a:solidFill>
                <a:ea typeface="+mn-lt"/>
                <a:cs typeface="Calibri"/>
              </a:rPr>
              <a:t>definition</a:t>
            </a:r>
            <a:r>
              <a:rPr lang="it-IT" sz="1200" dirty="0">
                <a:solidFill>
                  <a:prstClr val="black"/>
                </a:solidFill>
                <a:ea typeface="+mn-lt"/>
                <a:cs typeface="Calibri"/>
              </a:rPr>
              <a:t> </a:t>
            </a:r>
            <a:r>
              <a:rPr lang="it-IT" sz="1200" dirty="0" err="1">
                <a:solidFill>
                  <a:prstClr val="black"/>
                </a:solidFill>
                <a:ea typeface="+mn-lt"/>
                <a:cs typeface="Calibri"/>
              </a:rPr>
              <a:t>ongoing</a:t>
            </a:r>
            <a:r>
              <a:rPr lang="it-IT" sz="1200" dirty="0">
                <a:solidFill>
                  <a:prstClr val="black"/>
                </a:solidFill>
                <a:ea typeface="+mn-lt"/>
                <a:cs typeface="Calibri"/>
              </a:rPr>
              <a:t> in </a:t>
            </a:r>
            <a:r>
              <a:rPr lang="it-IT" sz="1200" dirty="0" err="1">
                <a:solidFill>
                  <a:prstClr val="black"/>
                </a:solidFill>
                <a:ea typeface="+mn-lt"/>
                <a:cs typeface="Calibri"/>
              </a:rPr>
              <a:t>terms</a:t>
            </a:r>
            <a:r>
              <a:rPr lang="it-IT" sz="1200" dirty="0">
                <a:solidFill>
                  <a:prstClr val="black"/>
                </a:solidFill>
                <a:ea typeface="+mn-lt"/>
                <a:cs typeface="Calibri"/>
              </a:rPr>
              <a:t> of Locations, </a:t>
            </a:r>
            <a:r>
              <a:rPr lang="it-IT" sz="1200" dirty="0" err="1">
                <a:solidFill>
                  <a:prstClr val="black"/>
                </a:solidFill>
                <a:ea typeface="+mn-lt"/>
                <a:cs typeface="Calibri"/>
              </a:rPr>
              <a:t>Volumes</a:t>
            </a:r>
            <a:r>
              <a:rPr lang="it-IT" sz="1200" dirty="0">
                <a:solidFill>
                  <a:prstClr val="black"/>
                </a:solidFill>
                <a:ea typeface="+mn-lt"/>
                <a:cs typeface="Calibri"/>
              </a:rPr>
              <a:t> </a:t>
            </a:r>
            <a:r>
              <a:rPr lang="it-IT" sz="1200" dirty="0" err="1">
                <a:solidFill>
                  <a:prstClr val="black"/>
                </a:solidFill>
                <a:ea typeface="+mn-lt"/>
                <a:cs typeface="Calibri"/>
              </a:rPr>
              <a:t>based</a:t>
            </a:r>
            <a:r>
              <a:rPr lang="it-IT" sz="1200" dirty="0">
                <a:solidFill>
                  <a:prstClr val="black"/>
                </a:solidFill>
                <a:ea typeface="+mn-lt"/>
                <a:cs typeface="Calibri"/>
              </a:rPr>
              <a:t> on country </a:t>
            </a:r>
            <a:r>
              <a:rPr lang="it-IT" sz="1200" dirty="0" err="1">
                <a:solidFill>
                  <a:prstClr val="black"/>
                </a:solidFill>
                <a:ea typeface="+mn-lt"/>
                <a:cs typeface="Calibri"/>
              </a:rPr>
              <a:t>potentialities</a:t>
            </a:r>
            <a:endParaRPr lang="it-IT" sz="1200" dirty="0">
              <a:solidFill>
                <a:prstClr val="black"/>
              </a:solidFill>
              <a:ea typeface="+mn-lt"/>
              <a:cs typeface="Calibri"/>
            </a:endParaRPr>
          </a:p>
          <a:p>
            <a:pPr marL="628650" lvl="1" indent="-171450" algn="just" defTabSz="914377">
              <a:spcAft>
                <a:spcPts val="600"/>
              </a:spcAft>
              <a:buClr>
                <a:srgbClr val="FFC000"/>
              </a:buClr>
              <a:buFont typeface="Wingdings" panose="05000000000000000000" pitchFamily="2" charset="2"/>
              <a:buChar char="§"/>
            </a:pPr>
            <a:r>
              <a:rPr lang="it-IT" sz="1200" dirty="0" err="1">
                <a:solidFill>
                  <a:prstClr val="black"/>
                </a:solidFill>
                <a:ea typeface="+mn-lt"/>
                <a:cs typeface="Calibri"/>
              </a:rPr>
              <a:t>Pilot</a:t>
            </a:r>
            <a:r>
              <a:rPr lang="it-IT" sz="1200" dirty="0">
                <a:solidFill>
                  <a:prstClr val="black"/>
                </a:solidFill>
                <a:ea typeface="+mn-lt"/>
                <a:cs typeface="Calibri"/>
              </a:rPr>
              <a:t> Field – </a:t>
            </a:r>
            <a:r>
              <a:rPr lang="it-IT" sz="1200" dirty="0" err="1">
                <a:solidFill>
                  <a:prstClr val="black"/>
                </a:solidFill>
                <a:ea typeface="+mn-lt"/>
                <a:cs typeface="Calibri"/>
              </a:rPr>
              <a:t>experimental</a:t>
            </a:r>
            <a:r>
              <a:rPr lang="it-IT" sz="1200" dirty="0">
                <a:solidFill>
                  <a:prstClr val="black"/>
                </a:solidFill>
                <a:ea typeface="+mn-lt"/>
                <a:cs typeface="Calibri"/>
              </a:rPr>
              <a:t> testing to start by end of </a:t>
            </a:r>
            <a:r>
              <a:rPr lang="it-IT" sz="1200" dirty="0" err="1">
                <a:solidFill>
                  <a:prstClr val="black"/>
                </a:solidFill>
                <a:ea typeface="+mn-lt"/>
                <a:cs typeface="Calibri"/>
              </a:rPr>
              <a:t>september</a:t>
            </a:r>
            <a:r>
              <a:rPr lang="it-IT" sz="1200" dirty="0">
                <a:solidFill>
                  <a:prstClr val="black"/>
                </a:solidFill>
                <a:ea typeface="+mn-lt"/>
                <a:cs typeface="Calibri"/>
              </a:rPr>
              <a:t> in IIAM fields (</a:t>
            </a:r>
            <a:r>
              <a:rPr lang="en-US" b="0" i="0" dirty="0">
                <a:solidFill>
                  <a:srgbClr val="333333"/>
                </a:solidFill>
                <a:effectLst/>
                <a:latin typeface="Roboto" panose="02000000000000000000" pitchFamily="2" charset="0"/>
              </a:rPr>
              <a:t>Mozambique's Institute of Agricultural Research)</a:t>
            </a:r>
          </a:p>
          <a:p>
            <a:pPr marL="628650" lvl="1" indent="-171450" algn="just" defTabSz="914377">
              <a:spcAft>
                <a:spcPts val="600"/>
              </a:spcAft>
              <a:buClr>
                <a:srgbClr val="FFC000"/>
              </a:buClr>
              <a:buFont typeface="Wingdings" panose="05000000000000000000" pitchFamily="2" charset="2"/>
              <a:buChar char="§"/>
            </a:pPr>
            <a:r>
              <a:rPr lang="it-IT" sz="1200" dirty="0" err="1">
                <a:solidFill>
                  <a:prstClr val="black"/>
                </a:solidFill>
                <a:ea typeface="+mn-lt"/>
                <a:cs typeface="Calibri"/>
              </a:rPr>
              <a:t>Specific</a:t>
            </a:r>
            <a:r>
              <a:rPr lang="it-IT" sz="1200" dirty="0">
                <a:solidFill>
                  <a:prstClr val="black"/>
                </a:solidFill>
                <a:ea typeface="+mn-lt"/>
                <a:cs typeface="Calibri"/>
              </a:rPr>
              <a:t> Operating </a:t>
            </a:r>
            <a:r>
              <a:rPr lang="it-IT" sz="1200" dirty="0" err="1">
                <a:solidFill>
                  <a:prstClr val="black"/>
                </a:solidFill>
                <a:ea typeface="+mn-lt"/>
                <a:cs typeface="Calibri"/>
              </a:rPr>
              <a:t>agreemeent</a:t>
            </a:r>
            <a:r>
              <a:rPr lang="it-IT" sz="1200" dirty="0">
                <a:solidFill>
                  <a:prstClr val="black"/>
                </a:solidFill>
                <a:ea typeface="+mn-lt"/>
                <a:cs typeface="Calibri"/>
              </a:rPr>
              <a:t> </a:t>
            </a:r>
            <a:r>
              <a:rPr lang="it-IT" sz="1200" dirty="0" err="1">
                <a:solidFill>
                  <a:prstClr val="black"/>
                </a:solidFill>
                <a:ea typeface="+mn-lt"/>
                <a:cs typeface="Calibri"/>
              </a:rPr>
              <a:t>ongoing</a:t>
            </a:r>
            <a:r>
              <a:rPr lang="it-IT" sz="1200" dirty="0">
                <a:solidFill>
                  <a:prstClr val="black"/>
                </a:solidFill>
                <a:ea typeface="+mn-lt"/>
                <a:cs typeface="Calibri"/>
              </a:rPr>
              <a:t> </a:t>
            </a:r>
            <a:r>
              <a:rPr lang="it-IT" sz="1200" dirty="0" err="1">
                <a:solidFill>
                  <a:prstClr val="black"/>
                </a:solidFill>
                <a:ea typeface="+mn-lt"/>
                <a:cs typeface="Calibri"/>
              </a:rPr>
              <a:t>between</a:t>
            </a:r>
            <a:r>
              <a:rPr lang="it-IT" sz="1200" dirty="0">
                <a:solidFill>
                  <a:prstClr val="black"/>
                </a:solidFill>
                <a:ea typeface="+mn-lt"/>
                <a:cs typeface="Calibri"/>
              </a:rPr>
              <a:t> ERB and IIAM to </a:t>
            </a:r>
            <a:r>
              <a:rPr lang="it-IT" sz="1200" dirty="0" err="1">
                <a:solidFill>
                  <a:prstClr val="black"/>
                </a:solidFill>
                <a:ea typeface="+mn-lt"/>
                <a:cs typeface="Calibri"/>
              </a:rPr>
              <a:t>execute</a:t>
            </a:r>
            <a:r>
              <a:rPr lang="it-IT" sz="1200" dirty="0">
                <a:solidFill>
                  <a:prstClr val="black"/>
                </a:solidFill>
                <a:ea typeface="+mn-lt"/>
                <a:cs typeface="Calibri"/>
              </a:rPr>
              <a:t> the </a:t>
            </a:r>
            <a:r>
              <a:rPr lang="it-IT" sz="1200" dirty="0" err="1">
                <a:solidFill>
                  <a:prstClr val="black"/>
                </a:solidFill>
                <a:ea typeface="+mn-lt"/>
                <a:cs typeface="Calibri"/>
              </a:rPr>
              <a:t>Pilot</a:t>
            </a:r>
            <a:r>
              <a:rPr lang="it-IT" sz="1200" dirty="0">
                <a:solidFill>
                  <a:prstClr val="black"/>
                </a:solidFill>
                <a:ea typeface="+mn-lt"/>
                <a:cs typeface="Calibri"/>
              </a:rPr>
              <a:t> Fields in </a:t>
            </a:r>
            <a:r>
              <a:rPr lang="it-IT" sz="1200" dirty="0" err="1">
                <a:solidFill>
                  <a:prstClr val="black"/>
                </a:solidFill>
                <a:ea typeface="+mn-lt"/>
                <a:cs typeface="Calibri"/>
              </a:rPr>
              <a:t>Umbeluzi</a:t>
            </a:r>
            <a:r>
              <a:rPr lang="it-IT" sz="1200" dirty="0">
                <a:solidFill>
                  <a:prstClr val="black"/>
                </a:solidFill>
                <a:ea typeface="+mn-lt"/>
                <a:cs typeface="Calibri"/>
              </a:rPr>
              <a:t> (</a:t>
            </a:r>
            <a:r>
              <a:rPr lang="it-IT" sz="1200" dirty="0" err="1">
                <a:solidFill>
                  <a:prstClr val="black"/>
                </a:solidFill>
                <a:ea typeface="+mn-lt"/>
                <a:cs typeface="Calibri"/>
              </a:rPr>
              <a:t>moputo</a:t>
            </a:r>
            <a:r>
              <a:rPr lang="it-IT" sz="1200" dirty="0">
                <a:solidFill>
                  <a:prstClr val="black"/>
                </a:solidFill>
                <a:ea typeface="+mn-lt"/>
                <a:cs typeface="Calibri"/>
              </a:rPr>
              <a:t> Province) and </a:t>
            </a:r>
            <a:r>
              <a:rPr lang="it-IT" sz="1200" dirty="0" err="1">
                <a:solidFill>
                  <a:prstClr val="black"/>
                </a:solidFill>
                <a:ea typeface="+mn-lt"/>
                <a:cs typeface="Calibri"/>
              </a:rPr>
              <a:t>later</a:t>
            </a:r>
            <a:r>
              <a:rPr lang="it-IT" sz="1200" dirty="0">
                <a:solidFill>
                  <a:prstClr val="black"/>
                </a:solidFill>
                <a:ea typeface="+mn-lt"/>
                <a:cs typeface="Calibri"/>
              </a:rPr>
              <a:t> in </a:t>
            </a:r>
            <a:r>
              <a:rPr lang="it-IT" sz="1200" dirty="0" err="1">
                <a:solidFill>
                  <a:prstClr val="black"/>
                </a:solidFill>
                <a:ea typeface="+mn-lt"/>
                <a:cs typeface="Calibri"/>
              </a:rPr>
              <a:t>Chowke</a:t>
            </a:r>
            <a:r>
              <a:rPr lang="it-IT" sz="1200" dirty="0">
                <a:solidFill>
                  <a:prstClr val="black"/>
                </a:solidFill>
                <a:ea typeface="+mn-lt"/>
                <a:cs typeface="Calibri"/>
              </a:rPr>
              <a:t> and Nampula </a:t>
            </a:r>
          </a:p>
          <a:p>
            <a:pPr marL="628650" lvl="1" indent="-171450" algn="just" defTabSz="914377">
              <a:spcAft>
                <a:spcPts val="600"/>
              </a:spcAft>
              <a:buClr>
                <a:srgbClr val="FFC000"/>
              </a:buClr>
              <a:buFont typeface="Wingdings" panose="05000000000000000000" pitchFamily="2" charset="2"/>
              <a:buChar char="§"/>
            </a:pPr>
            <a:r>
              <a:rPr lang="it-IT" sz="1200" dirty="0" err="1">
                <a:solidFill>
                  <a:prstClr val="black"/>
                </a:solidFill>
                <a:ea typeface="+mn-lt"/>
                <a:cs typeface="Calibri"/>
              </a:rPr>
              <a:t>Assessment</a:t>
            </a:r>
            <a:r>
              <a:rPr lang="it-IT" sz="1200" dirty="0">
                <a:solidFill>
                  <a:prstClr val="black"/>
                </a:solidFill>
                <a:ea typeface="+mn-lt"/>
                <a:cs typeface="Calibri"/>
              </a:rPr>
              <a:t> on </a:t>
            </a:r>
            <a:r>
              <a:rPr lang="it-IT" sz="1200" dirty="0" err="1">
                <a:solidFill>
                  <a:prstClr val="black"/>
                </a:solidFill>
                <a:ea typeface="+mn-lt"/>
                <a:cs typeface="Calibri"/>
              </a:rPr>
              <a:t>Cashew</a:t>
            </a:r>
            <a:r>
              <a:rPr lang="it-IT" sz="1200" dirty="0">
                <a:solidFill>
                  <a:prstClr val="black"/>
                </a:solidFill>
                <a:ea typeface="+mn-lt"/>
                <a:cs typeface="Calibri"/>
              </a:rPr>
              <a:t> Nut Shell </a:t>
            </a:r>
            <a:r>
              <a:rPr lang="it-IT" sz="1200" dirty="0" err="1">
                <a:solidFill>
                  <a:prstClr val="black"/>
                </a:solidFill>
                <a:ea typeface="+mn-lt"/>
                <a:cs typeface="Calibri"/>
              </a:rPr>
              <a:t>ongoing</a:t>
            </a:r>
            <a:r>
              <a:rPr lang="it-IT" sz="1200" dirty="0">
                <a:solidFill>
                  <a:prstClr val="black"/>
                </a:solidFill>
                <a:ea typeface="+mn-lt"/>
                <a:cs typeface="Calibri"/>
              </a:rPr>
              <a:t>. </a:t>
            </a:r>
            <a:r>
              <a:rPr lang="it-IT" sz="1200" dirty="0" err="1">
                <a:solidFill>
                  <a:prstClr val="black"/>
                </a:solidFill>
                <a:ea typeface="+mn-lt"/>
                <a:cs typeface="Calibri"/>
              </a:rPr>
              <a:t>Potentialities</a:t>
            </a:r>
            <a:r>
              <a:rPr lang="it-IT" sz="1200" dirty="0">
                <a:solidFill>
                  <a:prstClr val="black"/>
                </a:solidFill>
                <a:ea typeface="+mn-lt"/>
                <a:cs typeface="Calibri"/>
              </a:rPr>
              <a:t> </a:t>
            </a:r>
            <a:r>
              <a:rPr lang="it-IT" sz="1200" dirty="0" err="1">
                <a:solidFill>
                  <a:prstClr val="black"/>
                </a:solidFill>
                <a:ea typeface="+mn-lt"/>
                <a:cs typeface="Calibri"/>
              </a:rPr>
              <a:t>exists</a:t>
            </a:r>
            <a:r>
              <a:rPr lang="it-IT" sz="1200" dirty="0">
                <a:solidFill>
                  <a:prstClr val="black"/>
                </a:solidFill>
                <a:ea typeface="+mn-lt"/>
                <a:cs typeface="Calibri"/>
              </a:rPr>
              <a:t> and </a:t>
            </a:r>
            <a:r>
              <a:rPr lang="it-IT" sz="1200" dirty="0" err="1">
                <a:solidFill>
                  <a:prstClr val="black"/>
                </a:solidFill>
                <a:ea typeface="+mn-lt"/>
                <a:cs typeface="Calibri"/>
              </a:rPr>
              <a:t>testings</a:t>
            </a:r>
            <a:r>
              <a:rPr lang="it-IT" sz="1200" dirty="0">
                <a:solidFill>
                  <a:prstClr val="black"/>
                </a:solidFill>
                <a:ea typeface="+mn-lt"/>
                <a:cs typeface="Calibri"/>
              </a:rPr>
              <a:t> on </a:t>
            </a:r>
            <a:r>
              <a:rPr lang="it-IT" sz="1200" dirty="0" err="1">
                <a:solidFill>
                  <a:prstClr val="black"/>
                </a:solidFill>
                <a:ea typeface="+mn-lt"/>
                <a:cs typeface="Calibri"/>
              </a:rPr>
              <a:t>Cashew</a:t>
            </a:r>
            <a:r>
              <a:rPr lang="it-IT" sz="1200" dirty="0">
                <a:solidFill>
                  <a:prstClr val="black"/>
                </a:solidFill>
                <a:ea typeface="+mn-lt"/>
                <a:cs typeface="Calibri"/>
              </a:rPr>
              <a:t> nut shell </a:t>
            </a:r>
            <a:r>
              <a:rPr lang="it-IT" sz="1200" dirty="0" err="1">
                <a:solidFill>
                  <a:prstClr val="black"/>
                </a:solidFill>
                <a:ea typeface="+mn-lt"/>
                <a:cs typeface="Calibri"/>
              </a:rPr>
              <a:t>ongoing</a:t>
            </a:r>
            <a:r>
              <a:rPr lang="it-IT" sz="1200" dirty="0">
                <a:solidFill>
                  <a:prstClr val="black"/>
                </a:solidFill>
                <a:ea typeface="+mn-lt"/>
                <a:cs typeface="Calibri"/>
              </a:rPr>
              <a:t> in </a:t>
            </a:r>
            <a:r>
              <a:rPr lang="it-IT" sz="1200" dirty="0" err="1">
                <a:solidFill>
                  <a:prstClr val="black"/>
                </a:solidFill>
                <a:ea typeface="+mn-lt"/>
                <a:cs typeface="Calibri"/>
              </a:rPr>
              <a:t>laboratory</a:t>
            </a:r>
            <a:r>
              <a:rPr lang="it-IT" sz="1200" dirty="0">
                <a:solidFill>
                  <a:prstClr val="black"/>
                </a:solidFill>
                <a:ea typeface="+mn-lt"/>
                <a:cs typeface="Calibri"/>
              </a:rPr>
              <a:t> in Milan</a:t>
            </a:r>
          </a:p>
          <a:p>
            <a:pPr marL="628650" lvl="1" indent="-171450" algn="just" defTabSz="914377">
              <a:spcAft>
                <a:spcPts val="600"/>
              </a:spcAft>
              <a:buClr>
                <a:srgbClr val="FFC000"/>
              </a:buClr>
              <a:buFont typeface="Wingdings" panose="05000000000000000000" pitchFamily="2" charset="2"/>
              <a:buChar char="§"/>
            </a:pPr>
            <a:r>
              <a:rPr lang="it-IT" sz="1200" dirty="0" err="1">
                <a:solidFill>
                  <a:prstClr val="black"/>
                </a:solidFill>
                <a:ea typeface="+mn-lt"/>
                <a:cs typeface="Calibri"/>
              </a:rPr>
              <a:t>Feasibility</a:t>
            </a:r>
            <a:r>
              <a:rPr lang="it-IT" sz="1200" dirty="0">
                <a:solidFill>
                  <a:prstClr val="black"/>
                </a:solidFill>
                <a:ea typeface="+mn-lt"/>
                <a:cs typeface="Calibri"/>
              </a:rPr>
              <a:t> Study to be </a:t>
            </a:r>
            <a:r>
              <a:rPr lang="it-IT" sz="1200" dirty="0" err="1">
                <a:solidFill>
                  <a:prstClr val="black"/>
                </a:solidFill>
                <a:ea typeface="+mn-lt"/>
                <a:cs typeface="Calibri"/>
              </a:rPr>
              <a:t>finalized</a:t>
            </a:r>
            <a:r>
              <a:rPr lang="it-IT" sz="1200" dirty="0">
                <a:solidFill>
                  <a:prstClr val="black"/>
                </a:solidFill>
                <a:ea typeface="+mn-lt"/>
                <a:cs typeface="Calibri"/>
              </a:rPr>
              <a:t> by </a:t>
            </a:r>
            <a:r>
              <a:rPr lang="it-IT" sz="1200" dirty="0" err="1">
                <a:solidFill>
                  <a:prstClr val="black"/>
                </a:solidFill>
                <a:ea typeface="+mn-lt"/>
                <a:cs typeface="Calibri"/>
              </a:rPr>
              <a:t>Nov</a:t>
            </a:r>
            <a:r>
              <a:rPr lang="it-IT" sz="1200" dirty="0">
                <a:solidFill>
                  <a:prstClr val="black"/>
                </a:solidFill>
                <a:ea typeface="+mn-lt"/>
                <a:cs typeface="Calibri"/>
              </a:rPr>
              <a:t>/</a:t>
            </a:r>
            <a:r>
              <a:rPr lang="it-IT" sz="1200" dirty="0" err="1">
                <a:solidFill>
                  <a:prstClr val="black"/>
                </a:solidFill>
                <a:ea typeface="+mn-lt"/>
                <a:cs typeface="Calibri"/>
              </a:rPr>
              <a:t>Dec</a:t>
            </a:r>
            <a:r>
              <a:rPr lang="it-IT" sz="1200" dirty="0">
                <a:solidFill>
                  <a:prstClr val="black"/>
                </a:solidFill>
                <a:ea typeface="+mn-lt"/>
                <a:cs typeface="Calibri"/>
              </a:rPr>
              <a:t> 2022 </a:t>
            </a:r>
            <a:r>
              <a:rPr lang="it-IT" sz="1200" dirty="0" err="1">
                <a:solidFill>
                  <a:prstClr val="black"/>
                </a:solidFill>
                <a:ea typeface="+mn-lt"/>
                <a:cs typeface="Calibri"/>
              </a:rPr>
              <a:t>including</a:t>
            </a:r>
            <a:r>
              <a:rPr lang="it-IT" sz="1200" dirty="0">
                <a:solidFill>
                  <a:prstClr val="black"/>
                </a:solidFill>
                <a:ea typeface="+mn-lt"/>
                <a:cs typeface="Calibri"/>
              </a:rPr>
              <a:t> the </a:t>
            </a:r>
            <a:r>
              <a:rPr lang="it-IT" sz="1200" dirty="0" err="1">
                <a:solidFill>
                  <a:prstClr val="black"/>
                </a:solidFill>
                <a:ea typeface="+mn-lt"/>
                <a:cs typeface="Calibri"/>
              </a:rPr>
              <a:t>proposal</a:t>
            </a:r>
            <a:r>
              <a:rPr lang="it-IT" sz="1200" dirty="0">
                <a:solidFill>
                  <a:prstClr val="black"/>
                </a:solidFill>
                <a:ea typeface="+mn-lt"/>
                <a:cs typeface="Calibri"/>
              </a:rPr>
              <a:t> for a first </a:t>
            </a:r>
            <a:r>
              <a:rPr lang="it-IT" sz="1200" dirty="0" err="1">
                <a:solidFill>
                  <a:prstClr val="black"/>
                </a:solidFill>
                <a:ea typeface="+mn-lt"/>
                <a:cs typeface="Calibri"/>
              </a:rPr>
              <a:t>agrihub</a:t>
            </a:r>
            <a:r>
              <a:rPr lang="it-IT" sz="1200" dirty="0">
                <a:solidFill>
                  <a:prstClr val="black"/>
                </a:solidFill>
                <a:ea typeface="+mn-lt"/>
                <a:cs typeface="Calibri"/>
              </a:rPr>
              <a:t> of 10Kton/y (</a:t>
            </a:r>
            <a:r>
              <a:rPr lang="it-IT" sz="1200" dirty="0" err="1">
                <a:solidFill>
                  <a:prstClr val="black"/>
                </a:solidFill>
                <a:ea typeface="+mn-lt"/>
                <a:cs typeface="Calibri"/>
              </a:rPr>
              <a:t>expandable</a:t>
            </a:r>
            <a:r>
              <a:rPr lang="it-IT" sz="1200" dirty="0">
                <a:solidFill>
                  <a:prstClr val="black"/>
                </a:solidFill>
                <a:ea typeface="+mn-lt"/>
                <a:cs typeface="Calibri"/>
              </a:rPr>
              <a:t> to 30 Kton/y) </a:t>
            </a:r>
          </a:p>
          <a:p>
            <a:pPr marL="628650" lvl="1" indent="-171450" algn="just" defTabSz="914377">
              <a:spcAft>
                <a:spcPts val="600"/>
              </a:spcAft>
              <a:buClr>
                <a:srgbClr val="FFC000"/>
              </a:buClr>
              <a:buFont typeface="Wingdings" panose="05000000000000000000" pitchFamily="2" charset="2"/>
              <a:buChar char="§"/>
            </a:pPr>
            <a:r>
              <a:rPr lang="it-IT" sz="1200" dirty="0">
                <a:solidFill>
                  <a:prstClr val="black"/>
                </a:solidFill>
                <a:ea typeface="+mn-lt"/>
                <a:cs typeface="Calibri"/>
              </a:rPr>
              <a:t>Location of First </a:t>
            </a:r>
            <a:r>
              <a:rPr lang="it-IT" sz="1200" dirty="0" err="1">
                <a:solidFill>
                  <a:prstClr val="black"/>
                </a:solidFill>
                <a:ea typeface="+mn-lt"/>
                <a:cs typeface="Calibri"/>
              </a:rPr>
              <a:t>Agrihub</a:t>
            </a:r>
            <a:r>
              <a:rPr lang="it-IT" sz="1200" dirty="0">
                <a:solidFill>
                  <a:prstClr val="black"/>
                </a:solidFill>
                <a:ea typeface="+mn-lt"/>
                <a:cs typeface="Calibri"/>
              </a:rPr>
              <a:t> under </a:t>
            </a:r>
            <a:r>
              <a:rPr lang="it-IT" sz="1200" dirty="0" err="1">
                <a:solidFill>
                  <a:prstClr val="black"/>
                </a:solidFill>
                <a:ea typeface="+mn-lt"/>
                <a:cs typeface="Calibri"/>
              </a:rPr>
              <a:t>evaluation</a:t>
            </a:r>
            <a:r>
              <a:rPr lang="it-IT" sz="1200" dirty="0">
                <a:solidFill>
                  <a:prstClr val="black"/>
                </a:solidFill>
                <a:ea typeface="+mn-lt"/>
                <a:cs typeface="Calibri"/>
              </a:rPr>
              <a:t> </a:t>
            </a:r>
            <a:r>
              <a:rPr lang="it-IT" sz="1200" dirty="0" err="1">
                <a:solidFill>
                  <a:prstClr val="black"/>
                </a:solidFill>
                <a:ea typeface="+mn-lt"/>
                <a:cs typeface="Calibri"/>
              </a:rPr>
              <a:t>according</a:t>
            </a:r>
            <a:r>
              <a:rPr lang="it-IT" sz="1200" dirty="0">
                <a:solidFill>
                  <a:prstClr val="black"/>
                </a:solidFill>
                <a:ea typeface="+mn-lt"/>
                <a:cs typeface="Calibri"/>
              </a:rPr>
              <a:t> to the </a:t>
            </a:r>
            <a:r>
              <a:rPr lang="it-IT" sz="1200" dirty="0" err="1">
                <a:solidFill>
                  <a:prstClr val="black"/>
                </a:solidFill>
                <a:ea typeface="+mn-lt"/>
                <a:cs typeface="Calibri"/>
              </a:rPr>
              <a:t>potentialities</a:t>
            </a:r>
            <a:r>
              <a:rPr lang="it-IT" sz="1200" dirty="0">
                <a:solidFill>
                  <a:prstClr val="black"/>
                </a:solidFill>
                <a:ea typeface="+mn-lt"/>
                <a:cs typeface="Calibri"/>
              </a:rPr>
              <a:t> of the </a:t>
            </a:r>
            <a:r>
              <a:rPr lang="it-IT" sz="1200" dirty="0" err="1">
                <a:solidFill>
                  <a:prstClr val="black"/>
                </a:solidFill>
                <a:ea typeface="+mn-lt"/>
                <a:cs typeface="Calibri"/>
              </a:rPr>
              <a:t>territory</a:t>
            </a:r>
            <a:r>
              <a:rPr lang="it-IT" sz="1200" dirty="0">
                <a:solidFill>
                  <a:prstClr val="black"/>
                </a:solidFill>
                <a:ea typeface="+mn-lt"/>
                <a:cs typeface="Calibri"/>
              </a:rPr>
              <a:t>. Nampula or Maputo </a:t>
            </a:r>
            <a:r>
              <a:rPr lang="it-IT" sz="1200" dirty="0" err="1">
                <a:solidFill>
                  <a:prstClr val="black"/>
                </a:solidFill>
                <a:ea typeface="+mn-lt"/>
                <a:cs typeface="Calibri"/>
              </a:rPr>
              <a:t>Provinces</a:t>
            </a:r>
            <a:r>
              <a:rPr lang="it-IT" sz="1200" dirty="0">
                <a:solidFill>
                  <a:prstClr val="black"/>
                </a:solidFill>
                <a:ea typeface="+mn-lt"/>
                <a:cs typeface="Calibri"/>
              </a:rPr>
              <a:t> are the </a:t>
            </a:r>
            <a:r>
              <a:rPr lang="it-IT" sz="1200" dirty="0" err="1">
                <a:solidFill>
                  <a:prstClr val="black"/>
                </a:solidFill>
                <a:ea typeface="+mn-lt"/>
                <a:cs typeface="Calibri"/>
              </a:rPr>
              <a:t>likely</a:t>
            </a:r>
            <a:r>
              <a:rPr lang="it-IT" sz="1200" dirty="0">
                <a:solidFill>
                  <a:prstClr val="black"/>
                </a:solidFill>
                <a:ea typeface="+mn-lt"/>
                <a:cs typeface="Calibri"/>
              </a:rPr>
              <a:t> locations for the first Hub</a:t>
            </a:r>
          </a:p>
          <a:p>
            <a:pPr marL="628650" lvl="1" indent="-171450" algn="just" defTabSz="914377">
              <a:spcAft>
                <a:spcPts val="600"/>
              </a:spcAft>
              <a:buClr>
                <a:srgbClr val="FFC000"/>
              </a:buClr>
              <a:buFont typeface="Wingdings" panose="05000000000000000000" pitchFamily="2" charset="2"/>
              <a:buChar char="§"/>
            </a:pPr>
            <a:r>
              <a:rPr lang="it-IT" sz="1200" dirty="0" err="1">
                <a:solidFill>
                  <a:prstClr val="black"/>
                </a:solidFill>
                <a:ea typeface="+mn-lt"/>
                <a:cs typeface="Calibri"/>
              </a:rPr>
              <a:t>Permitting</a:t>
            </a:r>
            <a:r>
              <a:rPr lang="it-IT" sz="1200" dirty="0">
                <a:solidFill>
                  <a:prstClr val="black"/>
                </a:solidFill>
                <a:ea typeface="+mn-lt"/>
                <a:cs typeface="Calibri"/>
              </a:rPr>
              <a:t> </a:t>
            </a:r>
            <a:r>
              <a:rPr lang="it-IT" sz="1200" dirty="0" err="1">
                <a:solidFill>
                  <a:prstClr val="black"/>
                </a:solidFill>
                <a:ea typeface="+mn-lt"/>
                <a:cs typeface="Calibri"/>
              </a:rPr>
              <a:t>process</a:t>
            </a:r>
            <a:r>
              <a:rPr lang="it-IT" sz="1200" dirty="0">
                <a:solidFill>
                  <a:prstClr val="black"/>
                </a:solidFill>
                <a:ea typeface="+mn-lt"/>
                <a:cs typeface="Calibri"/>
              </a:rPr>
              <a:t> under </a:t>
            </a:r>
            <a:r>
              <a:rPr lang="it-IT" sz="1200" dirty="0" err="1">
                <a:solidFill>
                  <a:prstClr val="black"/>
                </a:solidFill>
                <a:ea typeface="+mn-lt"/>
                <a:cs typeface="Calibri"/>
              </a:rPr>
              <a:t>evaluation</a:t>
            </a:r>
            <a:r>
              <a:rPr lang="it-IT" sz="1200" dirty="0">
                <a:solidFill>
                  <a:prstClr val="black"/>
                </a:solidFill>
                <a:ea typeface="+mn-lt"/>
                <a:cs typeface="Calibri"/>
              </a:rPr>
              <a:t> </a:t>
            </a:r>
            <a:r>
              <a:rPr lang="it-IT" sz="1200" dirty="0" err="1">
                <a:solidFill>
                  <a:prstClr val="black"/>
                </a:solidFill>
                <a:ea typeface="+mn-lt"/>
                <a:cs typeface="Calibri"/>
              </a:rPr>
              <a:t>tointerface</a:t>
            </a:r>
            <a:r>
              <a:rPr lang="it-IT" sz="1200" dirty="0">
                <a:solidFill>
                  <a:prstClr val="black"/>
                </a:solidFill>
                <a:ea typeface="+mn-lt"/>
                <a:cs typeface="Calibri"/>
              </a:rPr>
              <a:t> with </a:t>
            </a:r>
            <a:r>
              <a:rPr lang="it-IT" sz="1200" dirty="0" err="1">
                <a:solidFill>
                  <a:prstClr val="black"/>
                </a:solidFill>
                <a:ea typeface="+mn-lt"/>
                <a:cs typeface="Calibri"/>
              </a:rPr>
              <a:t>authorities</a:t>
            </a:r>
            <a:r>
              <a:rPr lang="it-IT" sz="1200" dirty="0">
                <a:solidFill>
                  <a:prstClr val="black"/>
                </a:solidFill>
                <a:ea typeface="+mn-lt"/>
                <a:cs typeface="Calibri"/>
              </a:rPr>
              <a:t> to </a:t>
            </a:r>
            <a:r>
              <a:rPr lang="it-IT" sz="1200" dirty="0" err="1">
                <a:solidFill>
                  <a:prstClr val="black"/>
                </a:solidFill>
                <a:ea typeface="+mn-lt"/>
                <a:cs typeface="Calibri"/>
              </a:rPr>
              <a:t>allow</a:t>
            </a:r>
            <a:r>
              <a:rPr lang="it-IT" sz="1200" dirty="0">
                <a:solidFill>
                  <a:prstClr val="black"/>
                </a:solidFill>
                <a:ea typeface="+mn-lt"/>
                <a:cs typeface="Calibri"/>
              </a:rPr>
              <a:t> </a:t>
            </a:r>
            <a:r>
              <a:rPr lang="it-IT" sz="1200" dirty="0" err="1">
                <a:solidFill>
                  <a:prstClr val="black"/>
                </a:solidFill>
                <a:ea typeface="+mn-lt"/>
                <a:cs typeface="Calibri"/>
              </a:rPr>
              <a:t>smooth</a:t>
            </a:r>
            <a:r>
              <a:rPr lang="it-IT" sz="1200" dirty="0">
                <a:solidFill>
                  <a:prstClr val="black"/>
                </a:solidFill>
                <a:ea typeface="+mn-lt"/>
                <a:cs typeface="Calibri"/>
              </a:rPr>
              <a:t> </a:t>
            </a:r>
            <a:r>
              <a:rPr lang="it-IT" sz="1200" dirty="0" err="1">
                <a:solidFill>
                  <a:prstClr val="black"/>
                </a:solidFill>
                <a:ea typeface="+mn-lt"/>
                <a:cs typeface="Calibri"/>
              </a:rPr>
              <a:t>approval</a:t>
            </a:r>
            <a:r>
              <a:rPr lang="it-IT" sz="1200" dirty="0">
                <a:solidFill>
                  <a:prstClr val="black"/>
                </a:solidFill>
                <a:ea typeface="+mn-lt"/>
                <a:cs typeface="Calibri"/>
              </a:rPr>
              <a:t> </a:t>
            </a:r>
            <a:r>
              <a:rPr lang="it-IT" sz="1200" dirty="0" err="1">
                <a:solidFill>
                  <a:prstClr val="black"/>
                </a:solidFill>
                <a:ea typeface="+mn-lt"/>
                <a:cs typeface="Calibri"/>
              </a:rPr>
              <a:t>process</a:t>
            </a:r>
            <a:endParaRPr lang="it-IT" sz="1200" dirty="0">
              <a:solidFill>
                <a:prstClr val="black"/>
              </a:solidFill>
              <a:ea typeface="+mn-lt"/>
              <a:cs typeface="Calibri"/>
            </a:endParaRPr>
          </a:p>
          <a:p>
            <a:pPr marL="0" indent="0" algn="just" defTabSz="914377">
              <a:spcAft>
                <a:spcPts val="600"/>
              </a:spcAft>
              <a:buClr>
                <a:srgbClr val="FFC000"/>
              </a:buClr>
              <a:buFont typeface="Wingdings" panose="05000000000000000000" pitchFamily="2" charset="2"/>
              <a:buNone/>
            </a:pPr>
            <a:endParaRPr lang="it-IT" sz="1200" dirty="0">
              <a:solidFill>
                <a:prstClr val="black"/>
              </a:solidFill>
              <a:highlight>
                <a:srgbClr val="FFFF00"/>
              </a:highlight>
              <a:ea typeface="+mn-lt"/>
              <a:cs typeface="Calibri"/>
            </a:endParaRPr>
          </a:p>
          <a:p>
            <a:pPr marL="0" indent="0" algn="just" defTabSz="914377">
              <a:spcAft>
                <a:spcPts val="600"/>
              </a:spcAft>
              <a:buClr>
                <a:srgbClr val="FFC000"/>
              </a:buClr>
              <a:buFont typeface="Wingdings" panose="05000000000000000000" pitchFamily="2" charset="2"/>
              <a:buNone/>
            </a:pPr>
            <a:endParaRPr lang="it-IT" sz="1200" dirty="0">
              <a:solidFill>
                <a:srgbClr val="595959"/>
              </a:solidFill>
              <a:highlight>
                <a:srgbClr val="FFFF00"/>
              </a:highlight>
              <a:ea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D6860-D1E6-4ADA-9127-34ACE4EA3D7C}" type="slidenum">
              <a:rPr kumimoji="0" lang="it-IT"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251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itolo 1"/>
          <p:cNvSpPr>
            <a:spLocks noGrp="1"/>
          </p:cNvSpPr>
          <p:nvPr>
            <p:ph type="ctrTitle"/>
          </p:nvPr>
        </p:nvSpPr>
        <p:spPr>
          <a:xfrm>
            <a:off x="613037" y="4244083"/>
            <a:ext cx="9144000" cy="514350"/>
          </a:xfrm>
        </p:spPr>
        <p:txBody>
          <a:bodyPr anchor="b">
            <a:normAutofit/>
          </a:bodyPr>
          <a:lstStyle>
            <a:lvl1pPr algn="l">
              <a:defRPr sz="3200" b="1" i="0"/>
            </a:lvl1pPr>
          </a:lstStyle>
          <a:p>
            <a:r>
              <a:rPr lang="it-IT" dirty="0"/>
              <a:t>Fare clic per modificare stile</a:t>
            </a:r>
          </a:p>
        </p:txBody>
      </p:sp>
      <p:sp>
        <p:nvSpPr>
          <p:cNvPr id="9" name="Sottotitolo 2"/>
          <p:cNvSpPr>
            <a:spLocks noGrp="1"/>
          </p:cNvSpPr>
          <p:nvPr>
            <p:ph type="subTitle" idx="1"/>
          </p:nvPr>
        </p:nvSpPr>
        <p:spPr>
          <a:xfrm>
            <a:off x="613037" y="6130895"/>
            <a:ext cx="9144000" cy="545419"/>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3" name="Segnaposto contenuto 2"/>
          <p:cNvSpPr>
            <a:spLocks noGrp="1"/>
          </p:cNvSpPr>
          <p:nvPr>
            <p:ph sz="quarter" idx="10"/>
          </p:nvPr>
        </p:nvSpPr>
        <p:spPr>
          <a:xfrm>
            <a:off x="613037" y="5207333"/>
            <a:ext cx="9144000" cy="474662"/>
          </a:xfrm>
        </p:spPr>
        <p:txBody>
          <a:bodyPr>
            <a:noAutofit/>
          </a:bodyPr>
          <a:lstStyle>
            <a:lvl1pPr marL="0" indent="0">
              <a:buFontTx/>
              <a:buNone/>
              <a:defRPr sz="2800" b="1" i="0"/>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Modifica gli stili del testo dello schema</a:t>
            </a:r>
          </a:p>
        </p:txBody>
      </p:sp>
    </p:spTree>
    <p:extLst>
      <p:ext uri="{BB962C8B-B14F-4D97-AF65-F5344CB8AC3E}">
        <p14:creationId xmlns:p14="http://schemas.microsoft.com/office/powerpoint/2010/main" val="411162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progetto">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196ED67F-382A-4737-AF1C-676A922EA1CA}" type="slidenum">
              <a:rPr lang="it-IT" smtClean="0"/>
              <a:pPr/>
              <a:t>‹#›</a:t>
            </a:fld>
            <a:endParaRPr lang="it-IT" dirty="0"/>
          </a:p>
        </p:txBody>
      </p:sp>
      <p:sp>
        <p:nvSpPr>
          <p:cNvPr id="3" name="Segnaposto immagine 2"/>
          <p:cNvSpPr>
            <a:spLocks noGrp="1"/>
          </p:cNvSpPr>
          <p:nvPr>
            <p:ph type="pic" sz="quarter" idx="14"/>
          </p:nvPr>
        </p:nvSpPr>
        <p:spPr>
          <a:xfrm>
            <a:off x="0" y="0"/>
            <a:ext cx="6209955" cy="685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solidFill>
        </p:spPr>
        <p:txBody>
          <a:bodyPr/>
          <a:lstStyle>
            <a:lvl1pPr marL="0" indent="0">
              <a:buNone/>
              <a:defRPr/>
            </a:lvl1pPr>
          </a:lstStyle>
          <a:p>
            <a:endParaRPr lang="it-IT" dirty="0"/>
          </a:p>
        </p:txBody>
      </p:sp>
      <p:sp>
        <p:nvSpPr>
          <p:cNvPr id="4" name="Segnaposto contenuto 3"/>
          <p:cNvSpPr>
            <a:spLocks noGrp="1"/>
          </p:cNvSpPr>
          <p:nvPr>
            <p:ph sz="half" idx="2"/>
          </p:nvPr>
        </p:nvSpPr>
        <p:spPr>
          <a:xfrm>
            <a:off x="4251600" y="1555200"/>
            <a:ext cx="3682800" cy="3682800"/>
          </a:xfrm>
          <a:prstGeom prst="ellipse">
            <a:avLst/>
          </a:prstGeom>
          <a:solidFill>
            <a:srgbClr val="C6C6C6"/>
          </a:solidFill>
        </p:spPr>
        <p:txBody>
          <a:bodyPr/>
          <a:lstStyle>
            <a:lvl1pPr marL="0" indent="0">
              <a:buNone/>
              <a:defRPr/>
            </a:lvl1pPr>
          </a:lstStyle>
          <a:p>
            <a:pPr lvl="0"/>
            <a:endParaRPr lang="it-IT" dirty="0"/>
          </a:p>
        </p:txBody>
      </p:sp>
      <p:sp>
        <p:nvSpPr>
          <p:cNvPr id="5" name="Titolo 4"/>
          <p:cNvSpPr>
            <a:spLocks noGrp="1"/>
          </p:cNvSpPr>
          <p:nvPr>
            <p:ph type="title"/>
          </p:nvPr>
        </p:nvSpPr>
        <p:spPr>
          <a:xfrm>
            <a:off x="0" y="4672800"/>
            <a:ext cx="3600000" cy="1080000"/>
          </a:xfr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lgn="l">
              <a:defRPr lang="it-IT" sz="2600" b="1" i="0">
                <a:solidFill>
                  <a:schemeClr val="lt1"/>
                </a:solidFill>
                <a:latin typeface="+mn-lt"/>
                <a:ea typeface="+mn-ea"/>
                <a:cs typeface="+mn-cs"/>
              </a:defRPr>
            </a:lvl1pPr>
          </a:lstStyle>
          <a:p>
            <a:pPr marL="0" lvl="0" algn="ctr" defTabSz="914400"/>
            <a:r>
              <a:rPr lang="it-IT" dirty="0"/>
              <a:t>Fare clic per modificare lo stile del titolo</a:t>
            </a:r>
          </a:p>
        </p:txBody>
      </p:sp>
      <p:sp>
        <p:nvSpPr>
          <p:cNvPr id="8" name="Segnaposto tabella 7"/>
          <p:cNvSpPr>
            <a:spLocks noGrp="1"/>
          </p:cNvSpPr>
          <p:nvPr>
            <p:ph type="tbl" sz="quarter" idx="15"/>
          </p:nvPr>
        </p:nvSpPr>
        <p:spPr>
          <a:xfrm>
            <a:off x="8138156" y="522513"/>
            <a:ext cx="3409410" cy="3826800"/>
          </a:xfrm>
        </p:spPr>
        <p:txBody>
          <a:bodyPr anchor="ctr" anchorCtr="0">
            <a:normAutofit/>
          </a:bodyPr>
          <a:lstStyle>
            <a:lvl1pPr>
              <a:defRPr sz="1300">
                <a:latin typeface="Calibri" panose="020F0502020204030204" pitchFamily="34" charset="0"/>
              </a:defRPr>
            </a:lvl1pPr>
          </a:lstStyle>
          <a:p>
            <a:endParaRPr lang="it-IT" dirty="0"/>
          </a:p>
        </p:txBody>
      </p:sp>
      <p:sp>
        <p:nvSpPr>
          <p:cNvPr id="12" name="Segnaposto grafico 11"/>
          <p:cNvSpPr>
            <a:spLocks noGrp="1"/>
          </p:cNvSpPr>
          <p:nvPr>
            <p:ph type="chart" sz="quarter" idx="16"/>
          </p:nvPr>
        </p:nvSpPr>
        <p:spPr>
          <a:xfrm>
            <a:off x="8138156" y="5224645"/>
            <a:ext cx="3409409" cy="763587"/>
          </a:xfrm>
        </p:spPr>
        <p:txBody>
          <a:bodyPr anchor="ctr" anchorCtr="0">
            <a:normAutofit/>
          </a:bodyPr>
          <a:lstStyle>
            <a:lvl1pPr>
              <a:defRPr sz="1300">
                <a:latin typeface="Calibri" panose="020F0502020204030204" pitchFamily="34" charset="0"/>
              </a:defRPr>
            </a:lvl1pPr>
          </a:lstStyle>
          <a:p>
            <a:endParaRPr lang="it-IT"/>
          </a:p>
        </p:txBody>
      </p:sp>
      <p:sp>
        <p:nvSpPr>
          <p:cNvPr id="14" name="Segnaposto tabella 13"/>
          <p:cNvSpPr>
            <a:spLocks noGrp="1"/>
          </p:cNvSpPr>
          <p:nvPr>
            <p:ph type="tbl" sz="quarter" idx="17"/>
          </p:nvPr>
        </p:nvSpPr>
        <p:spPr>
          <a:xfrm>
            <a:off x="8138835" y="4506688"/>
            <a:ext cx="3409409" cy="557213"/>
          </a:xfrm>
        </p:spPr>
        <p:txBody>
          <a:bodyPr anchor="ctr" anchorCtr="0">
            <a:normAutofit/>
          </a:bodyPr>
          <a:lstStyle>
            <a:lvl1pPr>
              <a:defRPr sz="1300">
                <a:latin typeface="Calibri" panose="020F0502020204030204" pitchFamily="34" charset="0"/>
              </a:defRPr>
            </a:lvl1pPr>
          </a:lstStyle>
          <a:p>
            <a:endParaRPr lang="it-IT" dirty="0"/>
          </a:p>
        </p:txBody>
      </p:sp>
    </p:spTree>
    <p:extLst>
      <p:ext uri="{BB962C8B-B14F-4D97-AF65-F5344CB8AC3E}">
        <p14:creationId xmlns:p14="http://schemas.microsoft.com/office/powerpoint/2010/main" val="18533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olo titolo">
    <p:bg>
      <p:bgPr>
        <a:solidFill>
          <a:srgbClr val="D9D9D9">
            <a:alpha val="0"/>
          </a:srgbClr>
        </a:solidFill>
        <a:effectLst/>
      </p:bgPr>
    </p:bg>
    <p:spTree>
      <p:nvGrpSpPr>
        <p:cNvPr id="1" name=""/>
        <p:cNvGrpSpPr/>
        <p:nvPr/>
      </p:nvGrpSpPr>
      <p:grpSpPr>
        <a:xfrm>
          <a:off x="0" y="0"/>
          <a:ext cx="0" cy="0"/>
          <a:chOff x="0" y="0"/>
          <a:chExt cx="0" cy="0"/>
        </a:xfrm>
      </p:grpSpPr>
      <p:sp>
        <p:nvSpPr>
          <p:cNvPr id="10" name="Segnaposto titolo 1"/>
          <p:cNvSpPr>
            <a:spLocks noGrp="1"/>
          </p:cNvSpPr>
          <p:nvPr>
            <p:ph type="title"/>
          </p:nvPr>
        </p:nvSpPr>
        <p:spPr>
          <a:xfrm>
            <a:off x="641246" y="173479"/>
            <a:ext cx="10166092" cy="778099"/>
          </a:xfrm>
          <a:prstGeom prst="rect">
            <a:avLst/>
          </a:prstGeom>
        </p:spPr>
        <p:txBody>
          <a:bodyPr vert="horz" lIns="91440" tIns="45720" rIns="91440" bIns="45720" rtlCol="0" anchor="ctr">
            <a:normAutofit/>
          </a:bodyPr>
          <a:lstStyle>
            <a:lvl1pPr>
              <a:defRPr sz="2400" b="1" i="0"/>
            </a:lvl1pPr>
          </a:lstStyle>
          <a:p>
            <a:r>
              <a:rPr lang="it-IT" dirty="0"/>
              <a:t>Fare clic per modificare stile</a:t>
            </a:r>
          </a:p>
        </p:txBody>
      </p:sp>
      <p:cxnSp>
        <p:nvCxnSpPr>
          <p:cNvPr id="4" name="Connettore 1 3"/>
          <p:cNvCxnSpPr/>
          <p:nvPr userDrawn="1"/>
        </p:nvCxnSpPr>
        <p:spPr>
          <a:xfrm>
            <a:off x="0" y="823674"/>
            <a:ext cx="6003131" cy="6389"/>
          </a:xfrm>
          <a:prstGeom prst="line">
            <a:avLst/>
          </a:prstGeom>
          <a:ln>
            <a:solidFill>
              <a:srgbClr val="FBCF33"/>
            </a:solidFill>
          </a:ln>
          <a:effectLst/>
        </p:spPr>
        <p:style>
          <a:lnRef idx="2">
            <a:schemeClr val="accent1"/>
          </a:lnRef>
          <a:fillRef idx="0">
            <a:schemeClr val="accent1"/>
          </a:fillRef>
          <a:effectRef idx="1">
            <a:schemeClr val="accent1"/>
          </a:effectRef>
          <a:fontRef idx="minor">
            <a:schemeClr val="tx1"/>
          </a:fontRef>
        </p:style>
      </p:cxnSp>
      <p:sp>
        <p:nvSpPr>
          <p:cNvPr id="12" name="Segnaposto testo 11"/>
          <p:cNvSpPr>
            <a:spLocks noGrp="1"/>
          </p:cNvSpPr>
          <p:nvPr>
            <p:ph type="body" sz="quarter" idx="10"/>
          </p:nvPr>
        </p:nvSpPr>
        <p:spPr>
          <a:xfrm>
            <a:off x="640799" y="1123200"/>
            <a:ext cx="3096000" cy="727200"/>
          </a:xfrm>
          <a:solidFill>
            <a:srgbClr val="E3E3E3"/>
          </a:solidFill>
          <a:effectLst>
            <a:outerShdw dist="101600" dir="8100000" algn="ctr" rotWithShape="0">
              <a:srgbClr val="CA0538"/>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4" name="Segnaposto testo 13"/>
          <p:cNvSpPr>
            <a:spLocks noGrp="1"/>
          </p:cNvSpPr>
          <p:nvPr>
            <p:ph type="body" sz="quarter" idx="11"/>
          </p:nvPr>
        </p:nvSpPr>
        <p:spPr>
          <a:xfrm>
            <a:off x="4460400" y="1123200"/>
            <a:ext cx="3096000" cy="727200"/>
          </a:xfr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7" name="Segnaposto testo 16"/>
          <p:cNvSpPr>
            <a:spLocks noGrp="1"/>
          </p:cNvSpPr>
          <p:nvPr>
            <p:ph type="body" sz="quarter" idx="12"/>
          </p:nvPr>
        </p:nvSpPr>
        <p:spPr>
          <a:xfrm>
            <a:off x="8276400" y="1123200"/>
            <a:ext cx="3096000" cy="727200"/>
          </a:xfrm>
          <a:solidFill>
            <a:srgbClr val="E3E3E3"/>
          </a:solidFill>
          <a:effectLst>
            <a:outerShdw dist="101600" dir="8100000" algn="ctr" rotWithShape="0">
              <a:srgbClr val="FF9900"/>
            </a:outerShdw>
          </a:effectLst>
        </p:spPr>
        <p:txBody>
          <a:bodyPr anchor="ctr" anchorCtr="0">
            <a:normAutofit/>
          </a:bodyPr>
          <a:lstStyle>
            <a:lvl1pPr>
              <a:buNone/>
              <a:defRPr sz="1600" b="1" i="0">
                <a:solidFill>
                  <a:schemeClr val="tx1"/>
                </a:solidFill>
              </a:defRPr>
            </a:lvl1pPr>
          </a:lstStyle>
          <a:p>
            <a:pPr lvl="0"/>
            <a:endParaRPr lang="it-IT" dirty="0"/>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endParaRPr lang="it-IT" dirty="0"/>
          </a:p>
        </p:txBody>
      </p:sp>
      <p:sp>
        <p:nvSpPr>
          <p:cNvPr id="20" name="Segnaposto testo 19"/>
          <p:cNvSpPr>
            <a:spLocks noGrp="1"/>
          </p:cNvSpPr>
          <p:nvPr>
            <p:ph type="body" sz="quarter" idx="17"/>
          </p:nvPr>
        </p:nvSpPr>
        <p:spPr>
          <a:xfrm>
            <a:off x="640800" y="2209575"/>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Secondo livello</a:t>
            </a:r>
          </a:p>
          <a:p>
            <a:pPr lvl="2"/>
            <a:r>
              <a:rPr lang="it-IT" dirty="0"/>
              <a:t>Terzo livello</a:t>
            </a:r>
          </a:p>
        </p:txBody>
      </p:sp>
      <p:sp>
        <p:nvSpPr>
          <p:cNvPr id="21" name="Segnaposto testo 19"/>
          <p:cNvSpPr>
            <a:spLocks noGrp="1"/>
          </p:cNvSpPr>
          <p:nvPr>
            <p:ph type="body" sz="quarter" idx="18"/>
          </p:nvPr>
        </p:nvSpPr>
        <p:spPr>
          <a:xfrm>
            <a:off x="4460400" y="2242232"/>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Secondo livello</a:t>
            </a:r>
          </a:p>
          <a:p>
            <a:pPr lvl="2"/>
            <a:r>
              <a:rPr lang="it-IT" dirty="0"/>
              <a:t>Terzo livello</a:t>
            </a:r>
          </a:p>
        </p:txBody>
      </p:sp>
      <p:sp>
        <p:nvSpPr>
          <p:cNvPr id="22" name="Segnaposto testo 19"/>
          <p:cNvSpPr>
            <a:spLocks noGrp="1"/>
          </p:cNvSpPr>
          <p:nvPr>
            <p:ph type="body" sz="quarter" idx="19"/>
          </p:nvPr>
        </p:nvSpPr>
        <p:spPr>
          <a:xfrm>
            <a:off x="8276400" y="2264004"/>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Secondo livello</a:t>
            </a:r>
          </a:p>
          <a:p>
            <a:pPr lvl="2"/>
            <a:r>
              <a:rPr lang="it-IT" dirty="0"/>
              <a:t>Terzo livello</a:t>
            </a:r>
          </a:p>
        </p:txBody>
      </p:sp>
      <p:sp>
        <p:nvSpPr>
          <p:cNvPr id="15"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2" name="Segnaposto piè di pagina 1"/>
          <p:cNvSpPr>
            <a:spLocks noGrp="1"/>
          </p:cNvSpPr>
          <p:nvPr>
            <p:ph type="ftr" sz="quarter" idx="20"/>
          </p:nvPr>
        </p:nvSpPr>
        <p:spPr>
          <a:xfrm>
            <a:off x="7350980" y="6297480"/>
            <a:ext cx="4184528" cy="365125"/>
          </a:xfrm>
        </p:spPr>
        <p:txBody>
          <a:bodyPr/>
          <a:lstStyle/>
          <a:p>
            <a:endParaRPr lang="it-IT" dirty="0"/>
          </a:p>
        </p:txBody>
      </p:sp>
    </p:spTree>
    <p:extLst>
      <p:ext uri="{BB962C8B-B14F-4D97-AF65-F5344CB8AC3E}">
        <p14:creationId xmlns:p14="http://schemas.microsoft.com/office/powerpoint/2010/main" val="316206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711200" y="1608261"/>
            <a:ext cx="10769600" cy="3010040"/>
          </a:xfrm>
          <a:prstGeom prst="rect">
            <a:avLst/>
          </a:prstGeom>
        </p:spPr>
        <p:txBody>
          <a:bodyPr numCol="2" spcCol="228600"/>
          <a:lstStyle>
            <a:lvl1pPr marL="517525" indent="-342900">
              <a:spcAft>
                <a:spcPts val="600"/>
              </a:spcAft>
              <a:buClr>
                <a:schemeClr val="tx2"/>
              </a:buClr>
              <a:buSzPct val="80000"/>
              <a:buFont typeface="Webdings" panose="05030102010509060703" pitchFamily="18" charset="2"/>
              <a:buChar char=""/>
              <a:tabLst>
                <a:tab pos="798513" algn="l"/>
              </a:tabLst>
              <a:defRPr sz="900" b="0"/>
            </a:lvl1pPr>
          </a:lstStyle>
          <a:p>
            <a:pPr>
              <a:spcAft>
                <a:spcPts val="600"/>
              </a:spcAft>
              <a:tabLst>
                <a:tab pos="798513" algn="l"/>
              </a:tabLst>
            </a:pPr>
            <a:r>
              <a:rPr lang="en-US" sz="2000" b="1" dirty="0">
                <a:solidFill>
                  <a:schemeClr val="tx2"/>
                </a:solidFill>
                <a:latin typeface="Arial" panose="020B0604020202020204" pitchFamily="34" charset="0"/>
                <a:cs typeface="Arial" panose="020B0604020202020204" pitchFamily="34" charset="0"/>
              </a:rPr>
              <a:t>2 Column text (20pt)</a:t>
            </a:r>
          </a:p>
          <a:p>
            <a:pPr>
              <a:spcAft>
                <a:spcPts val="600"/>
              </a:spcAft>
              <a:tabLst>
                <a:tab pos="798513" algn="l"/>
              </a:tabLst>
            </a:pPr>
            <a:r>
              <a:rPr lang="en-US" sz="2000" dirty="0">
                <a:solidFill>
                  <a:srgbClr val="505451"/>
                </a:solidFill>
                <a:latin typeface="Arial" panose="020B0604020202020204" pitchFamily="34" charset="0"/>
                <a:cs typeface="Arial" panose="020B0604020202020204" pitchFamily="34" charset="0"/>
              </a:rPr>
              <a:t>Body text (20pt)</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 </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a:t>
            </a:r>
          </a:p>
          <a:p>
            <a:pPr>
              <a:spcAft>
                <a:spcPts val="600"/>
              </a:spcAft>
              <a:tabLst>
                <a:tab pos="798513" algn="l"/>
              </a:tabLst>
            </a:pPr>
            <a:endParaRPr lang="en-US" sz="2000" b="1" dirty="0">
              <a:solidFill>
                <a:schemeClr val="tx2"/>
              </a:solidFill>
              <a:latin typeface="Arial" panose="020B0604020202020204" pitchFamily="34" charset="0"/>
              <a:cs typeface="Arial" panose="020B0604020202020204" pitchFamily="34" charset="0"/>
            </a:endParaRPr>
          </a:p>
          <a:p>
            <a:pPr>
              <a:spcAft>
                <a:spcPts val="600"/>
              </a:spcAft>
              <a:tabLst>
                <a:tab pos="798513" algn="l"/>
              </a:tabLst>
            </a:pPr>
            <a:r>
              <a:rPr lang="en-US" sz="2000" b="1" dirty="0">
                <a:solidFill>
                  <a:schemeClr val="tx2"/>
                </a:solidFill>
                <a:latin typeface="Arial" panose="020B0604020202020204" pitchFamily="34" charset="0"/>
                <a:cs typeface="Arial" panose="020B0604020202020204" pitchFamily="34" charset="0"/>
              </a:rPr>
              <a:t>Subheading </a:t>
            </a:r>
          </a:p>
          <a:p>
            <a:pPr>
              <a:spcAft>
                <a:spcPts val="600"/>
              </a:spcAft>
              <a:tabLst>
                <a:tab pos="798513" algn="l"/>
              </a:tabLst>
            </a:pPr>
            <a:r>
              <a:rPr lang="en-US" sz="2000" dirty="0">
                <a:solidFill>
                  <a:srgbClr val="505451"/>
                </a:solidFill>
                <a:latin typeface="Arial" panose="020B0604020202020204" pitchFamily="34" charset="0"/>
                <a:cs typeface="Arial" panose="020B0604020202020204" pitchFamily="34" charset="0"/>
              </a:rPr>
              <a:t>Body text (20pt)</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 </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a:t>
            </a:r>
          </a:p>
          <a:p>
            <a:pPr marL="517525" indent="-342900">
              <a:spcAft>
                <a:spcPts val="600"/>
              </a:spcAft>
              <a:buClr>
                <a:schemeClr val="tx2"/>
              </a:buClr>
              <a:buSzPct val="80000"/>
              <a:buFont typeface="Webdings" panose="05030102010509060703" pitchFamily="18" charset="2"/>
              <a:buChar char=""/>
              <a:tabLst>
                <a:tab pos="798513" algn="l"/>
              </a:tabLst>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7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Autore e data</a:t>
            </a:r>
          </a:p>
        </p:txBody>
      </p:sp>
      <p:sp>
        <p:nvSpPr>
          <p:cNvPr id="12" name="Titolo presentazion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Titolo presentazione</a:t>
            </a:r>
          </a:p>
        </p:txBody>
      </p:sp>
      <p:sp>
        <p:nvSpPr>
          <p:cNvPr id="13" name="Corpo livello uno…"/>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11742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ntestazione sezione">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006E0976-A7A3-B647-96C0-7CFF67003E96}"/>
              </a:ext>
            </a:extLst>
          </p:cNvPr>
          <p:cNvSpPr/>
          <p:nvPr userDrawn="1"/>
        </p:nvSpPr>
        <p:spPr>
          <a:xfrm>
            <a:off x="0" y="1"/>
            <a:ext cx="12192000" cy="627321"/>
          </a:xfrm>
          <a:prstGeom prst="rect">
            <a:avLst/>
          </a:prstGeom>
          <a:solidFill>
            <a:schemeClr val="bg1"/>
          </a:solidFill>
          <a:ln>
            <a:noFill/>
          </a:ln>
          <a:effectLst>
            <a:outerShdw blurRad="419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9" name="Immagine 8">
            <a:extLst>
              <a:ext uri="{FF2B5EF4-FFF2-40B4-BE49-F238E27FC236}">
                <a16:creationId xmlns:a16="http://schemas.microsoft.com/office/drawing/2014/main" id="{36A6652F-4FE9-854F-B8FF-43FC2708234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37187" y="6003442"/>
            <a:ext cx="840996" cy="661764"/>
          </a:xfrm>
          <a:prstGeom prst="rect">
            <a:avLst/>
          </a:prstGeom>
        </p:spPr>
      </p:pic>
      <p:sp>
        <p:nvSpPr>
          <p:cNvPr id="14" name="Segnaposto numero diapositiva 2">
            <a:extLst>
              <a:ext uri="{FF2B5EF4-FFF2-40B4-BE49-F238E27FC236}">
                <a16:creationId xmlns:a16="http://schemas.microsoft.com/office/drawing/2014/main" id="{B9FE8D83-B1A3-8242-86A9-61CBB71972BC}"/>
              </a:ext>
            </a:extLst>
          </p:cNvPr>
          <p:cNvSpPr>
            <a:spLocks noGrp="1"/>
          </p:cNvSpPr>
          <p:nvPr>
            <p:ph type="sldNum" sz="quarter" idx="10"/>
          </p:nvPr>
        </p:nvSpPr>
        <p:spPr>
          <a:xfrm>
            <a:off x="178293" y="6429567"/>
            <a:ext cx="445708" cy="332475"/>
          </a:xfrm>
          <a:noFill/>
        </p:spPr>
        <p:txBody>
          <a:bodyPr/>
          <a:lstStyle>
            <a:lvl1pPr algn="ctr">
              <a:defRPr sz="1100"/>
            </a:lvl1pPr>
          </a:lstStyle>
          <a:p>
            <a:pPr marL="92072" indent="-92072" fontAlgn="base">
              <a:spcBef>
                <a:spcPct val="0"/>
              </a:spcBef>
              <a:spcAft>
                <a:spcPct val="0"/>
              </a:spcAft>
              <a:defRPr/>
            </a:pPr>
            <a:fld id="{DC8EB68E-E012-4BA0-8FC2-4838E88C4766}" type="slidenum">
              <a:rPr lang="it-IT" smtClean="0">
                <a:solidFill>
                  <a:prstClr val="black"/>
                </a:solidFill>
              </a:rPr>
              <a:pPr marL="92072" indent="-92072" fontAlgn="base">
                <a:spcBef>
                  <a:spcPct val="0"/>
                </a:spcBef>
                <a:spcAft>
                  <a:spcPct val="0"/>
                </a:spcAft>
                <a:defRPr/>
              </a:pPr>
              <a:t>‹#›</a:t>
            </a:fld>
            <a:endParaRPr lang="it-IT">
              <a:solidFill>
                <a:prstClr val="black"/>
              </a:solidFill>
            </a:endParaRPr>
          </a:p>
        </p:txBody>
      </p:sp>
      <p:sp>
        <p:nvSpPr>
          <p:cNvPr id="15" name="Figura a mano libera 14">
            <a:extLst>
              <a:ext uri="{FF2B5EF4-FFF2-40B4-BE49-F238E27FC236}">
                <a16:creationId xmlns:a16="http://schemas.microsoft.com/office/drawing/2014/main" id="{EBFA263E-0ED4-8546-9B45-FF165FDD75A6}"/>
              </a:ext>
            </a:extLst>
          </p:cNvPr>
          <p:cNvSpPr/>
          <p:nvPr userDrawn="1"/>
        </p:nvSpPr>
        <p:spPr>
          <a:xfrm>
            <a:off x="0" y="6337004"/>
            <a:ext cx="914400" cy="520997"/>
          </a:xfrm>
          <a:custGeom>
            <a:avLst/>
            <a:gdLst>
              <a:gd name="connsiteX0" fmla="*/ 0 w 1180214"/>
              <a:gd name="connsiteY0" fmla="*/ 0 h 829339"/>
              <a:gd name="connsiteX1" fmla="*/ 1180214 w 1180214"/>
              <a:gd name="connsiteY1" fmla="*/ 0 h 829339"/>
              <a:gd name="connsiteX2" fmla="*/ 1180214 w 1180214"/>
              <a:gd name="connsiteY2" fmla="*/ 829339 h 829339"/>
            </a:gdLst>
            <a:ahLst/>
            <a:cxnLst>
              <a:cxn ang="0">
                <a:pos x="connsiteX0" y="connsiteY0"/>
              </a:cxn>
              <a:cxn ang="0">
                <a:pos x="connsiteX1" y="connsiteY1"/>
              </a:cxn>
              <a:cxn ang="0">
                <a:pos x="connsiteX2" y="connsiteY2"/>
              </a:cxn>
            </a:cxnLst>
            <a:rect l="l" t="t" r="r" b="b"/>
            <a:pathLst>
              <a:path w="1180214" h="829339">
                <a:moveTo>
                  <a:pt x="0" y="0"/>
                </a:moveTo>
                <a:lnTo>
                  <a:pt x="1180214" y="0"/>
                </a:lnTo>
                <a:lnTo>
                  <a:pt x="1180214" y="829339"/>
                </a:lnTo>
              </a:path>
            </a:pathLst>
          </a:custGeom>
          <a:noFill/>
          <a:ln w="222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8" name="Titolo 7"/>
          <p:cNvSpPr>
            <a:spLocks noGrp="1"/>
          </p:cNvSpPr>
          <p:nvPr>
            <p:ph type="title"/>
          </p:nvPr>
        </p:nvSpPr>
        <p:spPr>
          <a:xfrm>
            <a:off x="624000" y="45001"/>
            <a:ext cx="9144000" cy="582321"/>
          </a:xfrm>
        </p:spPr>
        <p:txBody>
          <a:bodyPr>
            <a:noAutofit/>
          </a:bodyPr>
          <a:lstStyle>
            <a:lvl1pPr>
              <a:defRPr sz="2400" b="1"/>
            </a:lvl1pPr>
          </a:lstStyle>
          <a:p>
            <a:r>
              <a:rPr lang="it-IT"/>
              <a:t>Fare clic per modificare lo stile del titolo</a:t>
            </a:r>
            <a:endParaRPr lang="en-GB"/>
          </a:p>
        </p:txBody>
      </p:sp>
    </p:spTree>
    <p:extLst>
      <p:ext uri="{BB962C8B-B14F-4D97-AF65-F5344CB8AC3E}">
        <p14:creationId xmlns:p14="http://schemas.microsoft.com/office/powerpoint/2010/main" val="267675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2891D90-B9F5-4132-869E-1341D3BD0708}"/>
              </a:ext>
            </a:extLst>
          </p:cNvPr>
          <p:cNvSpPr>
            <a:spLocks noGrp="1"/>
          </p:cNvSpPr>
          <p:nvPr>
            <p:ph type="dt" sz="half" idx="10"/>
          </p:nvPr>
        </p:nvSpPr>
        <p:spPr/>
        <p:txBody>
          <a:bodyPr/>
          <a:lstStyle/>
          <a:p>
            <a:fld id="{F1920C7D-2853-46F7-8116-898AED43E1C1}" type="datetimeFigureOut">
              <a:rPr lang="it-IT" smtClean="0"/>
              <a:t>14/09/2022</a:t>
            </a:fld>
            <a:endParaRPr lang="it-IT"/>
          </a:p>
        </p:txBody>
      </p:sp>
      <p:sp>
        <p:nvSpPr>
          <p:cNvPr id="3" name="Segnaposto piè di pagina 2">
            <a:extLst>
              <a:ext uri="{FF2B5EF4-FFF2-40B4-BE49-F238E27FC236}">
                <a16:creationId xmlns:a16="http://schemas.microsoft.com/office/drawing/2014/main" id="{AC864149-0C81-47AE-8365-1FAE8506AAD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98727B0-B0F5-4F90-9A9A-074E78070A47}"/>
              </a:ext>
            </a:extLst>
          </p:cNvPr>
          <p:cNvSpPr>
            <a:spLocks noGrp="1"/>
          </p:cNvSpPr>
          <p:nvPr>
            <p:ph type="sldNum" sz="quarter" idx="12"/>
          </p:nvPr>
        </p:nvSpPr>
        <p:spPr/>
        <p:txBody>
          <a:bodyPr/>
          <a:lstStyle/>
          <a:p>
            <a:fld id="{B1E44730-D958-41CA-9511-B421237421AA}" type="slidenum">
              <a:rPr lang="it-IT" smtClean="0"/>
              <a:t>‹#›</a:t>
            </a:fld>
            <a:endParaRPr lang="it-IT"/>
          </a:p>
        </p:txBody>
      </p:sp>
    </p:spTree>
    <p:extLst>
      <p:ext uri="{BB962C8B-B14F-4D97-AF65-F5344CB8AC3E}">
        <p14:creationId xmlns:p14="http://schemas.microsoft.com/office/powerpoint/2010/main" val="321023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711200" y="1597025"/>
            <a:ext cx="10769600" cy="4086225"/>
          </a:xfrm>
          <a:prstGeom prst="rect">
            <a:avLst/>
          </a:prstGeom>
        </p:spPr>
        <p:txBody>
          <a:bodyPr/>
          <a:lstStyle>
            <a:lvl1pPr marL="517525" indent="-342900">
              <a:spcAft>
                <a:spcPts val="600"/>
              </a:spcAft>
              <a:buClr>
                <a:schemeClr val="tx2"/>
              </a:buClr>
              <a:buSzPct val="80000"/>
              <a:buFont typeface="Webdings" panose="05030102010509060703" pitchFamily="18" charset="2"/>
              <a:buChar char=""/>
              <a:tabLst>
                <a:tab pos="798513" algn="l"/>
              </a:tabLst>
              <a:defRPr b="0"/>
            </a:lvl1pPr>
          </a:lstStyle>
          <a:p>
            <a:pPr>
              <a:spcAft>
                <a:spcPts val="600"/>
              </a:spcAft>
              <a:tabLst>
                <a:tab pos="798513" algn="l"/>
              </a:tabLst>
            </a:pPr>
            <a:r>
              <a:rPr lang="en-US" sz="2000" b="1" dirty="0">
                <a:solidFill>
                  <a:schemeClr val="tx2"/>
                </a:solidFill>
                <a:latin typeface="Arial" panose="020B0604020202020204" pitchFamily="34" charset="0"/>
                <a:cs typeface="Arial" panose="020B0604020202020204" pitchFamily="34" charset="0"/>
              </a:rPr>
              <a:t>Subheading (20pt)</a:t>
            </a:r>
          </a:p>
          <a:p>
            <a:pPr>
              <a:spcAft>
                <a:spcPts val="600"/>
              </a:spcAft>
              <a:tabLst>
                <a:tab pos="798513" algn="l"/>
              </a:tabLst>
            </a:pPr>
            <a:r>
              <a:rPr lang="en-US" sz="2000" dirty="0">
                <a:solidFill>
                  <a:srgbClr val="505451"/>
                </a:solidFill>
                <a:latin typeface="Arial" panose="020B0604020202020204" pitchFamily="34" charset="0"/>
                <a:cs typeface="Arial" panose="020B0604020202020204" pitchFamily="34" charset="0"/>
              </a:rPr>
              <a:t>Body text (20pt)</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 </a:t>
            </a:r>
          </a:p>
          <a:p>
            <a:pPr marL="517525" indent="-342900">
              <a:spcAft>
                <a:spcPts val="600"/>
              </a:spcAft>
              <a:buClr>
                <a:schemeClr val="tx2"/>
              </a:buClr>
              <a:buSzPct val="80000"/>
              <a:buFont typeface="Webdings" panose="05030102010509060703" pitchFamily="18" charset="2"/>
              <a:buChar char=""/>
              <a:tabLst>
                <a:tab pos="798513" algn="l"/>
              </a:tabLst>
            </a:pPr>
            <a:r>
              <a:rPr lang="en-US" sz="2000" dirty="0">
                <a:solidFill>
                  <a:srgbClr val="505451"/>
                </a:solidFill>
                <a:latin typeface="Arial" panose="020B0604020202020204" pitchFamily="34" charset="0"/>
                <a:cs typeface="Arial" panose="020B0604020202020204" pitchFamily="34" charset="0"/>
              </a:rPr>
              <a:t>Bullet</a:t>
            </a:r>
          </a:p>
        </p:txBody>
      </p:sp>
    </p:spTree>
    <p:extLst>
      <p:ext uri="{BB962C8B-B14F-4D97-AF65-F5344CB8AC3E}">
        <p14:creationId xmlns:p14="http://schemas.microsoft.com/office/powerpoint/2010/main" val="187132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esto">
    <p:spTree>
      <p:nvGrpSpPr>
        <p:cNvPr id="1" name=""/>
        <p:cNvGrpSpPr/>
        <p:nvPr/>
      </p:nvGrpSpPr>
      <p:grpSpPr>
        <a:xfrm>
          <a:off x="0" y="0"/>
          <a:ext cx="0" cy="0"/>
          <a:chOff x="0" y="0"/>
          <a:chExt cx="0" cy="0"/>
        </a:xfrm>
      </p:grpSpPr>
      <p:pic>
        <p:nvPicPr>
          <p:cNvPr id="7" name="Immagine 6" descr="stondatur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egnaposto titolo 1"/>
          <p:cNvSpPr>
            <a:spLocks noGrp="1"/>
          </p:cNvSpPr>
          <p:nvPr>
            <p:ph type="title"/>
          </p:nvPr>
        </p:nvSpPr>
        <p:spPr>
          <a:xfrm>
            <a:off x="641245" y="173479"/>
            <a:ext cx="10122550" cy="778099"/>
          </a:xfrm>
          <a:prstGeom prst="rect">
            <a:avLst/>
          </a:prstGeom>
        </p:spPr>
        <p:txBody>
          <a:bodyPr vert="horz" lIns="91440" tIns="45720" rIns="91440" bIns="45720" rtlCol="0" anchor="ctr">
            <a:normAutofit/>
          </a:bodyPr>
          <a:lstStyle>
            <a:lvl1pPr>
              <a:defRPr sz="2400" b="1" i="0"/>
            </a:lvl1pPr>
          </a:lstStyle>
          <a:p>
            <a:r>
              <a:rPr lang="it-IT" dirty="0"/>
              <a:t>Fare clic per modificare stile</a:t>
            </a:r>
          </a:p>
        </p:txBody>
      </p:sp>
      <p:cxnSp>
        <p:nvCxnSpPr>
          <p:cNvPr id="4" name="Connettore 1 3"/>
          <p:cNvCxnSpPr/>
          <p:nvPr userDrawn="1"/>
        </p:nvCxnSpPr>
        <p:spPr>
          <a:xfrm>
            <a:off x="0" y="823674"/>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sp>
        <p:nvSpPr>
          <p:cNvPr id="3" name="Segnaposto contenuto 2"/>
          <p:cNvSpPr>
            <a:spLocks noGrp="1"/>
          </p:cNvSpPr>
          <p:nvPr>
            <p:ph sz="quarter" idx="10"/>
          </p:nvPr>
        </p:nvSpPr>
        <p:spPr>
          <a:xfrm>
            <a:off x="641246" y="1602000"/>
            <a:ext cx="10824534" cy="4323600"/>
          </a:xfrm>
        </p:spPr>
        <p:txBody>
          <a:bodyPr/>
          <a:lstStyle>
            <a:lvl1pPr marL="342891" indent="-342891">
              <a:buFont typeface="Wingdings" panose="05000000000000000000" pitchFamily="2" charset="2"/>
              <a:buChar char="§"/>
              <a:defRPr/>
            </a:lvl1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2" name="Immagin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975912" y="350177"/>
            <a:ext cx="489868" cy="600223"/>
          </a:xfrm>
          <a:prstGeom prst="rect">
            <a:avLst/>
          </a:prstGeom>
        </p:spPr>
      </p:pic>
      <p:sp>
        <p:nvSpPr>
          <p:cNvPr id="2" name="Segnaposto piè di pagina 1"/>
          <p:cNvSpPr>
            <a:spLocks noGrp="1"/>
          </p:cNvSpPr>
          <p:nvPr>
            <p:ph type="ftr" sz="quarter" idx="11"/>
          </p:nvPr>
        </p:nvSpPr>
        <p:spPr/>
        <p:txBody>
          <a:bodyPr/>
          <a:lstStyle/>
          <a:p>
            <a:endParaRPr lang="it-IT" dirty="0"/>
          </a:p>
        </p:txBody>
      </p:sp>
      <p:sp>
        <p:nvSpPr>
          <p:cNvPr id="9"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Tree>
    <p:extLst>
      <p:ext uri="{BB962C8B-B14F-4D97-AF65-F5344CB8AC3E}">
        <p14:creationId xmlns:p14="http://schemas.microsoft.com/office/powerpoint/2010/main" val="396076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esto due blocchi">
    <p:spTree>
      <p:nvGrpSpPr>
        <p:cNvPr id="1" name=""/>
        <p:cNvGrpSpPr/>
        <p:nvPr/>
      </p:nvGrpSpPr>
      <p:grpSpPr>
        <a:xfrm>
          <a:off x="0" y="0"/>
          <a:ext cx="0" cy="0"/>
          <a:chOff x="0" y="0"/>
          <a:chExt cx="0" cy="0"/>
        </a:xfrm>
      </p:grpSpPr>
      <p:sp>
        <p:nvSpPr>
          <p:cNvPr id="2" name="Titolo 1"/>
          <p:cNvSpPr>
            <a:spLocks noGrp="1"/>
          </p:cNvSpPr>
          <p:nvPr>
            <p:ph type="title"/>
          </p:nvPr>
        </p:nvSpPr>
        <p:spPr>
          <a:xfrm>
            <a:off x="640800" y="172800"/>
            <a:ext cx="10157829" cy="777600"/>
          </a:xfrm>
        </p:spPr>
        <p:txBody>
          <a:bodyPr/>
          <a:lstStyle/>
          <a:p>
            <a:r>
              <a:rPr lang="it-IT"/>
              <a:t>Fare clic per modificare lo stile del titolo</a:t>
            </a:r>
          </a:p>
        </p:txBody>
      </p:sp>
      <p:sp>
        <p:nvSpPr>
          <p:cNvPr id="8" name="Segnaposto contenuto 7"/>
          <p:cNvSpPr>
            <a:spLocks noGrp="1"/>
          </p:cNvSpPr>
          <p:nvPr>
            <p:ph sz="quarter" idx="11"/>
          </p:nvPr>
        </p:nvSpPr>
        <p:spPr>
          <a:xfrm>
            <a:off x="640800" y="1426591"/>
            <a:ext cx="4971435" cy="4678131"/>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cxnSp>
        <p:nvCxnSpPr>
          <p:cNvPr id="9" name="Connettore 1 11"/>
          <p:cNvCxnSpPr/>
          <p:nvPr userDrawn="1"/>
        </p:nvCxnSpPr>
        <p:spPr>
          <a:xfrm>
            <a:off x="6006517"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11" name="Segnaposto contenuto 10"/>
          <p:cNvSpPr>
            <a:spLocks noGrp="1"/>
          </p:cNvSpPr>
          <p:nvPr>
            <p:ph sz="quarter" idx="12"/>
          </p:nvPr>
        </p:nvSpPr>
        <p:spPr>
          <a:xfrm>
            <a:off x="6400800" y="1426518"/>
            <a:ext cx="5064980" cy="467999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p:cNvSpPr>
            <a:spLocks noGrp="1"/>
          </p:cNvSpPr>
          <p:nvPr>
            <p:ph type="ftr" sz="quarter" idx="13"/>
          </p:nvPr>
        </p:nvSpPr>
        <p:spPr/>
        <p:txBody>
          <a:bodyPr/>
          <a:lstStyle/>
          <a:p>
            <a:endParaRPr lang="it-IT" dirty="0"/>
          </a:p>
        </p:txBody>
      </p:sp>
      <p:sp>
        <p:nvSpPr>
          <p:cNvPr id="10"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Tree>
    <p:extLst>
      <p:ext uri="{BB962C8B-B14F-4D97-AF65-F5344CB8AC3E}">
        <p14:creationId xmlns:p14="http://schemas.microsoft.com/office/powerpoint/2010/main" val="14373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2 box titolo e separatore">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p:nvPr>
        </p:nvSpPr>
        <p:spPr/>
        <p:txBody>
          <a:bodyPr/>
          <a:lstStyle/>
          <a:p>
            <a:r>
              <a:rPr lang="it-IT" dirty="0"/>
              <a:t>Fare clic per modificare lo stile del titolo</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cxnSp>
        <p:nvCxnSpPr>
          <p:cNvPr id="11" name="Connettore 1 11"/>
          <p:cNvCxnSpPr/>
          <p:nvPr userDrawn="1"/>
        </p:nvCxnSpPr>
        <p:spPr>
          <a:xfrm>
            <a:off x="6056212"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2" name="Segnaposto piè di pagina 1"/>
          <p:cNvSpPr>
            <a:spLocks noGrp="1"/>
          </p:cNvSpPr>
          <p:nvPr>
            <p:ph type="ftr" sz="quarter" idx="15"/>
          </p:nvPr>
        </p:nvSpPr>
        <p:spPr/>
        <p:txBody>
          <a:bodyPr/>
          <a:lstStyle/>
          <a:p>
            <a:endParaRPr lang="it-IT" dirty="0"/>
          </a:p>
        </p:txBody>
      </p:sp>
    </p:spTree>
    <p:extLst>
      <p:ext uri="{BB962C8B-B14F-4D97-AF65-F5344CB8AC3E}">
        <p14:creationId xmlns:p14="http://schemas.microsoft.com/office/powerpoint/2010/main" val="210838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fronto 2 box con titol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p:nvPr>
        </p:nvSpPr>
        <p:spPr/>
        <p:txBody>
          <a:bodyPr/>
          <a:lstStyle/>
          <a:p>
            <a:r>
              <a:rPr lang="it-IT" dirty="0"/>
              <a:t>Fare clic per modificare lo stile del titolo</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sp>
        <p:nvSpPr>
          <p:cNvPr id="2" name="Segnaposto piè di pagina 1"/>
          <p:cNvSpPr>
            <a:spLocks noGrp="1"/>
          </p:cNvSpPr>
          <p:nvPr>
            <p:ph type="ftr" sz="quarter" idx="15"/>
          </p:nvPr>
        </p:nvSpPr>
        <p:spPr/>
        <p:txBody>
          <a:bodyPr/>
          <a:lstStyle/>
          <a:p>
            <a:endParaRPr lang="it-IT" dirty="0"/>
          </a:p>
        </p:txBody>
      </p:sp>
    </p:spTree>
    <p:extLst>
      <p:ext uri="{BB962C8B-B14F-4D97-AF65-F5344CB8AC3E}">
        <p14:creationId xmlns:p14="http://schemas.microsoft.com/office/powerpoint/2010/main" val="21366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fronto box titolo giall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p:nvPr>
        </p:nvSpPr>
        <p:spPr/>
        <p:txBody>
          <a:bodyPr/>
          <a:lstStyle/>
          <a:p>
            <a:r>
              <a:rPr lang="it-IT" dirty="0"/>
              <a:t>Fare clic per modificare lo stile del titolo</a:t>
            </a:r>
          </a:p>
        </p:txBody>
      </p:sp>
      <p:sp>
        <p:nvSpPr>
          <p:cNvPr id="5" name="Segnaposto testo 4"/>
          <p:cNvSpPr>
            <a:spLocks noGrp="1"/>
          </p:cNvSpPr>
          <p:nvPr>
            <p:ph type="body" sz="quarter" idx="13"/>
          </p:nvPr>
        </p:nvSpPr>
        <p:spPr>
          <a:xfrm>
            <a:off x="1289095"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1" name="Segnaposto testo 4"/>
          <p:cNvSpPr>
            <a:spLocks noGrp="1"/>
          </p:cNvSpPr>
          <p:nvPr>
            <p:ph type="body" sz="quarter" idx="14"/>
          </p:nvPr>
        </p:nvSpPr>
        <p:spPr>
          <a:xfrm>
            <a:off x="6778892"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2" name="Segnaposto piè di pagina 1"/>
          <p:cNvSpPr>
            <a:spLocks noGrp="1"/>
          </p:cNvSpPr>
          <p:nvPr>
            <p:ph type="ftr" sz="quarter" idx="15"/>
          </p:nvPr>
        </p:nvSpPr>
        <p:spPr/>
        <p:txBody>
          <a:bodyPr/>
          <a:lstStyle/>
          <a:p>
            <a:endParaRPr lang="it-IT" dirty="0"/>
          </a:p>
        </p:txBody>
      </p:sp>
    </p:spTree>
    <p:extLst>
      <p:ext uri="{BB962C8B-B14F-4D97-AF65-F5344CB8AC3E}">
        <p14:creationId xmlns:p14="http://schemas.microsoft.com/office/powerpoint/2010/main" val="326573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solo titol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p:nvPr>
        </p:nvSpPr>
        <p:spPr/>
        <p:txBody>
          <a:bodyPr/>
          <a:lstStyle/>
          <a:p>
            <a:r>
              <a:rPr lang="it-IT"/>
              <a:t>Fare clic per modificare lo stile del titolo</a:t>
            </a:r>
          </a:p>
        </p:txBody>
      </p:sp>
      <p:sp>
        <p:nvSpPr>
          <p:cNvPr id="2" name="Segnaposto piè di pagina 1"/>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62122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a tutta slide">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0"/>
            <a:ext cx="12192000" cy="6858000"/>
          </a:xfrm>
          <a:solidFill>
            <a:srgbClr val="C6C6C6"/>
          </a:solidFill>
        </p:spPr>
        <p:txBody>
          <a:bodyPr/>
          <a:lstStyle>
            <a:lvl1pPr marL="0" indent="0">
              <a:buNone/>
              <a:defRPr/>
            </a:lvl1pPr>
          </a:lstStyle>
          <a:p>
            <a:endParaRPr lang="it-IT" dirty="0"/>
          </a:p>
        </p:txBody>
      </p:sp>
      <p:sp>
        <p:nvSpPr>
          <p:cNvPr id="2" name="Titolo 1"/>
          <p:cNvSpPr>
            <a:spLocks noGrp="1"/>
          </p:cNvSpPr>
          <p:nvPr>
            <p:ph type="title"/>
          </p:nvPr>
        </p:nvSpPr>
        <p:spPr>
          <a:xfrm>
            <a:off x="874391" y="609600"/>
            <a:ext cx="3240000" cy="3240000"/>
          </a:xfrm>
          <a:prstGeom prst="ellipse">
            <a:avLst/>
          </a:prstGeom>
          <a:solidFill>
            <a:srgbClr val="FFD5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defRPr lang="it-IT" sz="2600">
                <a:solidFill>
                  <a:schemeClr val="lt1"/>
                </a:solidFill>
                <a:latin typeface="+mn-lt"/>
                <a:ea typeface="+mn-ea"/>
                <a:cs typeface="+mn-cs"/>
              </a:defRPr>
            </a:lvl1pPr>
          </a:lstStyle>
          <a:p>
            <a:pPr marL="0" lvl="0" algn="ctr" defTabSz="914400"/>
            <a:r>
              <a:rPr lang="it-IT"/>
              <a:t>Fare clic per modificare lo stile del titolo</a:t>
            </a:r>
          </a:p>
        </p:txBody>
      </p:sp>
    </p:spTree>
    <p:extLst>
      <p:ext uri="{BB962C8B-B14F-4D97-AF65-F5344CB8AC3E}">
        <p14:creationId xmlns:p14="http://schemas.microsoft.com/office/powerpoint/2010/main" val="4290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oto a tutta slide">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0"/>
            <a:ext cx="12192000" cy="6858000"/>
          </a:xfrm>
          <a:solidFill>
            <a:srgbClr val="FFD500"/>
          </a:solidFill>
        </p:spPr>
        <p:txBody>
          <a:bodyPr/>
          <a:lstStyle>
            <a:lvl1pPr marL="0" indent="0">
              <a:buNone/>
              <a:defRPr/>
            </a:lvl1pPr>
          </a:lstStyle>
          <a:p>
            <a:endParaRPr lang="it-IT" dirty="0"/>
          </a:p>
        </p:txBody>
      </p:sp>
      <p:sp>
        <p:nvSpPr>
          <p:cNvPr id="2" name="Titolo 1"/>
          <p:cNvSpPr>
            <a:spLocks noGrp="1"/>
          </p:cNvSpPr>
          <p:nvPr>
            <p:ph type="title"/>
          </p:nvPr>
        </p:nvSpPr>
        <p:spPr>
          <a:xfrm>
            <a:off x="874391" y="5569022"/>
            <a:ext cx="5989547" cy="777600"/>
          </a:xfr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defRPr lang="it-IT" sz="2600">
                <a:solidFill>
                  <a:schemeClr val="lt1"/>
                </a:solidFill>
                <a:latin typeface="+mn-lt"/>
                <a:ea typeface="+mn-ea"/>
                <a:cs typeface="+mn-cs"/>
              </a:defRPr>
            </a:lvl1pPr>
          </a:lstStyle>
          <a:p>
            <a:pPr marL="0" lvl="0" algn="ctr" defTabSz="914400"/>
            <a:r>
              <a:rPr lang="it-IT"/>
              <a:t>Fare clic per modificare lo stile del titolo</a:t>
            </a:r>
          </a:p>
        </p:txBody>
      </p:sp>
    </p:spTree>
    <p:extLst>
      <p:ext uri="{BB962C8B-B14F-4D97-AF65-F5344CB8AC3E}">
        <p14:creationId xmlns:p14="http://schemas.microsoft.com/office/powerpoint/2010/main" val="4322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magine 8" descr="stondatura.jp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Segnaposto titolo 1"/>
          <p:cNvSpPr>
            <a:spLocks noGrp="1"/>
          </p:cNvSpPr>
          <p:nvPr>
            <p:ph type="title"/>
          </p:nvPr>
        </p:nvSpPr>
        <p:spPr>
          <a:xfrm>
            <a:off x="640800" y="172800"/>
            <a:ext cx="10053291" cy="777600"/>
          </a:xfrm>
          <a:prstGeom prst="rect">
            <a:avLst/>
          </a:prstGeom>
        </p:spPr>
        <p:txBody>
          <a:bodyPr vert="horz" lIns="90000" tIns="45720" rIns="90000" bIns="45720" rtlCol="0" anchor="ctr">
            <a:normAutofit/>
          </a:bodyPr>
          <a:lstStyle/>
          <a:p>
            <a:r>
              <a:rPr lang="it-IT" dirty="0"/>
              <a:t>Fare clic per modificare </a:t>
            </a:r>
            <a:br>
              <a:rPr lang="it-IT" dirty="0"/>
            </a:br>
            <a:r>
              <a:rPr lang="it-IT" dirty="0"/>
              <a:t>lo stile del titolo</a:t>
            </a:r>
          </a:p>
        </p:txBody>
      </p:sp>
      <p:sp>
        <p:nvSpPr>
          <p:cNvPr id="3" name="Segnaposto testo 2"/>
          <p:cNvSpPr>
            <a:spLocks noGrp="1"/>
          </p:cNvSpPr>
          <p:nvPr>
            <p:ph type="body" idx="1"/>
          </p:nvPr>
        </p:nvSpPr>
        <p:spPr>
          <a:xfrm>
            <a:off x="640799" y="1600202"/>
            <a:ext cx="10824981" cy="432187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p:txBody>
      </p:sp>
      <p:sp>
        <p:nvSpPr>
          <p:cNvPr id="6"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cxnSp>
        <p:nvCxnSpPr>
          <p:cNvPr id="10" name="Connettore 1 3"/>
          <p:cNvCxnSpPr/>
          <p:nvPr/>
        </p:nvCxnSpPr>
        <p:spPr>
          <a:xfrm>
            <a:off x="0" y="823674"/>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pic>
        <p:nvPicPr>
          <p:cNvPr id="13" name="Immagine 12"/>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10975912" y="350177"/>
            <a:ext cx="489868" cy="600223"/>
          </a:xfrm>
          <a:prstGeom prst="rect">
            <a:avLst/>
          </a:prstGeom>
        </p:spPr>
      </p:pic>
      <p:sp>
        <p:nvSpPr>
          <p:cNvPr id="4" name="Segnaposto piè di pagina 3"/>
          <p:cNvSpPr>
            <a:spLocks noGrp="1"/>
          </p:cNvSpPr>
          <p:nvPr>
            <p:ph type="ftr" sz="quarter" idx="3"/>
          </p:nvPr>
        </p:nvSpPr>
        <p:spPr>
          <a:xfrm>
            <a:off x="7350980" y="6297480"/>
            <a:ext cx="4114800" cy="365125"/>
          </a:xfrm>
          <a:prstGeom prst="rect">
            <a:avLst/>
          </a:prstGeom>
        </p:spPr>
        <p:txBody>
          <a:bodyPr vert="horz" lIns="0" tIns="0" rIns="0" bIns="0" rtlCol="0" anchor="ctr"/>
          <a:lstStyle>
            <a:lvl1pPr algn="r">
              <a:defRPr sz="2400">
                <a:solidFill>
                  <a:schemeClr val="tx1"/>
                </a:solidFill>
                <a:latin typeface="EniLogo" panose="02000500050000020004" pitchFamily="2" charset="0"/>
              </a:defRPr>
            </a:lvl1pPr>
          </a:lstStyle>
          <a:p>
            <a:endParaRPr lang="it-IT" dirty="0"/>
          </a:p>
        </p:txBody>
      </p:sp>
    </p:spTree>
    <p:extLst>
      <p:ext uri="{BB962C8B-B14F-4D97-AF65-F5344CB8AC3E}">
        <p14:creationId xmlns:p14="http://schemas.microsoft.com/office/powerpoint/2010/main" val="827631959"/>
      </p:ext>
    </p:extLst>
  </p:cSld>
  <p:clrMap bg1="lt1" tx1="dk1" bg2="lt2" tx2="dk2" accent1="accent1" accent2="accent2" accent3="accent3" accent4="accent4" accent5="accent5" accent6="accent6" hlink="hlink" folHlink="folHlink"/>
  <p:sldLayoutIdLst>
    <p:sldLayoutId id="2147483719" r:id="rId1"/>
    <p:sldLayoutId id="2147483663" r:id="rId2"/>
    <p:sldLayoutId id="2147483685" r:id="rId3"/>
    <p:sldLayoutId id="2147483693" r:id="rId4"/>
    <p:sldLayoutId id="2147483717" r:id="rId5"/>
    <p:sldLayoutId id="2147483715" r:id="rId6"/>
    <p:sldLayoutId id="2147483686" r:id="rId7"/>
    <p:sldLayoutId id="2147483700" r:id="rId8"/>
    <p:sldLayoutId id="2147483718" r:id="rId9"/>
    <p:sldLayoutId id="2147483684" r:id="rId10"/>
    <p:sldLayoutId id="2147483716" r:id="rId11"/>
    <p:sldLayoutId id="2147483736" r:id="rId12"/>
    <p:sldLayoutId id="2147483739" r:id="rId13"/>
    <p:sldLayoutId id="2147483740" r:id="rId14"/>
    <p:sldLayoutId id="2147483741" r:id="rId15"/>
    <p:sldLayoutId id="214748374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p:titleStyle>
    <p:body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emf"/><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emf"/><Relationship Id="rId17" Type="http://schemas.openxmlformats.org/officeDocument/2006/relationships/image" Target="../media/image54.png"/><Relationship Id="rId2" Type="http://schemas.openxmlformats.org/officeDocument/2006/relationships/notesSlide" Target="../notesSlides/notesSlide10.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emf"/><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8.png"/><Relationship Id="rId7"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17.jp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41615E8F-AF7F-4C58-885A-04EBBA7A7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5286" y="354064"/>
            <a:ext cx="1463040" cy="1788849"/>
          </a:xfrm>
          <a:prstGeom prst="rect">
            <a:avLst/>
          </a:prstGeom>
        </p:spPr>
      </p:pic>
      <p:sp>
        <p:nvSpPr>
          <p:cNvPr id="11" name="Titolo 7"/>
          <p:cNvSpPr>
            <a:spLocks noGrp="1"/>
          </p:cNvSpPr>
          <p:nvPr>
            <p:ph type="ctrTitle"/>
          </p:nvPr>
        </p:nvSpPr>
        <p:spPr>
          <a:xfrm>
            <a:off x="613037" y="4200738"/>
            <a:ext cx="9144000" cy="514350"/>
          </a:xfrm>
        </p:spPr>
        <p:txBody>
          <a:bodyPr>
            <a:normAutofit/>
          </a:bodyPr>
          <a:lstStyle/>
          <a:p>
            <a:r>
              <a:rPr lang="en-GB" dirty="0"/>
              <a:t>Eni in Mozambique: Supporting the energy transition</a:t>
            </a:r>
            <a:endParaRPr lang="it-IT" dirty="0"/>
          </a:p>
        </p:txBody>
      </p:sp>
      <p:sp>
        <p:nvSpPr>
          <p:cNvPr id="12" name="Sottotitolo 8"/>
          <p:cNvSpPr>
            <a:spLocks noGrp="1"/>
          </p:cNvSpPr>
          <p:nvPr>
            <p:ph type="subTitle" idx="1"/>
          </p:nvPr>
        </p:nvSpPr>
        <p:spPr/>
        <p:txBody>
          <a:bodyPr/>
          <a:lstStyle/>
          <a:p>
            <a:r>
              <a:rPr lang="en-GB" i="1" dirty="0"/>
              <a:t>14</a:t>
            </a:r>
            <a:r>
              <a:rPr lang="en-GB" i="1" baseline="30000" dirty="0"/>
              <a:t>th</a:t>
            </a:r>
            <a:r>
              <a:rPr lang="en-GB" i="1" dirty="0"/>
              <a:t> September 2022</a:t>
            </a:r>
            <a:endParaRPr lang="it-IT" i="1" dirty="0"/>
          </a:p>
          <a:p>
            <a:endParaRPr lang="it-IT" dirty="0"/>
          </a:p>
        </p:txBody>
      </p:sp>
      <p:sp>
        <p:nvSpPr>
          <p:cNvPr id="13" name="Segnaposto contenuto 3"/>
          <p:cNvSpPr>
            <a:spLocks noGrp="1"/>
          </p:cNvSpPr>
          <p:nvPr>
            <p:ph sz="quarter" idx="10"/>
          </p:nvPr>
        </p:nvSpPr>
        <p:spPr/>
        <p:txBody>
          <a:bodyPr/>
          <a:lstStyle/>
          <a:p>
            <a:r>
              <a:rPr lang="it-IT" i="1" dirty="0"/>
              <a:t>Giorgio Vicini, MD, Eni Rovuma Basin</a:t>
            </a:r>
          </a:p>
        </p:txBody>
      </p:sp>
    </p:spTree>
    <p:extLst>
      <p:ext uri="{BB962C8B-B14F-4D97-AF65-F5344CB8AC3E}">
        <p14:creationId xmlns:p14="http://schemas.microsoft.com/office/powerpoint/2010/main" val="141977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D69CAEC-350F-4CD8-83D8-5E553A818B47}"/>
              </a:ext>
            </a:extLst>
          </p:cNvPr>
          <p:cNvPicPr>
            <a:picLocks noChangeAspect="1"/>
          </p:cNvPicPr>
          <p:nvPr/>
        </p:nvPicPr>
        <p:blipFill>
          <a:blip r:embed="rId3"/>
          <a:stretch>
            <a:fillRect/>
          </a:stretch>
        </p:blipFill>
        <p:spPr>
          <a:xfrm>
            <a:off x="5436068" y="4672297"/>
            <a:ext cx="3291840" cy="2194560"/>
          </a:xfrm>
          <a:prstGeom prst="rect">
            <a:avLst/>
          </a:prstGeom>
          <a:ln>
            <a:noFill/>
          </a:ln>
          <a:effectLst>
            <a:softEdge rad="112500"/>
          </a:effectLst>
        </p:spPr>
      </p:pic>
      <p:pic>
        <p:nvPicPr>
          <p:cNvPr id="17" name="Picture 16">
            <a:extLst>
              <a:ext uri="{FF2B5EF4-FFF2-40B4-BE49-F238E27FC236}">
                <a16:creationId xmlns:a16="http://schemas.microsoft.com/office/drawing/2014/main" id="{CA2714A4-B3C4-4B4E-B378-469DF1776269}"/>
              </a:ext>
            </a:extLst>
          </p:cNvPr>
          <p:cNvPicPr>
            <a:picLocks noChangeAspect="1"/>
          </p:cNvPicPr>
          <p:nvPr/>
        </p:nvPicPr>
        <p:blipFill>
          <a:blip r:embed="rId4"/>
          <a:stretch>
            <a:fillRect/>
          </a:stretch>
        </p:blipFill>
        <p:spPr>
          <a:xfrm>
            <a:off x="8763053" y="2306713"/>
            <a:ext cx="3402216" cy="2254723"/>
          </a:xfrm>
          <a:prstGeom prst="rect">
            <a:avLst/>
          </a:prstGeom>
          <a:ln>
            <a:noFill/>
          </a:ln>
          <a:effectLst>
            <a:softEdge rad="112500"/>
          </a:effectLst>
        </p:spPr>
      </p:pic>
      <p:pic>
        <p:nvPicPr>
          <p:cNvPr id="14" name="Picture 13">
            <a:extLst>
              <a:ext uri="{FF2B5EF4-FFF2-40B4-BE49-F238E27FC236}">
                <a16:creationId xmlns:a16="http://schemas.microsoft.com/office/drawing/2014/main" id="{C2261870-956F-4754-AAD4-D1B441D05CE4}"/>
              </a:ext>
            </a:extLst>
          </p:cNvPr>
          <p:cNvPicPr>
            <a:picLocks noChangeAspect="1"/>
          </p:cNvPicPr>
          <p:nvPr/>
        </p:nvPicPr>
        <p:blipFill>
          <a:blip r:embed="rId5"/>
          <a:stretch>
            <a:fillRect/>
          </a:stretch>
        </p:blipFill>
        <p:spPr>
          <a:xfrm>
            <a:off x="5462401" y="2336149"/>
            <a:ext cx="3293789" cy="2194560"/>
          </a:xfrm>
          <a:prstGeom prst="rect">
            <a:avLst/>
          </a:prstGeom>
          <a:ln>
            <a:noFill/>
          </a:ln>
          <a:effectLst>
            <a:softEdge rad="112500"/>
          </a:effectLst>
        </p:spPr>
      </p:pic>
      <p:pic>
        <p:nvPicPr>
          <p:cNvPr id="7" name="Picture 6">
            <a:extLst>
              <a:ext uri="{FF2B5EF4-FFF2-40B4-BE49-F238E27FC236}">
                <a16:creationId xmlns:a16="http://schemas.microsoft.com/office/drawing/2014/main" id="{AABC0DD7-D2D5-419B-9A1C-466D6CA25D48}"/>
              </a:ext>
            </a:extLst>
          </p:cNvPr>
          <p:cNvPicPr>
            <a:picLocks/>
          </p:cNvPicPr>
          <p:nvPr/>
        </p:nvPicPr>
        <p:blipFill rotWithShape="1">
          <a:blip r:embed="rId6"/>
          <a:srcRect l="5492" r="9172"/>
          <a:stretch/>
        </p:blipFill>
        <p:spPr>
          <a:xfrm>
            <a:off x="8818241" y="4672297"/>
            <a:ext cx="3291840" cy="2194560"/>
          </a:xfrm>
          <a:prstGeom prst="rect">
            <a:avLst/>
          </a:prstGeom>
          <a:ln>
            <a:noFill/>
          </a:ln>
          <a:effectLst>
            <a:softEdge rad="112500"/>
          </a:effectLst>
        </p:spPr>
      </p:pic>
      <p:sp>
        <p:nvSpPr>
          <p:cNvPr id="2" name="Title 1">
            <a:extLst>
              <a:ext uri="{FF2B5EF4-FFF2-40B4-BE49-F238E27FC236}">
                <a16:creationId xmlns:a16="http://schemas.microsoft.com/office/drawing/2014/main" id="{38E67C55-6F82-4AC3-A1C5-1374ED133ADC}"/>
              </a:ext>
            </a:extLst>
          </p:cNvPr>
          <p:cNvSpPr>
            <a:spLocks noGrp="1"/>
          </p:cNvSpPr>
          <p:nvPr>
            <p:ph type="title"/>
          </p:nvPr>
        </p:nvSpPr>
        <p:spPr/>
        <p:txBody>
          <a:bodyPr>
            <a:normAutofit/>
          </a:bodyPr>
          <a:lstStyle/>
          <a:p>
            <a:r>
              <a:rPr lang="en-US" sz="2800" dirty="0"/>
              <a:t>Eni Distinctive Approach</a:t>
            </a:r>
          </a:p>
        </p:txBody>
      </p:sp>
      <p:sp>
        <p:nvSpPr>
          <p:cNvPr id="5" name="Slide Number Placeholder 3">
            <a:extLst>
              <a:ext uri="{FF2B5EF4-FFF2-40B4-BE49-F238E27FC236}">
                <a16:creationId xmlns:a16="http://schemas.microsoft.com/office/drawing/2014/main" id="{7A2DA7F6-D981-4AD7-87B3-C07B80284B32}"/>
              </a:ext>
            </a:extLst>
          </p:cNvPr>
          <p:cNvSpPr txBox="1">
            <a:spLocks/>
          </p:cNvSpPr>
          <p:nvPr/>
        </p:nvSpPr>
        <p:spPr>
          <a:xfrm>
            <a:off x="0" y="634662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10</a:t>
            </a:fld>
            <a:endParaRPr lang="it-IT" dirty="0"/>
          </a:p>
        </p:txBody>
      </p:sp>
      <p:pic>
        <p:nvPicPr>
          <p:cNvPr id="13" name="Picture 12">
            <a:extLst>
              <a:ext uri="{FF2B5EF4-FFF2-40B4-BE49-F238E27FC236}">
                <a16:creationId xmlns:a16="http://schemas.microsoft.com/office/drawing/2014/main" id="{118AC2C6-96A2-4667-A2AF-9D6CEA802828}"/>
              </a:ext>
            </a:extLst>
          </p:cNvPr>
          <p:cNvPicPr>
            <a:picLocks noChangeAspect="1"/>
          </p:cNvPicPr>
          <p:nvPr/>
        </p:nvPicPr>
        <p:blipFill>
          <a:blip r:embed="rId7"/>
          <a:stretch>
            <a:fillRect/>
          </a:stretch>
        </p:blipFill>
        <p:spPr>
          <a:xfrm>
            <a:off x="5462402" y="0"/>
            <a:ext cx="3284853" cy="2194560"/>
          </a:xfrm>
          <a:prstGeom prst="rect">
            <a:avLst/>
          </a:prstGeom>
          <a:ln>
            <a:noFill/>
          </a:ln>
          <a:effectLst>
            <a:softEdge rad="112500"/>
          </a:effectLst>
        </p:spPr>
      </p:pic>
      <p:sp>
        <p:nvSpPr>
          <p:cNvPr id="16" name="Rectangle 10">
            <a:extLst>
              <a:ext uri="{FF2B5EF4-FFF2-40B4-BE49-F238E27FC236}">
                <a16:creationId xmlns:a16="http://schemas.microsoft.com/office/drawing/2014/main" id="{19A08FB3-7319-4EE8-B76A-8C17FFE8EA84}"/>
              </a:ext>
            </a:extLst>
          </p:cNvPr>
          <p:cNvSpPr/>
          <p:nvPr/>
        </p:nvSpPr>
        <p:spPr>
          <a:xfrm>
            <a:off x="641245" y="945216"/>
            <a:ext cx="4349854" cy="338300"/>
          </a:xfrm>
          <a:prstGeom prst="roundRect">
            <a:avLst/>
          </a:prstGeom>
          <a:solidFill>
            <a:srgbClr val="FFD500"/>
          </a:solidFill>
          <a:ln w="25400" cap="flat" cmpd="sng" algn="ctr">
            <a:noFill/>
            <a:prstDash val="solid"/>
          </a:ln>
          <a:effectLst/>
        </p:spPr>
        <p:txBody>
          <a:bodyPr anchor="ctr"/>
          <a:lstStyle/>
          <a:p>
            <a:pPr algn="ctr"/>
            <a:r>
              <a:rPr lang="en-US" sz="2000" b="1" kern="0" dirty="0">
                <a:solidFill>
                  <a:srgbClr val="FFFFFF"/>
                </a:solidFill>
              </a:rPr>
              <a:t>Sustainability Plan</a:t>
            </a:r>
          </a:p>
        </p:txBody>
      </p:sp>
      <p:sp>
        <p:nvSpPr>
          <p:cNvPr id="18" name="Rectangle 17">
            <a:extLst>
              <a:ext uri="{FF2B5EF4-FFF2-40B4-BE49-F238E27FC236}">
                <a16:creationId xmlns:a16="http://schemas.microsoft.com/office/drawing/2014/main" id="{CEAAD12E-2B92-4A75-B8F4-F97A8111A707}"/>
              </a:ext>
            </a:extLst>
          </p:cNvPr>
          <p:cNvSpPr/>
          <p:nvPr/>
        </p:nvSpPr>
        <p:spPr>
          <a:xfrm>
            <a:off x="595892" y="1307816"/>
            <a:ext cx="4559928" cy="954107"/>
          </a:xfrm>
          <a:prstGeom prst="rect">
            <a:avLst/>
          </a:prstGeom>
        </p:spPr>
        <p:txBody>
          <a:bodyPr wrap="square">
            <a:spAutoFit/>
          </a:bodyPr>
          <a:lstStyle/>
          <a:p>
            <a:pPr eaLnBrk="0" fontAlgn="base" hangingPunct="0">
              <a:spcBef>
                <a:spcPct val="0"/>
              </a:spcBef>
              <a:spcAft>
                <a:spcPts val="600"/>
              </a:spcAft>
              <a:buClr>
                <a:srgbClr val="FFD200"/>
              </a:buClr>
              <a:defRPr/>
            </a:pPr>
            <a:r>
              <a:rPr lang="en-US" sz="1400" i="1" kern="0" dirty="0"/>
              <a:t>To support the socio-economic development of Mozambique through implementation of Local Development Programs in line with the Government's strategic plans and UN Sustainable Development Goals</a:t>
            </a:r>
          </a:p>
        </p:txBody>
      </p:sp>
      <p:sp>
        <p:nvSpPr>
          <p:cNvPr id="19" name="Rectangle 10">
            <a:extLst>
              <a:ext uri="{FF2B5EF4-FFF2-40B4-BE49-F238E27FC236}">
                <a16:creationId xmlns:a16="http://schemas.microsoft.com/office/drawing/2014/main" id="{DCA74FD0-08A8-4DE9-A71B-65EB4A966B0C}"/>
              </a:ext>
            </a:extLst>
          </p:cNvPr>
          <p:cNvSpPr/>
          <p:nvPr/>
        </p:nvSpPr>
        <p:spPr>
          <a:xfrm>
            <a:off x="641245" y="2483769"/>
            <a:ext cx="4349852" cy="338300"/>
          </a:xfrm>
          <a:prstGeom prst="roundRect">
            <a:avLst/>
          </a:prstGeom>
          <a:solidFill>
            <a:srgbClr val="FFD500"/>
          </a:solidFill>
          <a:ln w="25400" cap="flat" cmpd="sng" algn="ctr">
            <a:noFill/>
            <a:prstDash val="solid"/>
          </a:ln>
          <a:effectLst/>
        </p:spPr>
        <p:txBody>
          <a:bodyPr anchor="ctr"/>
          <a:lstStyle/>
          <a:p>
            <a:pPr algn="ctr"/>
            <a:r>
              <a:rPr lang="en-US" sz="2000" b="1" kern="0" dirty="0">
                <a:solidFill>
                  <a:srgbClr val="FFFFFF"/>
                </a:solidFill>
              </a:rPr>
              <a:t>Main Intervention Areas</a:t>
            </a:r>
          </a:p>
        </p:txBody>
      </p:sp>
      <p:sp>
        <p:nvSpPr>
          <p:cNvPr id="20" name="Rectangle 19">
            <a:extLst>
              <a:ext uri="{FF2B5EF4-FFF2-40B4-BE49-F238E27FC236}">
                <a16:creationId xmlns:a16="http://schemas.microsoft.com/office/drawing/2014/main" id="{3E0BBEB5-5827-424D-AEE3-A81FFDDEB755}"/>
              </a:ext>
            </a:extLst>
          </p:cNvPr>
          <p:cNvSpPr/>
          <p:nvPr/>
        </p:nvSpPr>
        <p:spPr>
          <a:xfrm>
            <a:off x="641245" y="2871098"/>
            <a:ext cx="3445914" cy="1308050"/>
          </a:xfrm>
          <a:prstGeom prst="rect">
            <a:avLst/>
          </a:prstGeom>
        </p:spPr>
        <p:txBody>
          <a:bodyPr wrap="square">
            <a:spAutoFit/>
          </a:bodyPr>
          <a:lstStyle/>
          <a:p>
            <a:pPr marL="342900" indent="-342900" eaLnBrk="0" fontAlgn="base" hangingPunct="0">
              <a:spcBef>
                <a:spcPct val="0"/>
              </a:spcBef>
              <a:spcAft>
                <a:spcPts val="600"/>
              </a:spcAft>
              <a:buClr>
                <a:srgbClr val="FFD200"/>
              </a:buClr>
              <a:buFont typeface="+mj-lt"/>
              <a:buAutoNum type="arabicPeriod"/>
              <a:defRPr/>
            </a:pPr>
            <a:r>
              <a:rPr lang="en-US" sz="1600" b="1" i="1" kern="0" dirty="0">
                <a:solidFill>
                  <a:schemeClr val="bg1">
                    <a:lumMod val="50000"/>
                  </a:schemeClr>
                </a:solidFill>
              </a:rPr>
              <a:t>Education</a:t>
            </a:r>
          </a:p>
          <a:p>
            <a:pPr marL="342900" indent="-342900" eaLnBrk="0" fontAlgn="base" hangingPunct="0">
              <a:spcBef>
                <a:spcPct val="0"/>
              </a:spcBef>
              <a:spcAft>
                <a:spcPts val="600"/>
              </a:spcAft>
              <a:buClr>
                <a:srgbClr val="FFD200"/>
              </a:buClr>
              <a:buFont typeface="+mj-lt"/>
              <a:buAutoNum type="arabicPeriod"/>
              <a:defRPr/>
            </a:pPr>
            <a:r>
              <a:rPr lang="en-US" sz="1600" b="1" i="1" kern="0" dirty="0">
                <a:solidFill>
                  <a:schemeClr val="bg1">
                    <a:lumMod val="50000"/>
                  </a:schemeClr>
                </a:solidFill>
              </a:rPr>
              <a:t>Clean Cooking - ICS</a:t>
            </a:r>
          </a:p>
          <a:p>
            <a:pPr marL="342900" indent="-342900" eaLnBrk="0" fontAlgn="base" hangingPunct="0">
              <a:spcBef>
                <a:spcPct val="0"/>
              </a:spcBef>
              <a:spcAft>
                <a:spcPts val="600"/>
              </a:spcAft>
              <a:buClr>
                <a:srgbClr val="FFD200"/>
              </a:buClr>
              <a:buFont typeface="+mj-lt"/>
              <a:buAutoNum type="arabicPeriod"/>
              <a:defRPr/>
            </a:pPr>
            <a:r>
              <a:rPr lang="en-US" sz="1600" b="1" i="1" kern="0" dirty="0">
                <a:solidFill>
                  <a:schemeClr val="bg1">
                    <a:lumMod val="50000"/>
                  </a:schemeClr>
                </a:solidFill>
              </a:rPr>
              <a:t>Pro-resilience</a:t>
            </a:r>
          </a:p>
          <a:p>
            <a:pPr marL="342900" indent="-342900" eaLnBrk="0" fontAlgn="base" hangingPunct="0">
              <a:spcBef>
                <a:spcPct val="0"/>
              </a:spcBef>
              <a:spcAft>
                <a:spcPts val="600"/>
              </a:spcAft>
              <a:buClr>
                <a:srgbClr val="FFD200"/>
              </a:buClr>
              <a:buFont typeface="+mj-lt"/>
              <a:buAutoNum type="arabicPeriod"/>
              <a:defRPr/>
            </a:pPr>
            <a:r>
              <a:rPr lang="en-US" sz="1600" b="1" i="1" kern="0" dirty="0">
                <a:solidFill>
                  <a:schemeClr val="bg1">
                    <a:lumMod val="50000"/>
                  </a:schemeClr>
                </a:solidFill>
              </a:rPr>
              <a:t>Emergency response</a:t>
            </a:r>
            <a:r>
              <a:rPr lang="en-US" sz="1600" i="1" kern="0" dirty="0">
                <a:solidFill>
                  <a:schemeClr val="bg1">
                    <a:lumMod val="50000"/>
                  </a:schemeClr>
                </a:solidFill>
              </a:rPr>
              <a:t> </a:t>
            </a:r>
          </a:p>
        </p:txBody>
      </p:sp>
      <p:sp>
        <p:nvSpPr>
          <p:cNvPr id="21" name="Rectangle 10">
            <a:extLst>
              <a:ext uri="{FF2B5EF4-FFF2-40B4-BE49-F238E27FC236}">
                <a16:creationId xmlns:a16="http://schemas.microsoft.com/office/drawing/2014/main" id="{3248FE69-7611-4432-B4ED-157B64CE49CF}"/>
              </a:ext>
            </a:extLst>
          </p:cNvPr>
          <p:cNvSpPr/>
          <p:nvPr/>
        </p:nvSpPr>
        <p:spPr>
          <a:xfrm>
            <a:off x="641245" y="4630747"/>
            <a:ext cx="4349853" cy="338300"/>
          </a:xfrm>
          <a:prstGeom prst="roundRect">
            <a:avLst/>
          </a:prstGeom>
          <a:solidFill>
            <a:srgbClr val="FFD500"/>
          </a:solidFill>
          <a:ln w="25400" cap="flat" cmpd="sng" algn="ctr">
            <a:noFill/>
            <a:prstDash val="solid"/>
          </a:ln>
          <a:effectLst/>
        </p:spPr>
        <p:txBody>
          <a:bodyPr anchor="ctr"/>
          <a:lstStyle/>
          <a:p>
            <a:pPr algn="ctr"/>
            <a:r>
              <a:rPr lang="en-US" sz="2000" b="1" kern="0" dirty="0">
                <a:solidFill>
                  <a:srgbClr val="FFFFFF"/>
                </a:solidFill>
              </a:rPr>
              <a:t>Local Content</a:t>
            </a:r>
          </a:p>
        </p:txBody>
      </p:sp>
      <p:sp>
        <p:nvSpPr>
          <p:cNvPr id="23" name="Rectangle 22">
            <a:extLst>
              <a:ext uri="{FF2B5EF4-FFF2-40B4-BE49-F238E27FC236}">
                <a16:creationId xmlns:a16="http://schemas.microsoft.com/office/drawing/2014/main" id="{DD662D99-7DE4-4611-92D8-589017DF2D50}"/>
              </a:ext>
            </a:extLst>
          </p:cNvPr>
          <p:cNvSpPr/>
          <p:nvPr/>
        </p:nvSpPr>
        <p:spPr>
          <a:xfrm>
            <a:off x="641244" y="4993975"/>
            <a:ext cx="4543151" cy="1184940"/>
          </a:xfrm>
          <a:prstGeom prst="rect">
            <a:avLst/>
          </a:prstGeom>
        </p:spPr>
        <p:txBody>
          <a:bodyPr wrap="square">
            <a:spAutoFit/>
          </a:bodyPr>
          <a:lstStyle/>
          <a:p>
            <a:pPr eaLnBrk="0" fontAlgn="base" hangingPunct="0">
              <a:spcBef>
                <a:spcPct val="0"/>
              </a:spcBef>
              <a:spcAft>
                <a:spcPts val="600"/>
              </a:spcAft>
              <a:buClr>
                <a:srgbClr val="FFD200"/>
              </a:buClr>
              <a:defRPr/>
            </a:pPr>
            <a:r>
              <a:rPr lang="en-US" sz="1400" i="1" kern="0" dirty="0"/>
              <a:t>The Local Content strategy focuses on the following pillars:</a:t>
            </a:r>
          </a:p>
          <a:p>
            <a:pPr marL="285750" indent="-285750" eaLnBrk="0" fontAlgn="base" hangingPunct="0">
              <a:spcBef>
                <a:spcPct val="0"/>
              </a:spcBef>
              <a:spcAft>
                <a:spcPts val="600"/>
              </a:spcAft>
              <a:buClr>
                <a:srgbClr val="FFD200"/>
              </a:buClr>
              <a:buFont typeface="Wingdings" panose="05000000000000000000" pitchFamily="2" charset="2"/>
              <a:buChar char="Ø"/>
              <a:defRPr/>
            </a:pPr>
            <a:r>
              <a:rPr lang="en-US" sz="1400" i="1" kern="0" dirty="0"/>
              <a:t>Development of local workforce</a:t>
            </a:r>
          </a:p>
          <a:p>
            <a:pPr marL="285750" indent="-285750" eaLnBrk="0" fontAlgn="base" hangingPunct="0">
              <a:spcBef>
                <a:spcPct val="0"/>
              </a:spcBef>
              <a:spcAft>
                <a:spcPts val="600"/>
              </a:spcAft>
              <a:buClr>
                <a:srgbClr val="FFD200"/>
              </a:buClr>
              <a:buFont typeface="Wingdings" panose="05000000000000000000" pitchFamily="2" charset="2"/>
              <a:buChar char="Ø"/>
              <a:defRPr/>
            </a:pPr>
            <a:r>
              <a:rPr lang="en-US" sz="1400" i="1" kern="0" dirty="0"/>
              <a:t>Development of local companies</a:t>
            </a:r>
          </a:p>
          <a:p>
            <a:pPr marL="285750" indent="-285750" eaLnBrk="0" fontAlgn="base" hangingPunct="0">
              <a:spcBef>
                <a:spcPct val="0"/>
              </a:spcBef>
              <a:spcAft>
                <a:spcPts val="600"/>
              </a:spcAft>
              <a:buClr>
                <a:srgbClr val="FFD200"/>
              </a:buClr>
              <a:buFont typeface="Wingdings" panose="05000000000000000000" pitchFamily="2" charset="2"/>
              <a:buChar char="Ø"/>
              <a:defRPr/>
            </a:pPr>
            <a:r>
              <a:rPr lang="en-US" sz="1400" i="1" kern="0" dirty="0"/>
              <a:t>Socioeconomic Development</a:t>
            </a:r>
          </a:p>
        </p:txBody>
      </p:sp>
      <p:cxnSp>
        <p:nvCxnSpPr>
          <p:cNvPr id="25" name="Straight Connector 24">
            <a:extLst>
              <a:ext uri="{FF2B5EF4-FFF2-40B4-BE49-F238E27FC236}">
                <a16:creationId xmlns:a16="http://schemas.microsoft.com/office/drawing/2014/main" id="{FBCD7190-D12B-4C13-927C-21BFA6E64059}"/>
              </a:ext>
            </a:extLst>
          </p:cNvPr>
          <p:cNvCxnSpPr>
            <a:cxnSpLocks/>
          </p:cNvCxnSpPr>
          <p:nvPr/>
        </p:nvCxnSpPr>
        <p:spPr>
          <a:xfrm>
            <a:off x="641245" y="4353886"/>
            <a:ext cx="4447590" cy="0"/>
          </a:xfrm>
          <a:prstGeom prst="line">
            <a:avLst/>
          </a:prstGeom>
          <a:ln w="22225">
            <a:solidFill>
              <a:srgbClr val="FFD500"/>
            </a:solidFill>
            <a:tailEnd type="non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2F5B0098-0DCE-4335-A779-439C0D022B13}"/>
              </a:ext>
            </a:extLst>
          </p:cNvPr>
          <p:cNvGrpSpPr/>
          <p:nvPr/>
        </p:nvGrpSpPr>
        <p:grpSpPr>
          <a:xfrm>
            <a:off x="3637720" y="2924765"/>
            <a:ext cx="1346088" cy="1151580"/>
            <a:chOff x="2742370" y="2924765"/>
            <a:chExt cx="1346088" cy="1151580"/>
          </a:xfrm>
        </p:grpSpPr>
        <p:pic>
          <p:nvPicPr>
            <p:cNvPr id="28" name="Picture 8" descr="Image result for sdg icons">
              <a:extLst>
                <a:ext uri="{FF2B5EF4-FFF2-40B4-BE49-F238E27FC236}">
                  <a16:creationId xmlns:a16="http://schemas.microsoft.com/office/drawing/2014/main" id="{4BCC48E7-58F0-4AF6-904B-EA79297EB34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97213" y="293172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sdg icons 2">
              <a:extLst>
                <a:ext uri="{FF2B5EF4-FFF2-40B4-BE49-F238E27FC236}">
                  <a16:creationId xmlns:a16="http://schemas.microsoft.com/office/drawing/2014/main" id="{DC53F149-98E4-4A24-9D6E-088D8038EA5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5009" y="2929932"/>
              <a:ext cx="243214"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4">
              <a:extLst>
                <a:ext uri="{FF2B5EF4-FFF2-40B4-BE49-F238E27FC236}">
                  <a16:creationId xmlns:a16="http://schemas.microsoft.com/office/drawing/2014/main" id="{98397803-ED42-44EA-BAAF-962BAF5ABC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72668" y="2924765"/>
              <a:ext cx="247843" cy="228600"/>
            </a:xfrm>
            <a:prstGeom prst="rect">
              <a:avLst/>
            </a:prstGeom>
          </p:spPr>
        </p:pic>
        <p:pic>
          <p:nvPicPr>
            <p:cNvPr id="31" name="Picture 4" descr="Goal 10 - Reduced inequalities - German Federal Association for  Sustainability">
              <a:extLst>
                <a:ext uri="{FF2B5EF4-FFF2-40B4-BE49-F238E27FC236}">
                  <a16:creationId xmlns:a16="http://schemas.microsoft.com/office/drawing/2014/main" id="{1C899D47-F4F2-49CC-8A92-9C1FA7A2DAE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9858" y="2932449"/>
              <a:ext cx="228600" cy="2286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9BAA74F5-A8C9-4B39-8AD6-21318F623970}"/>
                </a:ext>
              </a:extLst>
            </p:cNvPr>
            <p:cNvGrpSpPr/>
            <p:nvPr/>
          </p:nvGrpSpPr>
          <p:grpSpPr>
            <a:xfrm>
              <a:off x="2742370" y="3253222"/>
              <a:ext cx="1338046" cy="235289"/>
              <a:chOff x="2706714" y="3191226"/>
              <a:chExt cx="1338046" cy="235289"/>
            </a:xfrm>
          </p:grpSpPr>
          <p:pic>
            <p:nvPicPr>
              <p:cNvPr id="32" name="Picture 16">
                <a:extLst>
                  <a:ext uri="{FF2B5EF4-FFF2-40B4-BE49-F238E27FC236}">
                    <a16:creationId xmlns:a16="http://schemas.microsoft.com/office/drawing/2014/main" id="{E121CBB6-EAA1-4DEE-95FA-133CFC788992}"/>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257865" y="3191226"/>
                <a:ext cx="228600" cy="228600"/>
              </a:xfrm>
              <a:prstGeom prst="rect">
                <a:avLst/>
              </a:prstGeom>
            </p:spPr>
          </p:pic>
          <p:pic>
            <p:nvPicPr>
              <p:cNvPr id="33" name="Picture 34">
                <a:extLst>
                  <a:ext uri="{FF2B5EF4-FFF2-40B4-BE49-F238E27FC236}">
                    <a16:creationId xmlns:a16="http://schemas.microsoft.com/office/drawing/2014/main" id="{0F4A278A-58E4-41C6-9111-B96E9DC9A1D8}"/>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978718" y="3191226"/>
                <a:ext cx="228600" cy="228600"/>
              </a:xfrm>
              <a:prstGeom prst="rect">
                <a:avLst/>
              </a:prstGeom>
            </p:spPr>
          </p:pic>
          <p:pic>
            <p:nvPicPr>
              <p:cNvPr id="34" name="Picture 8" descr="Goal 1 | Department of Economic and Social Affairs">
                <a:extLst>
                  <a:ext uri="{FF2B5EF4-FFF2-40B4-BE49-F238E27FC236}">
                    <a16:creationId xmlns:a16="http://schemas.microsoft.com/office/drawing/2014/main" id="{4E1027C4-0E60-4621-96AC-6D2E7102918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6714" y="3191226"/>
                <a:ext cx="228600" cy="23528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Sustainable Development Goal 15:Life on land">
                <a:extLst>
                  <a:ext uri="{FF2B5EF4-FFF2-40B4-BE49-F238E27FC236}">
                    <a16:creationId xmlns:a16="http://schemas.microsoft.com/office/drawing/2014/main" id="{2904D0F8-66D4-49AC-A31E-CA466AEE2AB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16160" y="3191226"/>
                <a:ext cx="228600" cy="2263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SDG 13 - Climate Action | IOM Mozambique">
                <a:extLst>
                  <a:ext uri="{FF2B5EF4-FFF2-40B4-BE49-F238E27FC236}">
                    <a16:creationId xmlns:a16="http://schemas.microsoft.com/office/drawing/2014/main" id="{BDCACB22-2F4A-4572-8CBB-C778D965BC3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37012" y="3191226"/>
                <a:ext cx="228600" cy="228387"/>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37" descr="Image result for sdg icons 6">
              <a:extLst>
                <a:ext uri="{FF2B5EF4-FFF2-40B4-BE49-F238E27FC236}">
                  <a16:creationId xmlns:a16="http://schemas.microsoft.com/office/drawing/2014/main" id="{D1316D12-A66E-4C5B-B091-7B5A127C10D4}"/>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58559" y="3847745"/>
              <a:ext cx="228600" cy="228600"/>
            </a:xfrm>
            <a:prstGeom prst="rect">
              <a:avLst/>
            </a:prstGeom>
            <a:noFill/>
          </p:spPr>
        </p:pic>
        <p:pic>
          <p:nvPicPr>
            <p:cNvPr id="39" name="Picture 38" descr="Image result for sdg icons 2">
              <a:extLst>
                <a:ext uri="{FF2B5EF4-FFF2-40B4-BE49-F238E27FC236}">
                  <a16:creationId xmlns:a16="http://schemas.microsoft.com/office/drawing/2014/main" id="{ECAA5D91-B7DB-47B5-835C-B03AF891874E}"/>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97854" y="3847745"/>
              <a:ext cx="228600" cy="228600"/>
            </a:xfrm>
            <a:prstGeom prst="rect">
              <a:avLst/>
            </a:prstGeom>
            <a:noFill/>
          </p:spPr>
        </p:pic>
        <p:pic>
          <p:nvPicPr>
            <p:cNvPr id="40" name="Picture 34">
              <a:extLst>
                <a:ext uri="{FF2B5EF4-FFF2-40B4-BE49-F238E27FC236}">
                  <a16:creationId xmlns:a16="http://schemas.microsoft.com/office/drawing/2014/main" id="{48255C83-1B87-491A-9B19-D5F910E02D97}"/>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572668" y="3847745"/>
              <a:ext cx="228600" cy="228600"/>
            </a:xfrm>
            <a:prstGeom prst="rect">
              <a:avLst/>
            </a:prstGeom>
          </p:spPr>
        </p:pic>
        <p:pic>
          <p:nvPicPr>
            <p:cNvPr id="41" name="Picture 2" descr="Image result for sdg icons 2">
              <a:extLst>
                <a:ext uri="{FF2B5EF4-FFF2-40B4-BE49-F238E27FC236}">
                  <a16:creationId xmlns:a16="http://schemas.microsoft.com/office/drawing/2014/main" id="{C47697E6-1FD3-43A9-9A36-BE051C8C7D6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93521" y="3552781"/>
              <a:ext cx="228600" cy="2323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Image result for sdg icons 14">
              <a:extLst>
                <a:ext uri="{FF2B5EF4-FFF2-40B4-BE49-F238E27FC236}">
                  <a16:creationId xmlns:a16="http://schemas.microsoft.com/office/drawing/2014/main" id="{6C262291-B1C3-4443-98ED-E9164117B818}"/>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579667" y="3552781"/>
              <a:ext cx="228600" cy="23237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Goal 1 | Department of Economic and Social Affairs">
              <a:extLst>
                <a:ext uri="{FF2B5EF4-FFF2-40B4-BE49-F238E27FC236}">
                  <a16:creationId xmlns:a16="http://schemas.microsoft.com/office/drawing/2014/main" id="{848C879D-30FA-41B8-A99D-C7C54CA114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14374" y="3552780"/>
              <a:ext cx="237743" cy="2377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Sustainable Development Goal 15:Life on land">
              <a:extLst>
                <a:ext uri="{FF2B5EF4-FFF2-40B4-BE49-F238E27FC236}">
                  <a16:creationId xmlns:a16="http://schemas.microsoft.com/office/drawing/2014/main" id="{47886CFF-2BE7-4995-A140-DF9137BCD62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58559" y="3552781"/>
              <a:ext cx="228600" cy="23237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2" descr="Why the SDGs are an opportunity companies can't afford to ignore | GreenBiz">
            <a:extLst>
              <a:ext uri="{FF2B5EF4-FFF2-40B4-BE49-F238E27FC236}">
                <a16:creationId xmlns:a16="http://schemas.microsoft.com/office/drawing/2014/main" id="{AF6937FD-3DCB-42DE-9648-E2DA0A9D0C30}"/>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5451" r="1786" b="13992"/>
          <a:stretch/>
        </p:blipFill>
        <p:spPr bwMode="auto">
          <a:xfrm>
            <a:off x="10056457" y="5768068"/>
            <a:ext cx="1963291" cy="9796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29A9BE1-D67B-4163-B221-57B0CFC5D521}"/>
              </a:ext>
            </a:extLst>
          </p:cNvPr>
          <p:cNvPicPr>
            <a:picLocks noChangeAspect="1"/>
          </p:cNvPicPr>
          <p:nvPr/>
        </p:nvPicPr>
        <p:blipFill>
          <a:blip r:embed="rId20"/>
          <a:stretch>
            <a:fillRect/>
          </a:stretch>
        </p:blipFill>
        <p:spPr>
          <a:xfrm>
            <a:off x="8800222" y="0"/>
            <a:ext cx="3291840" cy="2195851"/>
          </a:xfrm>
          <a:prstGeom prst="rect">
            <a:avLst/>
          </a:prstGeom>
          <a:ln>
            <a:noFill/>
          </a:ln>
          <a:effectLst>
            <a:softEdge rad="112500"/>
          </a:effectLst>
        </p:spPr>
      </p:pic>
    </p:spTree>
    <p:extLst>
      <p:ext uri="{BB962C8B-B14F-4D97-AF65-F5344CB8AC3E}">
        <p14:creationId xmlns:p14="http://schemas.microsoft.com/office/powerpoint/2010/main" val="18331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965E1BB-5B94-4506-8707-D1B483D4E457}"/>
              </a:ext>
            </a:extLst>
          </p:cNvPr>
          <p:cNvSpPr/>
          <p:nvPr/>
        </p:nvSpPr>
        <p:spPr>
          <a:xfrm>
            <a:off x="6247566" y="1055974"/>
            <a:ext cx="5813804" cy="5623121"/>
          </a:xfrm>
          <a:prstGeom prst="roundRect">
            <a:avLst>
              <a:gd name="adj" fmla="val 3488"/>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A7A97EFD-A34C-4CB4-9C77-EE0BD91B97DC}"/>
              </a:ext>
            </a:extLst>
          </p:cNvPr>
          <p:cNvSpPr/>
          <p:nvPr/>
        </p:nvSpPr>
        <p:spPr>
          <a:xfrm>
            <a:off x="130630" y="1055975"/>
            <a:ext cx="5976232" cy="5623121"/>
          </a:xfrm>
          <a:prstGeom prst="roundRect">
            <a:avLst>
              <a:gd name="adj" fmla="val 2748"/>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ontent Placeholder 24">
            <a:extLst>
              <a:ext uri="{FF2B5EF4-FFF2-40B4-BE49-F238E27FC236}">
                <a16:creationId xmlns:a16="http://schemas.microsoft.com/office/drawing/2014/main" id="{F972E90C-DF93-4263-BFE3-716623C7E293}"/>
              </a:ext>
            </a:extLst>
          </p:cNvPr>
          <p:cNvSpPr>
            <a:spLocks noGrp="1"/>
          </p:cNvSpPr>
          <p:nvPr>
            <p:ph sz="quarter" idx="4"/>
          </p:nvPr>
        </p:nvSpPr>
        <p:spPr>
          <a:xfrm>
            <a:off x="6390571" y="1259574"/>
            <a:ext cx="5493316" cy="1019074"/>
          </a:xfrm>
        </p:spPr>
        <p:txBody>
          <a:bodyPr>
            <a:noAutofit/>
          </a:bodyPr>
          <a:lstStyle/>
          <a:p>
            <a:pPr marL="171450" lvl="1" indent="-171450" algn="just">
              <a:spcBef>
                <a:spcPts val="0"/>
              </a:spcBef>
              <a:buClr>
                <a:srgbClr val="FFC000"/>
              </a:buClr>
              <a:buSzPct val="120000"/>
              <a:buFont typeface="Wingdings" panose="05000000000000000000" pitchFamily="2" charset="2"/>
              <a:buChar char="§"/>
            </a:pPr>
            <a:r>
              <a:rPr lang="en-US" sz="1800" b="1" dirty="0">
                <a:solidFill>
                  <a:prstClr val="black"/>
                </a:solidFill>
                <a:ea typeface="+mn-lt"/>
                <a:cs typeface="Calibri"/>
              </a:rPr>
              <a:t>Improved cookstoves: </a:t>
            </a:r>
            <a:r>
              <a:rPr lang="en-US" sz="1800" dirty="0">
                <a:solidFill>
                  <a:prstClr val="black"/>
                </a:solidFill>
                <a:ea typeface="+mn-lt"/>
                <a:cs typeface="Calibri"/>
              </a:rPr>
              <a:t>Safer and higher energy efficiency alternative to be distributed in Chimoio and </a:t>
            </a:r>
            <a:r>
              <a:rPr lang="en-US" sz="1800" dirty="0" err="1">
                <a:solidFill>
                  <a:prstClr val="black"/>
                </a:solidFill>
                <a:ea typeface="+mn-lt"/>
                <a:cs typeface="Calibri"/>
              </a:rPr>
              <a:t>Sofala</a:t>
            </a:r>
            <a:r>
              <a:rPr lang="en-US" sz="1800" dirty="0">
                <a:solidFill>
                  <a:prstClr val="black"/>
                </a:solidFill>
                <a:ea typeface="+mn-lt"/>
                <a:cs typeface="Calibri"/>
              </a:rPr>
              <a:t>, contributing to CO2 emission reduction</a:t>
            </a: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444500" lvl="5" indent="-261938" algn="just">
              <a:spcBef>
                <a:spcPts val="0"/>
              </a:spcBef>
              <a:buClr>
                <a:srgbClr val="C00000"/>
              </a:buClr>
              <a:buSzPct val="120000"/>
              <a:defRPr/>
            </a:pPr>
            <a:endParaRPr lang="en-US" sz="1800" i="1" dirty="0">
              <a:solidFill>
                <a:prstClr val="black"/>
              </a:solidFill>
            </a:endParaRPr>
          </a:p>
          <a:p>
            <a:pPr marL="182562" lvl="5" indent="0" algn="just">
              <a:spcBef>
                <a:spcPts val="0"/>
              </a:spcBef>
              <a:buClr>
                <a:srgbClr val="C00000"/>
              </a:buClr>
              <a:buSzPct val="120000"/>
              <a:buNone/>
              <a:defRPr/>
            </a:pPr>
            <a:endParaRPr lang="en-US" sz="1800" i="1" dirty="0">
              <a:solidFill>
                <a:prstClr val="black"/>
              </a:solidFill>
            </a:endParaRPr>
          </a:p>
        </p:txBody>
      </p:sp>
      <p:sp>
        <p:nvSpPr>
          <p:cNvPr id="3" name="Titolo 2">
            <a:extLst>
              <a:ext uri="{FF2B5EF4-FFF2-40B4-BE49-F238E27FC236}">
                <a16:creationId xmlns:a16="http://schemas.microsoft.com/office/drawing/2014/main" id="{72C5613A-5062-4C6F-BE69-3F698E95BC3A}"/>
              </a:ext>
            </a:extLst>
          </p:cNvPr>
          <p:cNvSpPr>
            <a:spLocks noGrp="1"/>
          </p:cNvSpPr>
          <p:nvPr>
            <p:ph type="title"/>
          </p:nvPr>
        </p:nvSpPr>
        <p:spPr/>
        <p:txBody>
          <a:bodyPr>
            <a:normAutofit/>
          </a:bodyPr>
          <a:lstStyle/>
          <a:p>
            <a:r>
              <a:rPr lang="en-US" dirty="0">
                <a:latin typeface="+mn-lt"/>
              </a:rPr>
              <a:t>Carbon Offset Initiatives</a:t>
            </a:r>
          </a:p>
        </p:txBody>
      </p:sp>
      <p:sp>
        <p:nvSpPr>
          <p:cNvPr id="26" name="Text Placeholder 25">
            <a:extLst>
              <a:ext uri="{FF2B5EF4-FFF2-40B4-BE49-F238E27FC236}">
                <a16:creationId xmlns:a16="http://schemas.microsoft.com/office/drawing/2014/main" id="{B202A8DB-E667-4CAB-A5D8-BF92E5026730}"/>
              </a:ext>
            </a:extLst>
          </p:cNvPr>
          <p:cNvSpPr>
            <a:spLocks noGrp="1"/>
          </p:cNvSpPr>
          <p:nvPr>
            <p:ph type="body" sz="quarter" idx="13"/>
          </p:nvPr>
        </p:nvSpPr>
        <p:spPr>
          <a:xfrm>
            <a:off x="1175316" y="873225"/>
            <a:ext cx="3918787" cy="307777"/>
          </a:xfrm>
          <a:solidFill>
            <a:srgbClr val="00B050"/>
          </a:solidFill>
          <a:ln w="25400" cap="flat" cmpd="sng" algn="ctr">
            <a:solidFill>
              <a:srgbClr val="00B050"/>
            </a:solidFill>
            <a:prstDash val="solid"/>
          </a:ln>
          <a:effectLst/>
        </p:spPr>
        <p:txBody>
          <a:bodyPr wrap="square" lIns="0" tIns="0" rIns="0" bIns="0" rtlCol="0" anchor="t">
            <a:spAutoFit/>
          </a:bodyPr>
          <a:lstStyle/>
          <a:p>
            <a:pPr indent="0" defTabSz="914400">
              <a:spcBef>
                <a:spcPts val="0"/>
              </a:spcBef>
              <a:buClrTx/>
              <a:buSzTx/>
              <a:buFontTx/>
            </a:pPr>
            <a:r>
              <a:rPr lang="en-US" sz="2000" kern="0" dirty="0">
                <a:solidFill>
                  <a:srgbClr val="000000"/>
                </a:solidFill>
                <a:latin typeface="Calibri"/>
                <a:cs typeface="Calibri"/>
              </a:rPr>
              <a:t>Nature Based Carbon Offset</a:t>
            </a:r>
          </a:p>
        </p:txBody>
      </p:sp>
      <p:sp>
        <p:nvSpPr>
          <p:cNvPr id="27" name="Text Placeholder 26">
            <a:extLst>
              <a:ext uri="{FF2B5EF4-FFF2-40B4-BE49-F238E27FC236}">
                <a16:creationId xmlns:a16="http://schemas.microsoft.com/office/drawing/2014/main" id="{D25FF332-0758-4559-B186-205165FE41D0}"/>
              </a:ext>
            </a:extLst>
          </p:cNvPr>
          <p:cNvSpPr>
            <a:spLocks noGrp="1"/>
          </p:cNvSpPr>
          <p:nvPr>
            <p:ph type="body" sz="quarter" idx="14"/>
          </p:nvPr>
        </p:nvSpPr>
        <p:spPr>
          <a:xfrm>
            <a:off x="6846209" y="873225"/>
            <a:ext cx="4475814" cy="288000"/>
          </a:xfrm>
          <a:solidFill>
            <a:schemeClr val="accent1"/>
          </a:solidFill>
          <a:ln w="25400" cap="flat" cmpd="sng" algn="ctr">
            <a:solidFill>
              <a:schemeClr val="accent1"/>
            </a:solidFill>
            <a:prstDash val="solid"/>
          </a:ln>
          <a:effectLst/>
        </p:spPr>
        <p:txBody>
          <a:bodyPr vert="horz" wrap="square" lIns="0" tIns="0" rIns="0" bIns="0" rtlCol="0" anchor="t">
            <a:spAutoFit/>
          </a:bodyPr>
          <a:lstStyle/>
          <a:p>
            <a:pPr defTabSz="914400">
              <a:spcBef>
                <a:spcPts val="0"/>
              </a:spcBef>
              <a:buClrTx/>
              <a:buSzTx/>
              <a:buFontTx/>
            </a:pPr>
            <a:r>
              <a:rPr lang="en-US" sz="2000" kern="0" dirty="0">
                <a:solidFill>
                  <a:srgbClr val="000000"/>
                </a:solidFill>
                <a:latin typeface="Calibri"/>
                <a:cs typeface="Calibri"/>
              </a:rPr>
              <a:t>Technology Based Carbon Offset</a:t>
            </a:r>
          </a:p>
        </p:txBody>
      </p:sp>
      <p:pic>
        <p:nvPicPr>
          <p:cNvPr id="29" name="Immagine 14">
            <a:extLst>
              <a:ext uri="{FF2B5EF4-FFF2-40B4-BE49-F238E27FC236}">
                <a16:creationId xmlns:a16="http://schemas.microsoft.com/office/drawing/2014/main" id="{CA1BEA2A-4BB6-422F-9A4F-6CC5573E60BB}"/>
              </a:ext>
            </a:extLst>
          </p:cNvPr>
          <p:cNvPicPr>
            <a:picLocks noChangeAspect="1"/>
          </p:cNvPicPr>
          <p:nvPr/>
        </p:nvPicPr>
        <p:blipFill>
          <a:blip r:embed="rId3"/>
          <a:stretch>
            <a:fillRect/>
          </a:stretch>
        </p:blipFill>
        <p:spPr>
          <a:xfrm>
            <a:off x="6584513" y="2384222"/>
            <a:ext cx="2221462" cy="2481370"/>
          </a:xfrm>
          <a:prstGeom prst="rect">
            <a:avLst/>
          </a:prstGeom>
        </p:spPr>
      </p:pic>
      <p:sp>
        <p:nvSpPr>
          <p:cNvPr id="15" name="Content Placeholder 24">
            <a:extLst>
              <a:ext uri="{FF2B5EF4-FFF2-40B4-BE49-F238E27FC236}">
                <a16:creationId xmlns:a16="http://schemas.microsoft.com/office/drawing/2014/main" id="{2E52BFC6-D86B-441A-B1BF-C6FD13E235DD}"/>
              </a:ext>
            </a:extLst>
          </p:cNvPr>
          <p:cNvSpPr txBox="1">
            <a:spLocks/>
          </p:cNvSpPr>
          <p:nvPr/>
        </p:nvSpPr>
        <p:spPr>
          <a:xfrm>
            <a:off x="6475423" y="5261381"/>
            <a:ext cx="2983390" cy="1019074"/>
          </a:xfrm>
          <a:prstGeom prst="rect">
            <a:avLst/>
          </a:prstGeom>
        </p:spPr>
        <p:txBody>
          <a:bodyPr vert="horz" lIns="91440" tIns="45720" rIns="91440" bIns="45720" rtlCol="0">
            <a:noAutofit/>
          </a:bodyPr>
          <a:lstStyle>
            <a:lvl1pPr marL="342891" indent="-342891" defTabSz="914377">
              <a:spcBef>
                <a:spcPct val="20000"/>
              </a:spcBef>
              <a:buClr>
                <a:srgbClr val="FFD500"/>
              </a:buClr>
              <a:buSzPct val="120000"/>
              <a:buFont typeface="Wingdings" panose="05000000000000000000" pitchFamily="2" charset="2"/>
              <a:buChar char="§"/>
              <a:defRPr sz="2400" i="1"/>
            </a:lvl1pPr>
            <a:lvl2pPr marL="171450" lvl="1" indent="-171450" algn="just" defTabSz="914377">
              <a:spcBef>
                <a:spcPts val="0"/>
              </a:spcBef>
              <a:buClr>
                <a:srgbClr val="FFC000"/>
              </a:buClr>
              <a:buSzPct val="120000"/>
              <a:buFont typeface="Wingdings" panose="05000000000000000000" pitchFamily="2" charset="2"/>
              <a:buChar char="§"/>
              <a:defRPr i="0">
                <a:solidFill>
                  <a:prstClr val="black"/>
                </a:solidFill>
                <a:ea typeface="+mn-lt"/>
                <a:cs typeface="Calibri"/>
              </a:defRPr>
            </a:lvl2pPr>
            <a:lvl3pPr marL="1142971" indent="-228594" defTabSz="914377">
              <a:spcBef>
                <a:spcPct val="20000"/>
              </a:spcBef>
              <a:buFont typeface="Arial" pitchFamily="34" charset="0"/>
              <a:buChar char="•"/>
              <a:defRPr i="1"/>
            </a:lvl3pPr>
            <a:lvl4pPr marL="1600160" indent="-228594" defTabSz="914377">
              <a:spcBef>
                <a:spcPct val="20000"/>
              </a:spcBef>
              <a:buFont typeface="Arial" pitchFamily="34" charset="0"/>
              <a:buChar char="–"/>
            </a:lvl4pPr>
            <a:lvl5pPr marL="2057349" indent="-228594" defTabSz="914377">
              <a:spcBef>
                <a:spcPct val="20000"/>
              </a:spcBef>
              <a:buFont typeface="Arial" pitchFamily="34" charset="0"/>
              <a:buChar char="»"/>
            </a:lvl5pPr>
            <a:lvl6pPr marL="444500" lvl="5" indent="-261938" algn="just" defTabSz="914377">
              <a:spcBef>
                <a:spcPts val="0"/>
              </a:spcBef>
              <a:buClr>
                <a:srgbClr val="C00000"/>
              </a:buClr>
              <a:buSzPct val="120000"/>
              <a:buFont typeface="Arial" pitchFamily="34" charset="0"/>
              <a:buChar char="•"/>
              <a:defRPr sz="1200">
                <a:solidFill>
                  <a:prstClr val="black"/>
                </a:solidFill>
              </a:defRPr>
            </a:lvl6pPr>
            <a:lvl7pPr marL="2971726" indent="-228594" defTabSz="914377">
              <a:spcBef>
                <a:spcPct val="20000"/>
              </a:spcBef>
              <a:buFont typeface="Arial" pitchFamily="34" charset="0"/>
              <a:buChar char="•"/>
              <a:defRPr sz="2000"/>
            </a:lvl7pPr>
            <a:lvl8pPr marL="3428914" indent="-228594" defTabSz="914377">
              <a:spcBef>
                <a:spcPct val="20000"/>
              </a:spcBef>
              <a:buFont typeface="Arial" pitchFamily="34" charset="0"/>
              <a:buChar char="•"/>
              <a:defRPr sz="2000"/>
            </a:lvl8pPr>
            <a:lvl9pPr marL="3886103" indent="-228594" defTabSz="914377">
              <a:spcBef>
                <a:spcPct val="20000"/>
              </a:spcBef>
              <a:buFont typeface="Arial" pitchFamily="34" charset="0"/>
              <a:buChar char="•"/>
              <a:defRPr sz="2000"/>
            </a:lvl9pPr>
          </a:lstStyle>
          <a:p>
            <a:pPr marL="171450" marR="0" lvl="1" indent="-171450" algn="l" defTabSz="914377" rtl="0" eaLnBrk="1" fontAlgn="auto" latinLnBrk="0" hangingPunct="1">
              <a:lnSpc>
                <a:spcPct val="100000"/>
              </a:lnSpc>
              <a:spcBef>
                <a:spcPts val="0"/>
              </a:spcBef>
              <a:spcAft>
                <a:spcPts val="0"/>
              </a:spcAft>
              <a:buClr>
                <a:srgbClr val="FFC000"/>
              </a:buClr>
              <a:buSzPct val="120000"/>
              <a:buFont typeface="Wingdings" panose="05000000000000000000" pitchFamily="2" charset="2"/>
              <a:buChar char="§"/>
              <a:tabLst/>
              <a:defRPr/>
            </a:pPr>
            <a:r>
              <a:rPr kumimoji="0" lang="en-US" b="1" i="1" u="none" strike="noStrike" kern="1200" cap="none" spc="0" normalizeH="0" baseline="0" noProof="0" dirty="0">
                <a:ln>
                  <a:noFill/>
                </a:ln>
                <a:solidFill>
                  <a:prstClr val="black"/>
                </a:solidFill>
                <a:effectLst/>
                <a:uLnTx/>
                <a:uFillTx/>
                <a:latin typeface="Calibri"/>
                <a:cs typeface="Calibri"/>
              </a:rPr>
              <a:t>Biochar: </a:t>
            </a:r>
            <a:r>
              <a:rPr kumimoji="0" lang="en-US" b="0" i="1" u="none" strike="noStrike" kern="1200" cap="none" spc="0" normalizeH="0" baseline="0" noProof="0" dirty="0">
                <a:ln>
                  <a:noFill/>
                </a:ln>
                <a:solidFill>
                  <a:prstClr val="black"/>
                </a:solidFill>
                <a:effectLst/>
                <a:uLnTx/>
                <a:uFillTx/>
                <a:latin typeface="Calibri"/>
                <a:cs typeface="Calibri"/>
              </a:rPr>
              <a:t>by-product of the Biofuel feedstock plant made from the waste of oil extraction process</a:t>
            </a:r>
          </a:p>
        </p:txBody>
      </p:sp>
      <p:pic>
        <p:nvPicPr>
          <p:cNvPr id="5" name="Picture 4" descr="A picture containing tree, outdoor, plant&#10;&#10;Description automatically generated">
            <a:extLst>
              <a:ext uri="{FF2B5EF4-FFF2-40B4-BE49-F238E27FC236}">
                <a16:creationId xmlns:a16="http://schemas.microsoft.com/office/drawing/2014/main" id="{4BCBAE7E-AC2F-4126-898A-874EA2E48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13" y="1924389"/>
            <a:ext cx="5701773" cy="1900591"/>
          </a:xfrm>
          <a:prstGeom prst="rect">
            <a:avLst/>
          </a:prstGeom>
        </p:spPr>
      </p:pic>
      <p:pic>
        <p:nvPicPr>
          <p:cNvPr id="2050" name="Immagine 4" descr="Immagine che contiene albero, esterni, verde, ramo&#10;&#10;Descrizione generata automaticamente">
            <a:extLst>
              <a:ext uri="{FF2B5EF4-FFF2-40B4-BE49-F238E27FC236}">
                <a16:creationId xmlns:a16="http://schemas.microsoft.com/office/drawing/2014/main" id="{7617AE37-CE4D-49D0-9471-3599741903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998" y="4020341"/>
            <a:ext cx="1886378" cy="25144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51" name="Immagine 5" descr="Immagine che contiene insetto&#10;&#10;Descrizione generata automaticamente">
            <a:extLst>
              <a:ext uri="{FF2B5EF4-FFF2-40B4-BE49-F238E27FC236}">
                <a16:creationId xmlns:a16="http://schemas.microsoft.com/office/drawing/2014/main" id="{CD11ED9C-B631-4B6B-A479-82F7929DFC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4609" y="4026350"/>
            <a:ext cx="1885617" cy="25144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52" name="Picture 3">
            <a:extLst>
              <a:ext uri="{FF2B5EF4-FFF2-40B4-BE49-F238E27FC236}">
                <a16:creationId xmlns:a16="http://schemas.microsoft.com/office/drawing/2014/main" id="{885D5775-36E8-4454-A1EE-026E56378C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1467" y="4016720"/>
            <a:ext cx="1888419"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ontent Placeholder 22">
            <a:extLst>
              <a:ext uri="{FF2B5EF4-FFF2-40B4-BE49-F238E27FC236}">
                <a16:creationId xmlns:a16="http://schemas.microsoft.com/office/drawing/2014/main" id="{8D233600-A141-4A30-93BB-AF1784D85305}"/>
              </a:ext>
            </a:extLst>
          </p:cNvPr>
          <p:cNvSpPr>
            <a:spLocks noGrp="1" noChangeAspect="1"/>
          </p:cNvSpPr>
          <p:nvPr>
            <p:ph sz="half" idx="2"/>
          </p:nvPr>
        </p:nvSpPr>
        <p:spPr>
          <a:xfrm>
            <a:off x="1370080" y="3121791"/>
            <a:ext cx="4631788" cy="433456"/>
          </a:xfrm>
        </p:spPr>
        <p:txBody>
          <a:bodyPr vert="horz" lIns="91440" tIns="45720" rIns="91440" bIns="45720" rtlCol="0">
            <a:noAutofit/>
          </a:bodyPr>
          <a:lstStyle/>
          <a:p>
            <a:pPr marL="0" lvl="1" indent="0" algn="r">
              <a:spcBef>
                <a:spcPts val="0"/>
              </a:spcBef>
              <a:buClr>
                <a:srgbClr val="FFC000"/>
              </a:buClr>
              <a:buSzPct val="120000"/>
              <a:buNone/>
              <a:defRPr/>
            </a:pPr>
            <a:r>
              <a:rPr lang="en-US" sz="1800" b="1" i="0" dirty="0">
                <a:solidFill>
                  <a:schemeClr val="bg1"/>
                </a:solidFill>
                <a:ea typeface="+mn-lt"/>
                <a:cs typeface="Calibri"/>
              </a:rPr>
              <a:t>Protect, conserve up to 3 </a:t>
            </a:r>
            <a:r>
              <a:rPr lang="en-US" sz="1800" b="1" i="0" dirty="0" err="1">
                <a:solidFill>
                  <a:schemeClr val="bg1"/>
                </a:solidFill>
                <a:ea typeface="+mn-lt"/>
                <a:cs typeface="Calibri"/>
              </a:rPr>
              <a:t>Mha</a:t>
            </a:r>
            <a:r>
              <a:rPr lang="en-US" sz="1800" b="1" i="0" dirty="0">
                <a:solidFill>
                  <a:schemeClr val="bg1"/>
                </a:solidFill>
                <a:ea typeface="+mn-lt"/>
                <a:cs typeface="Calibri"/>
              </a:rPr>
              <a:t> on Great Limpopo trans frontier conservation area</a:t>
            </a:r>
          </a:p>
        </p:txBody>
      </p:sp>
      <p:sp>
        <p:nvSpPr>
          <p:cNvPr id="22" name="TextBox 21">
            <a:extLst>
              <a:ext uri="{FF2B5EF4-FFF2-40B4-BE49-F238E27FC236}">
                <a16:creationId xmlns:a16="http://schemas.microsoft.com/office/drawing/2014/main" id="{6023CABD-129F-447A-972E-434254D787BA}"/>
              </a:ext>
            </a:extLst>
          </p:cNvPr>
          <p:cNvSpPr txBox="1"/>
          <p:nvPr/>
        </p:nvSpPr>
        <p:spPr>
          <a:xfrm>
            <a:off x="4164544" y="5302453"/>
            <a:ext cx="1837324" cy="1200329"/>
          </a:xfrm>
          <a:prstGeom prst="rect">
            <a:avLst/>
          </a:prstGeom>
          <a:noFill/>
        </p:spPr>
        <p:txBody>
          <a:bodyPr wrap="square">
            <a:spAutoFit/>
          </a:bodyPr>
          <a:lstStyle>
            <a:defPPr>
              <a:defRPr lang="it-IT"/>
            </a:defPPr>
            <a:lvl1pPr>
              <a:defRPr b="1">
                <a:solidFill>
                  <a:schemeClr val="bg1"/>
                </a:solidFill>
                <a:ea typeface="+mn-lt"/>
                <a:cs typeface="Calibri"/>
              </a:defRPr>
            </a:lvl1pPr>
          </a:lstStyle>
          <a:p>
            <a:pPr marL="0" marR="0" lvl="1"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lt"/>
                <a:cs typeface="Calibri"/>
              </a:rPr>
              <a:t>Community benefits extend to about 500 K people</a:t>
            </a:r>
          </a:p>
        </p:txBody>
      </p:sp>
      <p:sp>
        <p:nvSpPr>
          <p:cNvPr id="31" name="TextBox 30">
            <a:extLst>
              <a:ext uri="{FF2B5EF4-FFF2-40B4-BE49-F238E27FC236}">
                <a16:creationId xmlns:a16="http://schemas.microsoft.com/office/drawing/2014/main" id="{DE330043-24F1-481A-BEAE-74C5B0D80963}"/>
              </a:ext>
            </a:extLst>
          </p:cNvPr>
          <p:cNvSpPr txBox="1"/>
          <p:nvPr/>
        </p:nvSpPr>
        <p:spPr>
          <a:xfrm>
            <a:off x="346208" y="5479247"/>
            <a:ext cx="368556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lt"/>
                <a:cs typeface="Calibri"/>
              </a:rPr>
              <a:t>Protect, conserve and restore up to 80Kha of degraded mangroves in  the province of Sofala</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8C0125BB-741A-418B-A36D-8A9A6AA50D5B}"/>
              </a:ext>
            </a:extLst>
          </p:cNvPr>
          <p:cNvSpPr txBox="1"/>
          <p:nvPr/>
        </p:nvSpPr>
        <p:spPr>
          <a:xfrm>
            <a:off x="294571" y="1363771"/>
            <a:ext cx="6096000" cy="369332"/>
          </a:xfrm>
          <a:prstGeom prst="rect">
            <a:avLst/>
          </a:prstGeom>
          <a:noFill/>
        </p:spPr>
        <p:txBody>
          <a:bodyPr wrap="square">
            <a:spAutoFit/>
          </a:bodyPr>
          <a:lstStyle/>
          <a:p>
            <a:pPr marL="171450" marR="0" lvl="1" indent="-171450" algn="just" defTabSz="914377" rtl="0" eaLnBrk="1" fontAlgn="auto" latinLnBrk="0" hangingPunct="1">
              <a:lnSpc>
                <a:spcPct val="100000"/>
              </a:lnSpc>
              <a:spcBef>
                <a:spcPts val="0"/>
              </a:spcBef>
              <a:spcAft>
                <a:spcPts val="0"/>
              </a:spcAft>
              <a:buClr>
                <a:srgbClr val="FFC000"/>
              </a:buClr>
              <a:buSzPct val="120000"/>
              <a:buFont typeface="Wingdings" panose="05000000000000000000" pitchFamily="2" charset="2"/>
              <a:buChar char="§"/>
              <a:tabLst/>
              <a:defRPr/>
            </a:pPr>
            <a:r>
              <a:rPr kumimoji="0" lang="en-US" b="1" i="1" u="none" strike="noStrike" kern="1200" cap="none" spc="0" normalizeH="0" baseline="0" noProof="0" dirty="0">
                <a:ln>
                  <a:noFill/>
                </a:ln>
                <a:solidFill>
                  <a:prstClr val="black"/>
                </a:solidFill>
                <a:effectLst/>
                <a:uLnTx/>
                <a:uFillTx/>
                <a:latin typeface="Calibri"/>
                <a:ea typeface="+mn-lt"/>
                <a:cs typeface="Calibri"/>
              </a:rPr>
              <a:t>REDD+ Projects implementation</a:t>
            </a:r>
          </a:p>
        </p:txBody>
      </p:sp>
      <p:pic>
        <p:nvPicPr>
          <p:cNvPr id="2060" name="Picture 12" descr="Biochar: ecco come si prepara | PER | Per - Parco dell'Energia Rinnovabile">
            <a:extLst>
              <a:ext uri="{FF2B5EF4-FFF2-40B4-BE49-F238E27FC236}">
                <a16:creationId xmlns:a16="http://schemas.microsoft.com/office/drawing/2014/main" id="{983B4AAE-1C5E-4241-9523-FC2F0C44837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58813" y="5036782"/>
            <a:ext cx="1957698" cy="1468273"/>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a:extLst>
              <a:ext uri="{FF2B5EF4-FFF2-40B4-BE49-F238E27FC236}">
                <a16:creationId xmlns:a16="http://schemas.microsoft.com/office/drawing/2014/main" id="{5658372F-4534-491E-BF9D-9C57C3224E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22885" y="2381372"/>
            <a:ext cx="2829554" cy="248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3">
            <a:extLst>
              <a:ext uri="{FF2B5EF4-FFF2-40B4-BE49-F238E27FC236}">
                <a16:creationId xmlns:a16="http://schemas.microsoft.com/office/drawing/2014/main" id="{CEB721F0-4AD2-4B57-B344-1D602125B5DF}"/>
              </a:ext>
            </a:extLst>
          </p:cNvPr>
          <p:cNvSpPr txBox="1">
            <a:spLocks/>
          </p:cNvSpPr>
          <p:nvPr/>
        </p:nvSpPr>
        <p:spPr>
          <a:xfrm>
            <a:off x="0" y="634662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6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BDAC57B4-0975-4541-B881-DD63FF90CDE3}"/>
              </a:ext>
            </a:extLst>
          </p:cNvPr>
          <p:cNvSpPr>
            <a:spLocks noGrp="1"/>
          </p:cNvSpPr>
          <p:nvPr>
            <p:ph type="title"/>
          </p:nvPr>
        </p:nvSpPr>
        <p:spPr>
          <a:xfrm>
            <a:off x="641245" y="173479"/>
            <a:ext cx="10122550" cy="778099"/>
          </a:xfrm>
        </p:spPr>
        <p:txBody>
          <a:bodyPr/>
          <a:lstStyle/>
          <a:p>
            <a:r>
              <a:rPr lang="en-US" dirty="0"/>
              <a:t>Conclusions</a:t>
            </a:r>
          </a:p>
        </p:txBody>
      </p:sp>
      <p:sp>
        <p:nvSpPr>
          <p:cNvPr id="4" name="Rectangle 3">
            <a:extLst>
              <a:ext uri="{FF2B5EF4-FFF2-40B4-BE49-F238E27FC236}">
                <a16:creationId xmlns:a16="http://schemas.microsoft.com/office/drawing/2014/main" id="{04D13D0D-99E5-4BAA-B0A3-5FF529BE22DD}"/>
              </a:ext>
            </a:extLst>
          </p:cNvPr>
          <p:cNvSpPr/>
          <p:nvPr/>
        </p:nvSpPr>
        <p:spPr>
          <a:xfrm>
            <a:off x="1246103" y="1921274"/>
            <a:ext cx="9517692" cy="2352952"/>
          </a:xfrm>
          <a:prstGeom prst="rect">
            <a:avLst/>
          </a:prstGeom>
        </p:spPr>
        <p:txBody>
          <a:bodyPr wrap="square">
            <a:spAutoFit/>
          </a:bodyPr>
          <a:lstStyle/>
          <a:p>
            <a:pPr marL="0" lvl="1" algn="just" defTabSz="914377" fontAlgn="base">
              <a:lnSpc>
                <a:spcPct val="150000"/>
              </a:lnSpc>
              <a:spcAft>
                <a:spcPts val="600"/>
              </a:spcAft>
              <a:buClr>
                <a:srgbClr val="FFC000"/>
              </a:buClr>
              <a:buSzPct val="120000"/>
              <a:defRPr/>
            </a:pPr>
            <a:r>
              <a:rPr lang="en-US" sz="2000" i="1" dirty="0">
                <a:solidFill>
                  <a:prstClr val="black"/>
                </a:solidFill>
                <a:ea typeface="+mn-lt"/>
              </a:rPr>
              <a:t>Eni is working to build a long-lasting partnership with the Republic of Mozambique, contributing to the production of its natural resources through its longtime experience and recognized capabilities, while keeping a sharp focus on the energy transition, fostering the diversification of the local economy and working with stakeholders and leveraging local content to create conditions for a common growth.</a:t>
            </a:r>
          </a:p>
        </p:txBody>
      </p:sp>
    </p:spTree>
    <p:extLst>
      <p:ext uri="{BB962C8B-B14F-4D97-AF65-F5344CB8AC3E}">
        <p14:creationId xmlns:p14="http://schemas.microsoft.com/office/powerpoint/2010/main" val="35907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9394E2-5A00-4D73-9047-E325D5398F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981227"/>
          </a:xfrm>
          <a:prstGeom prst="rect">
            <a:avLst/>
          </a:prstGeom>
        </p:spPr>
      </p:pic>
      <p:sp>
        <p:nvSpPr>
          <p:cNvPr id="4" name="Slide Number Placeholder 3">
            <a:extLst>
              <a:ext uri="{FF2B5EF4-FFF2-40B4-BE49-F238E27FC236}">
                <a16:creationId xmlns:a16="http://schemas.microsoft.com/office/drawing/2014/main" id="{BA496DE3-F9F9-4498-B5C5-E10D7D0068A6}"/>
              </a:ext>
            </a:extLst>
          </p:cNvPr>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13</a:t>
            </a:fld>
            <a:endParaRPr lang="it-IT" dirty="0"/>
          </a:p>
        </p:txBody>
      </p:sp>
      <p:sp>
        <p:nvSpPr>
          <p:cNvPr id="3" name="TextBox 2">
            <a:extLst>
              <a:ext uri="{FF2B5EF4-FFF2-40B4-BE49-F238E27FC236}">
                <a16:creationId xmlns:a16="http://schemas.microsoft.com/office/drawing/2014/main" id="{DDBA039A-8C20-4013-A64C-80882D40100E}"/>
              </a:ext>
            </a:extLst>
          </p:cNvPr>
          <p:cNvSpPr txBox="1"/>
          <p:nvPr/>
        </p:nvSpPr>
        <p:spPr>
          <a:xfrm>
            <a:off x="241758" y="350177"/>
            <a:ext cx="5149392" cy="461665"/>
          </a:xfrm>
          <a:prstGeom prst="rect">
            <a:avLst/>
          </a:prstGeom>
          <a:noFill/>
        </p:spPr>
        <p:txBody>
          <a:bodyPr wrap="square" rtlCol="0">
            <a:spAutoFit/>
          </a:bodyPr>
          <a:lstStyle/>
          <a:p>
            <a:r>
              <a:rPr lang="en-US" sz="2400" b="1" i="1" dirty="0">
                <a:solidFill>
                  <a:schemeClr val="bg1"/>
                </a:solidFill>
              </a:rPr>
              <a:t>Thanks to the People of Mozambique.</a:t>
            </a:r>
          </a:p>
        </p:txBody>
      </p:sp>
      <p:pic>
        <p:nvPicPr>
          <p:cNvPr id="7" name="Immagine 11">
            <a:extLst>
              <a:ext uri="{FF2B5EF4-FFF2-40B4-BE49-F238E27FC236}">
                <a16:creationId xmlns:a16="http://schemas.microsoft.com/office/drawing/2014/main" id="{72B44652-7C2C-4FCB-8008-D98F443FB6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75912" y="350177"/>
            <a:ext cx="489868" cy="600223"/>
          </a:xfrm>
          <a:prstGeom prst="rect">
            <a:avLst/>
          </a:prstGeom>
        </p:spPr>
      </p:pic>
    </p:spTree>
    <p:extLst>
      <p:ext uri="{BB962C8B-B14F-4D97-AF65-F5344CB8AC3E}">
        <p14:creationId xmlns:p14="http://schemas.microsoft.com/office/powerpoint/2010/main" val="213656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72470CB-7A38-624B-B113-DDB990EF3A2C}"/>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5290" t="15818" r="85858" b="67950"/>
          <a:stretch/>
        </p:blipFill>
        <p:spPr>
          <a:xfrm>
            <a:off x="436224" y="1006174"/>
            <a:ext cx="918108" cy="947093"/>
          </a:xfrm>
          <a:prstGeom prst="rect">
            <a:avLst/>
          </a:prstGeom>
        </p:spPr>
      </p:pic>
      <p:sp>
        <p:nvSpPr>
          <p:cNvPr id="7" name="CasellaDiTesto 6">
            <a:extLst>
              <a:ext uri="{FF2B5EF4-FFF2-40B4-BE49-F238E27FC236}">
                <a16:creationId xmlns:a16="http://schemas.microsoft.com/office/drawing/2014/main" id="{A55B70CF-0FE6-804C-9F67-5CBB4DB1A463}"/>
              </a:ext>
            </a:extLst>
          </p:cNvPr>
          <p:cNvSpPr txBox="1"/>
          <p:nvPr/>
        </p:nvSpPr>
        <p:spPr>
          <a:xfrm>
            <a:off x="1365111" y="1200036"/>
            <a:ext cx="3476919" cy="830997"/>
          </a:xfrm>
          <a:prstGeom prst="rect">
            <a:avLst/>
          </a:prstGeom>
          <a:noFill/>
        </p:spPr>
        <p:txBody>
          <a:bodyPr wrap="square" rtlCol="0">
            <a:spAutoFit/>
          </a:bodyPr>
          <a:lstStyle/>
          <a:p>
            <a:r>
              <a:rPr lang="en-US" sz="1400" dirty="0">
                <a:latin typeface="Avenir Next LT Pro Light" panose="020B0304020202020204" pitchFamily="34" charset="77"/>
              </a:rPr>
              <a:t>FOUNDED IN </a:t>
            </a:r>
            <a:r>
              <a:rPr lang="en-US" sz="2000" b="1" dirty="0">
                <a:latin typeface="Avenir Next LT Pro Demi" panose="020B0504020202020204" pitchFamily="34" charset="77"/>
              </a:rPr>
              <a:t>1953</a:t>
            </a:r>
          </a:p>
          <a:p>
            <a:r>
              <a:rPr lang="en-US" sz="1400" dirty="0">
                <a:latin typeface="Avenir Next LT Pro Light" panose="020B0304020202020204" pitchFamily="34" charset="77"/>
              </a:rPr>
              <a:t>70 Years of</a:t>
            </a:r>
          </a:p>
          <a:p>
            <a:r>
              <a:rPr lang="en-US" sz="1400" dirty="0">
                <a:latin typeface="Avenir Next LT Pro Light" panose="020B0304020202020204" pitchFamily="34" charset="77"/>
              </a:rPr>
              <a:t>Innovation History</a:t>
            </a:r>
          </a:p>
        </p:txBody>
      </p:sp>
      <p:sp>
        <p:nvSpPr>
          <p:cNvPr id="45" name="CasellaDiTesto 44">
            <a:extLst>
              <a:ext uri="{FF2B5EF4-FFF2-40B4-BE49-F238E27FC236}">
                <a16:creationId xmlns:a16="http://schemas.microsoft.com/office/drawing/2014/main" id="{95649A2D-3282-0445-9A18-E5DE93E679C9}"/>
              </a:ext>
            </a:extLst>
          </p:cNvPr>
          <p:cNvSpPr txBox="1"/>
          <p:nvPr/>
        </p:nvSpPr>
        <p:spPr>
          <a:xfrm>
            <a:off x="4481560" y="1272123"/>
            <a:ext cx="1699554" cy="830997"/>
          </a:xfrm>
          <a:prstGeom prst="rect">
            <a:avLst/>
          </a:prstGeom>
          <a:noFill/>
        </p:spPr>
        <p:txBody>
          <a:bodyPr wrap="square" rtlCol="0">
            <a:spAutoFit/>
          </a:bodyPr>
          <a:lstStyle/>
          <a:p>
            <a:r>
              <a:rPr lang="it-IT" sz="2000" b="1" dirty="0">
                <a:latin typeface="Avenir Next LT Pro Demi" panose="020B0504020202020204" pitchFamily="34" charset="77"/>
              </a:rPr>
              <a:t>31’888</a:t>
            </a:r>
          </a:p>
          <a:p>
            <a:r>
              <a:rPr lang="en-US" sz="1400" dirty="0">
                <a:latin typeface="Avenir Next LT Pro Light" panose="020B0304020202020204" pitchFamily="34" charset="77"/>
              </a:rPr>
              <a:t>Numbers of staff</a:t>
            </a:r>
          </a:p>
          <a:p>
            <a:r>
              <a:rPr lang="en-US" sz="1400" dirty="0">
                <a:latin typeface="Avenir Next LT Pro Light" panose="020B0304020202020204" pitchFamily="34" charset="77"/>
              </a:rPr>
              <a:t>At the end of 2021</a:t>
            </a:r>
          </a:p>
        </p:txBody>
      </p:sp>
      <p:sp>
        <p:nvSpPr>
          <p:cNvPr id="46" name="CasellaDiTesto 45">
            <a:extLst>
              <a:ext uri="{FF2B5EF4-FFF2-40B4-BE49-F238E27FC236}">
                <a16:creationId xmlns:a16="http://schemas.microsoft.com/office/drawing/2014/main" id="{D4C405CB-334A-8C45-8EE2-775E85BA8ED1}"/>
              </a:ext>
            </a:extLst>
          </p:cNvPr>
          <p:cNvSpPr txBox="1"/>
          <p:nvPr/>
        </p:nvSpPr>
        <p:spPr>
          <a:xfrm>
            <a:off x="7447334" y="1272123"/>
            <a:ext cx="1836713" cy="830997"/>
          </a:xfrm>
          <a:prstGeom prst="rect">
            <a:avLst/>
          </a:prstGeom>
          <a:noFill/>
        </p:spPr>
        <p:txBody>
          <a:bodyPr wrap="square" rtlCol="0">
            <a:spAutoFit/>
          </a:bodyPr>
          <a:lstStyle/>
          <a:p>
            <a:r>
              <a:rPr lang="it-IT" sz="2000" b="1" dirty="0">
                <a:latin typeface="Avenir Next LT Pro Demi" panose="020B0504020202020204" pitchFamily="34" charset="77"/>
              </a:rPr>
              <a:t>69</a:t>
            </a:r>
          </a:p>
          <a:p>
            <a:r>
              <a:rPr lang="en-US" sz="1400" dirty="0">
                <a:latin typeface="Avenir Next LT Pro Light" panose="020B0304020202020204" pitchFamily="34" charset="77"/>
              </a:rPr>
              <a:t>Countries</a:t>
            </a:r>
          </a:p>
          <a:p>
            <a:r>
              <a:rPr lang="en-US" sz="1400" dirty="0">
                <a:latin typeface="Avenir Next LT Pro Light" panose="020B0304020202020204" pitchFamily="34" charset="77"/>
              </a:rPr>
              <a:t>we work in</a:t>
            </a:r>
          </a:p>
        </p:txBody>
      </p:sp>
      <p:pic>
        <p:nvPicPr>
          <p:cNvPr id="47" name="Immagine 46">
            <a:extLst>
              <a:ext uri="{FF2B5EF4-FFF2-40B4-BE49-F238E27FC236}">
                <a16:creationId xmlns:a16="http://schemas.microsoft.com/office/drawing/2014/main" id="{9BF609C4-57BD-4B46-815F-84FAEBF1CD69}"/>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38692" t="15818" r="53233" b="69798"/>
          <a:stretch/>
        </p:blipFill>
        <p:spPr>
          <a:xfrm>
            <a:off x="3665820" y="1092593"/>
            <a:ext cx="837550" cy="839254"/>
          </a:xfrm>
          <a:prstGeom prst="rect">
            <a:avLst/>
          </a:prstGeom>
        </p:spPr>
      </p:pic>
      <p:pic>
        <p:nvPicPr>
          <p:cNvPr id="48" name="Immagine 47">
            <a:extLst>
              <a:ext uri="{FF2B5EF4-FFF2-40B4-BE49-F238E27FC236}">
                <a16:creationId xmlns:a16="http://schemas.microsoft.com/office/drawing/2014/main" id="{FFF1AB4A-4435-D44C-A9CB-D1D8A1D5AEC4}"/>
              </a:ext>
            </a:extLst>
          </p:cNvPr>
          <p:cNvPicPr>
            <a:picLocks noChangeAspect="1"/>
          </p:cNvPicPr>
          <p:nvPr/>
        </p:nvPicPr>
        <p:blipFill rotWithShape="1">
          <a:blip r:embed="rId3">
            <a:biLevel thresh="75000"/>
            <a:extLst>
              <a:ext uri="{28A0092B-C50C-407E-A947-70E740481C1C}">
                <a14:useLocalDpi xmlns:a14="http://schemas.microsoft.com/office/drawing/2010/main" val="0"/>
              </a:ext>
            </a:extLst>
          </a:blip>
          <a:srcRect l="68033" t="15818" r="24280" b="69752"/>
          <a:stretch/>
        </p:blipFill>
        <p:spPr>
          <a:xfrm>
            <a:off x="6654084" y="1065953"/>
            <a:ext cx="797369" cy="841942"/>
          </a:xfrm>
          <a:prstGeom prst="rect">
            <a:avLst/>
          </a:prstGeom>
        </p:spPr>
      </p:pic>
      <p:sp>
        <p:nvSpPr>
          <p:cNvPr id="50" name="CasellaDiTesto 49">
            <a:extLst>
              <a:ext uri="{FF2B5EF4-FFF2-40B4-BE49-F238E27FC236}">
                <a16:creationId xmlns:a16="http://schemas.microsoft.com/office/drawing/2014/main" id="{0011D633-CBB1-3042-A173-5D477BAA82A4}"/>
              </a:ext>
            </a:extLst>
          </p:cNvPr>
          <p:cNvSpPr txBox="1"/>
          <p:nvPr/>
        </p:nvSpPr>
        <p:spPr>
          <a:xfrm>
            <a:off x="9757897" y="1200036"/>
            <a:ext cx="2074850" cy="830997"/>
          </a:xfrm>
          <a:prstGeom prst="rect">
            <a:avLst/>
          </a:prstGeom>
          <a:noFill/>
        </p:spPr>
        <p:txBody>
          <a:bodyPr wrap="square" rtlCol="0">
            <a:spAutoFit/>
          </a:bodyPr>
          <a:lstStyle/>
          <a:p>
            <a:r>
              <a:rPr lang="en-CA" sz="1400" dirty="0">
                <a:latin typeface="Avenir Next LT Pro Light" panose="020B0304020202020204" pitchFamily="34" charset="77"/>
              </a:rPr>
              <a:t>Listed Since </a:t>
            </a:r>
            <a:r>
              <a:rPr lang="en-CA" sz="2000" b="1" dirty="0">
                <a:latin typeface="Avenir Next LT Pro Demi" panose="020B0504020202020204" pitchFamily="34" charset="77"/>
              </a:rPr>
              <a:t>1995</a:t>
            </a:r>
          </a:p>
          <a:p>
            <a:r>
              <a:rPr lang="en-US" sz="1400" b="1" dirty="0">
                <a:latin typeface="Avenir Next LT Pro Demi" panose="020B0504020202020204" pitchFamily="34" charset="77"/>
              </a:rPr>
              <a:t>E</a:t>
            </a:r>
            <a:r>
              <a:rPr lang="en-US" sz="1400" dirty="0">
                <a:latin typeface="Avenir Next LT Pro Light" panose="020B0304020202020204" pitchFamily="34" charset="77"/>
              </a:rPr>
              <a:t> NYSE</a:t>
            </a:r>
          </a:p>
          <a:p>
            <a:r>
              <a:rPr lang="en-US" sz="1400" b="1" dirty="0">
                <a:latin typeface="Avenir Next LT Pro Demi" panose="020B0504020202020204" pitchFamily="34" charset="77"/>
              </a:rPr>
              <a:t>ENI</a:t>
            </a:r>
            <a:r>
              <a:rPr lang="en-US" sz="1400" dirty="0">
                <a:latin typeface="Avenir Next LT Pro Light" panose="020B0304020202020204" pitchFamily="34" charset="77"/>
              </a:rPr>
              <a:t> MIB</a:t>
            </a:r>
            <a:endParaRPr lang="it-IT" sz="1400" dirty="0">
              <a:latin typeface="Avenir Next LT Pro Light" panose="020B0304020202020204" pitchFamily="34" charset="77"/>
            </a:endParaRPr>
          </a:p>
        </p:txBody>
      </p:sp>
      <p:cxnSp>
        <p:nvCxnSpPr>
          <p:cNvPr id="57" name="Connettore 1 56">
            <a:extLst>
              <a:ext uri="{FF2B5EF4-FFF2-40B4-BE49-F238E27FC236}">
                <a16:creationId xmlns:a16="http://schemas.microsoft.com/office/drawing/2014/main" id="{798C170D-08DB-F047-BCF3-7E4FA457A3D4}"/>
              </a:ext>
            </a:extLst>
          </p:cNvPr>
          <p:cNvCxnSpPr/>
          <p:nvPr/>
        </p:nvCxnSpPr>
        <p:spPr>
          <a:xfrm flipV="1">
            <a:off x="1363170" y="1232937"/>
            <a:ext cx="0" cy="816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1 57">
            <a:extLst>
              <a:ext uri="{FF2B5EF4-FFF2-40B4-BE49-F238E27FC236}">
                <a16:creationId xmlns:a16="http://schemas.microsoft.com/office/drawing/2014/main" id="{40B9FA6D-41C2-CF4B-BFDC-9EFB7DACDFDB}"/>
              </a:ext>
            </a:extLst>
          </p:cNvPr>
          <p:cNvCxnSpPr/>
          <p:nvPr/>
        </p:nvCxnSpPr>
        <p:spPr>
          <a:xfrm flipV="1">
            <a:off x="4465601" y="1232937"/>
            <a:ext cx="0" cy="816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ttore 1 58">
            <a:extLst>
              <a:ext uri="{FF2B5EF4-FFF2-40B4-BE49-F238E27FC236}">
                <a16:creationId xmlns:a16="http://schemas.microsoft.com/office/drawing/2014/main" id="{7D48ECB6-F556-E14F-96A2-68C36E414D45}"/>
              </a:ext>
            </a:extLst>
          </p:cNvPr>
          <p:cNvCxnSpPr/>
          <p:nvPr/>
        </p:nvCxnSpPr>
        <p:spPr>
          <a:xfrm flipV="1">
            <a:off x="7454929" y="1232937"/>
            <a:ext cx="0" cy="816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ttore 1 59">
            <a:extLst>
              <a:ext uri="{FF2B5EF4-FFF2-40B4-BE49-F238E27FC236}">
                <a16:creationId xmlns:a16="http://schemas.microsoft.com/office/drawing/2014/main" id="{110EB5C5-541A-F64B-B2B2-3D9D684EA5FC}"/>
              </a:ext>
            </a:extLst>
          </p:cNvPr>
          <p:cNvCxnSpPr/>
          <p:nvPr/>
        </p:nvCxnSpPr>
        <p:spPr>
          <a:xfrm flipV="1">
            <a:off x="9761823" y="1232937"/>
            <a:ext cx="0" cy="816864"/>
          </a:xfrm>
          <a:prstGeom prst="line">
            <a:avLst/>
          </a:prstGeom>
        </p:spPr>
        <p:style>
          <a:lnRef idx="1">
            <a:schemeClr val="accent1"/>
          </a:lnRef>
          <a:fillRef idx="0">
            <a:schemeClr val="accent1"/>
          </a:fillRef>
          <a:effectRef idx="0">
            <a:schemeClr val="accent1"/>
          </a:effectRef>
          <a:fontRef idx="minor">
            <a:schemeClr val="tx1"/>
          </a:fontRef>
        </p:style>
      </p:cxnSp>
      <p:pic>
        <p:nvPicPr>
          <p:cNvPr id="62" name="Immagine 61">
            <a:extLst>
              <a:ext uri="{FF2B5EF4-FFF2-40B4-BE49-F238E27FC236}">
                <a16:creationId xmlns:a16="http://schemas.microsoft.com/office/drawing/2014/main" id="{784B0B6B-41A7-B246-9E93-564050A6C80C}"/>
              </a:ext>
            </a:extLst>
          </p:cNvPr>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9014769" y="1301191"/>
            <a:ext cx="854613" cy="652068"/>
          </a:xfrm>
          <a:prstGeom prst="rect">
            <a:avLst/>
          </a:prstGeom>
        </p:spPr>
      </p:pic>
      <p:sp>
        <p:nvSpPr>
          <p:cNvPr id="52" name="Title 1">
            <a:extLst>
              <a:ext uri="{FF2B5EF4-FFF2-40B4-BE49-F238E27FC236}">
                <a16:creationId xmlns:a16="http://schemas.microsoft.com/office/drawing/2014/main" id="{1D480084-A82B-469C-8D82-08173FF43B80}"/>
              </a:ext>
            </a:extLst>
          </p:cNvPr>
          <p:cNvSpPr txBox="1">
            <a:spLocks/>
          </p:cNvSpPr>
          <p:nvPr/>
        </p:nvSpPr>
        <p:spPr>
          <a:xfrm>
            <a:off x="641245" y="173479"/>
            <a:ext cx="10122550" cy="778099"/>
          </a:xfrm>
          <a:prstGeom prst="rect">
            <a:avLst/>
          </a:prstGeom>
        </p:spPr>
        <p:txBody>
          <a:bodyPr anchor="ct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sz="2800" dirty="0"/>
              <a:t>Eni at a glance</a:t>
            </a:r>
          </a:p>
        </p:txBody>
      </p:sp>
      <p:sp>
        <p:nvSpPr>
          <p:cNvPr id="26" name="Slide Number Placeholder 3">
            <a:extLst>
              <a:ext uri="{FF2B5EF4-FFF2-40B4-BE49-F238E27FC236}">
                <a16:creationId xmlns:a16="http://schemas.microsoft.com/office/drawing/2014/main" id="{B0F0139A-03AE-4049-8EC9-2F84A720991D}"/>
              </a:ext>
            </a:extLst>
          </p:cNvPr>
          <p:cNvSpPr txBox="1">
            <a:spLocks/>
          </p:cNvSpPr>
          <p:nvPr/>
        </p:nvSpPr>
        <p:spPr>
          <a:xfrm>
            <a:off x="0" y="634662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a:t>
            </a:fld>
            <a:endParaRPr lang="it-IT" dirty="0"/>
          </a:p>
        </p:txBody>
      </p:sp>
      <p:pic>
        <p:nvPicPr>
          <p:cNvPr id="5" name="Immagine 4">
            <a:extLst>
              <a:ext uri="{FF2B5EF4-FFF2-40B4-BE49-F238E27FC236}">
                <a16:creationId xmlns:a16="http://schemas.microsoft.com/office/drawing/2014/main" id="{3BFDEB37-0081-4BDF-BD0D-63F47F0C85BF}"/>
              </a:ext>
            </a:extLst>
          </p:cNvPr>
          <p:cNvPicPr>
            <a:picLocks noChangeAspect="1"/>
          </p:cNvPicPr>
          <p:nvPr/>
        </p:nvPicPr>
        <p:blipFill>
          <a:blip r:embed="rId5"/>
          <a:stretch>
            <a:fillRect/>
          </a:stretch>
        </p:blipFill>
        <p:spPr>
          <a:xfrm>
            <a:off x="1623363" y="2060101"/>
            <a:ext cx="8945274" cy="4769292"/>
          </a:xfrm>
          <a:prstGeom prst="rect">
            <a:avLst/>
          </a:prstGeom>
        </p:spPr>
      </p:pic>
    </p:spTree>
    <p:extLst>
      <p:ext uri="{BB962C8B-B14F-4D97-AF65-F5344CB8AC3E}">
        <p14:creationId xmlns:p14="http://schemas.microsoft.com/office/powerpoint/2010/main" val="425188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1D480084-A82B-469C-8D82-08173FF43B80}"/>
              </a:ext>
            </a:extLst>
          </p:cNvPr>
          <p:cNvSpPr txBox="1">
            <a:spLocks/>
          </p:cNvSpPr>
          <p:nvPr/>
        </p:nvSpPr>
        <p:spPr>
          <a:xfrm>
            <a:off x="908263" y="99916"/>
            <a:ext cx="10122550" cy="778099"/>
          </a:xfrm>
          <a:prstGeom prst="rect">
            <a:avLst/>
          </a:prstGeom>
        </p:spPr>
        <p:txBody>
          <a:bodyPr anchor="ct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sz="2800" dirty="0"/>
              <a:t>Our business model</a:t>
            </a:r>
          </a:p>
        </p:txBody>
      </p:sp>
      <p:pic>
        <p:nvPicPr>
          <p:cNvPr id="19" name="Picture 18">
            <a:extLst>
              <a:ext uri="{FF2B5EF4-FFF2-40B4-BE49-F238E27FC236}">
                <a16:creationId xmlns:a16="http://schemas.microsoft.com/office/drawing/2014/main" id="{CFDEAA14-DA61-4684-BA82-EC806AA2E99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6226" y="1185445"/>
            <a:ext cx="7621533" cy="4876857"/>
          </a:xfrm>
          <a:prstGeom prst="rect">
            <a:avLst/>
          </a:prstGeom>
        </p:spPr>
      </p:pic>
      <p:pic>
        <p:nvPicPr>
          <p:cNvPr id="21" name="Picture 20">
            <a:extLst>
              <a:ext uri="{FF2B5EF4-FFF2-40B4-BE49-F238E27FC236}">
                <a16:creationId xmlns:a16="http://schemas.microsoft.com/office/drawing/2014/main" id="{FE185051-5213-45C7-88C2-6884B471AA45}"/>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8954540" y="4217697"/>
            <a:ext cx="2227675" cy="2241160"/>
          </a:xfrm>
          <a:prstGeom prst="rect">
            <a:avLst/>
          </a:prstGeom>
        </p:spPr>
      </p:pic>
      <p:sp>
        <p:nvSpPr>
          <p:cNvPr id="26" name="Slide Number Placeholder 3">
            <a:extLst>
              <a:ext uri="{FF2B5EF4-FFF2-40B4-BE49-F238E27FC236}">
                <a16:creationId xmlns:a16="http://schemas.microsoft.com/office/drawing/2014/main" id="{B0F0139A-03AE-4049-8EC9-2F84A720991D}"/>
              </a:ext>
            </a:extLst>
          </p:cNvPr>
          <p:cNvSpPr txBox="1">
            <a:spLocks/>
          </p:cNvSpPr>
          <p:nvPr/>
        </p:nvSpPr>
        <p:spPr>
          <a:xfrm>
            <a:off x="0" y="634662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3</a:t>
            </a:fld>
            <a:endParaRPr lang="it-IT" dirty="0"/>
          </a:p>
        </p:txBody>
      </p:sp>
      <p:grpSp>
        <p:nvGrpSpPr>
          <p:cNvPr id="9" name="Group 8">
            <a:extLst>
              <a:ext uri="{FF2B5EF4-FFF2-40B4-BE49-F238E27FC236}">
                <a16:creationId xmlns:a16="http://schemas.microsoft.com/office/drawing/2014/main" id="{C4EC8C97-9D5B-4697-B7F8-42936263F63D}"/>
              </a:ext>
            </a:extLst>
          </p:cNvPr>
          <p:cNvGrpSpPr/>
          <p:nvPr/>
        </p:nvGrpSpPr>
        <p:grpSpPr>
          <a:xfrm>
            <a:off x="8592457" y="1185445"/>
            <a:ext cx="2937456" cy="2820498"/>
            <a:chOff x="436224" y="3047180"/>
            <a:chExt cx="2617982" cy="2532010"/>
          </a:xfrm>
        </p:grpSpPr>
        <p:sp>
          <p:nvSpPr>
            <p:cNvPr id="2" name="Oval 1">
              <a:extLst>
                <a:ext uri="{FF2B5EF4-FFF2-40B4-BE49-F238E27FC236}">
                  <a16:creationId xmlns:a16="http://schemas.microsoft.com/office/drawing/2014/main" id="{A8255353-5F8B-44C6-8989-6350F6E50B41}"/>
                </a:ext>
              </a:extLst>
            </p:cNvPr>
            <p:cNvSpPr/>
            <p:nvPr/>
          </p:nvSpPr>
          <p:spPr>
            <a:xfrm>
              <a:off x="1301399" y="3047180"/>
              <a:ext cx="914400" cy="914400"/>
            </a:xfrm>
            <a:prstGeom prst="ellipse">
              <a:avLst/>
            </a:prstGeom>
            <a:solidFill>
              <a:srgbClr val="FFD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EniExpLight"/>
              </a:endParaRPr>
            </a:p>
          </p:txBody>
        </p:sp>
        <p:sp>
          <p:nvSpPr>
            <p:cNvPr id="18" name="Oval 17">
              <a:extLst>
                <a:ext uri="{FF2B5EF4-FFF2-40B4-BE49-F238E27FC236}">
                  <a16:creationId xmlns:a16="http://schemas.microsoft.com/office/drawing/2014/main" id="{72526444-1813-4C00-A785-C4F993667797}"/>
                </a:ext>
              </a:extLst>
            </p:cNvPr>
            <p:cNvSpPr/>
            <p:nvPr/>
          </p:nvSpPr>
          <p:spPr>
            <a:xfrm>
              <a:off x="1301399" y="4664790"/>
              <a:ext cx="914400" cy="914400"/>
            </a:xfrm>
            <a:prstGeom prst="ellipse">
              <a:avLst/>
            </a:prstGeom>
            <a:solidFill>
              <a:srgbClr val="FFD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EniExpLight"/>
              </a:endParaRPr>
            </a:p>
          </p:txBody>
        </p:sp>
        <p:sp>
          <p:nvSpPr>
            <p:cNvPr id="20" name="Oval 19">
              <a:extLst>
                <a:ext uri="{FF2B5EF4-FFF2-40B4-BE49-F238E27FC236}">
                  <a16:creationId xmlns:a16="http://schemas.microsoft.com/office/drawing/2014/main" id="{AE4E631F-C4FB-4334-8200-9DF0A26D939E}"/>
                </a:ext>
              </a:extLst>
            </p:cNvPr>
            <p:cNvSpPr/>
            <p:nvPr/>
          </p:nvSpPr>
          <p:spPr>
            <a:xfrm>
              <a:off x="453674" y="3870911"/>
              <a:ext cx="914400" cy="914400"/>
            </a:xfrm>
            <a:prstGeom prst="ellipse">
              <a:avLst/>
            </a:prstGeom>
            <a:solidFill>
              <a:srgbClr val="FFD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EniExpLight"/>
              </a:endParaRPr>
            </a:p>
          </p:txBody>
        </p:sp>
        <p:sp>
          <p:nvSpPr>
            <p:cNvPr id="22" name="Oval 21">
              <a:extLst>
                <a:ext uri="{FF2B5EF4-FFF2-40B4-BE49-F238E27FC236}">
                  <a16:creationId xmlns:a16="http://schemas.microsoft.com/office/drawing/2014/main" id="{16787525-6568-4A84-93CF-90FBA1BBD6F5}"/>
                </a:ext>
              </a:extLst>
            </p:cNvPr>
            <p:cNvSpPr/>
            <p:nvPr/>
          </p:nvSpPr>
          <p:spPr>
            <a:xfrm>
              <a:off x="2139806" y="3870911"/>
              <a:ext cx="914400" cy="914400"/>
            </a:xfrm>
            <a:prstGeom prst="ellipse">
              <a:avLst/>
            </a:prstGeom>
            <a:solidFill>
              <a:srgbClr val="FFD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EniExpLight"/>
              </a:endParaRPr>
            </a:p>
          </p:txBody>
        </p:sp>
        <p:sp>
          <p:nvSpPr>
            <p:cNvPr id="3" name="TextBox 2">
              <a:extLst>
                <a:ext uri="{FF2B5EF4-FFF2-40B4-BE49-F238E27FC236}">
                  <a16:creationId xmlns:a16="http://schemas.microsoft.com/office/drawing/2014/main" id="{E5605EEC-7D76-419E-AB5D-D3E084736107}"/>
                </a:ext>
              </a:extLst>
            </p:cNvPr>
            <p:cNvSpPr txBox="1"/>
            <p:nvPr/>
          </p:nvSpPr>
          <p:spPr>
            <a:xfrm>
              <a:off x="1300164" y="3304325"/>
              <a:ext cx="915635" cy="400110"/>
            </a:xfrm>
            <a:prstGeom prst="rect">
              <a:avLst/>
            </a:prstGeom>
            <a:noFill/>
          </p:spPr>
          <p:txBody>
            <a:bodyPr wrap="none" rtlCol="0">
              <a:spAutoFit/>
            </a:bodyPr>
            <a:lstStyle/>
            <a:p>
              <a:pPr algn="ctr"/>
              <a:r>
                <a:rPr lang="en-US" sz="1000" b="1" i="1" dirty="0">
                  <a:latin typeface="EniExpLight"/>
                </a:rPr>
                <a:t>Exploration &amp;</a:t>
              </a:r>
            </a:p>
            <a:p>
              <a:pPr algn="ctr"/>
              <a:r>
                <a:rPr lang="en-US" sz="1000" b="1" i="1" dirty="0">
                  <a:latin typeface="EniExpLight"/>
                </a:rPr>
                <a:t> Production</a:t>
              </a:r>
            </a:p>
          </p:txBody>
        </p:sp>
        <p:sp>
          <p:nvSpPr>
            <p:cNvPr id="23" name="TextBox 22">
              <a:extLst>
                <a:ext uri="{FF2B5EF4-FFF2-40B4-BE49-F238E27FC236}">
                  <a16:creationId xmlns:a16="http://schemas.microsoft.com/office/drawing/2014/main" id="{FF2EEFAF-CF03-49A0-AD9A-E422B782A8AA}"/>
                </a:ext>
              </a:extLst>
            </p:cNvPr>
            <p:cNvSpPr txBox="1"/>
            <p:nvPr/>
          </p:nvSpPr>
          <p:spPr>
            <a:xfrm>
              <a:off x="2144983" y="4128056"/>
              <a:ext cx="909223" cy="400110"/>
            </a:xfrm>
            <a:prstGeom prst="rect">
              <a:avLst/>
            </a:prstGeom>
            <a:noFill/>
          </p:spPr>
          <p:txBody>
            <a:bodyPr wrap="none" rtlCol="0">
              <a:spAutoFit/>
            </a:bodyPr>
            <a:lstStyle/>
            <a:p>
              <a:pPr algn="ctr"/>
              <a:r>
                <a:rPr lang="en-US" sz="1000" b="1" i="1" dirty="0">
                  <a:latin typeface="EniExpLight"/>
                </a:rPr>
                <a:t>Global Gas &amp; </a:t>
              </a:r>
            </a:p>
            <a:p>
              <a:pPr algn="ctr"/>
              <a:r>
                <a:rPr lang="en-US" sz="1000" b="1" i="1" dirty="0">
                  <a:latin typeface="EniExpLight"/>
                </a:rPr>
                <a:t>LNG Portfolio</a:t>
              </a:r>
            </a:p>
          </p:txBody>
        </p:sp>
        <p:sp>
          <p:nvSpPr>
            <p:cNvPr id="24" name="TextBox 23">
              <a:extLst>
                <a:ext uri="{FF2B5EF4-FFF2-40B4-BE49-F238E27FC236}">
                  <a16:creationId xmlns:a16="http://schemas.microsoft.com/office/drawing/2014/main" id="{6D93B6D4-1DE7-48D9-8199-5CE64815B843}"/>
                </a:ext>
              </a:extLst>
            </p:cNvPr>
            <p:cNvSpPr txBox="1"/>
            <p:nvPr/>
          </p:nvSpPr>
          <p:spPr>
            <a:xfrm>
              <a:off x="1342647" y="4921935"/>
              <a:ext cx="837088" cy="400110"/>
            </a:xfrm>
            <a:prstGeom prst="rect">
              <a:avLst/>
            </a:prstGeom>
            <a:noFill/>
          </p:spPr>
          <p:txBody>
            <a:bodyPr wrap="none" rtlCol="0">
              <a:spAutoFit/>
            </a:bodyPr>
            <a:lstStyle/>
            <a:p>
              <a:pPr algn="ctr"/>
              <a:r>
                <a:rPr lang="en-US" sz="1000" b="1" i="1" dirty="0">
                  <a:latin typeface="EniExpLight"/>
                </a:rPr>
                <a:t>Plenitude &amp; </a:t>
              </a:r>
            </a:p>
            <a:p>
              <a:pPr algn="ctr"/>
              <a:r>
                <a:rPr lang="en-US" sz="1000" b="1" i="1" dirty="0">
                  <a:latin typeface="EniExpLight"/>
                </a:rPr>
                <a:t>Power</a:t>
              </a:r>
            </a:p>
          </p:txBody>
        </p:sp>
        <p:sp>
          <p:nvSpPr>
            <p:cNvPr id="25" name="TextBox 24">
              <a:extLst>
                <a:ext uri="{FF2B5EF4-FFF2-40B4-BE49-F238E27FC236}">
                  <a16:creationId xmlns:a16="http://schemas.microsoft.com/office/drawing/2014/main" id="{D49FAB4C-93BC-4717-9120-6B7EE92DCD9C}"/>
                </a:ext>
              </a:extLst>
            </p:cNvPr>
            <p:cNvSpPr txBox="1"/>
            <p:nvPr/>
          </p:nvSpPr>
          <p:spPr>
            <a:xfrm>
              <a:off x="436224" y="4051112"/>
              <a:ext cx="949299" cy="553998"/>
            </a:xfrm>
            <a:prstGeom prst="rect">
              <a:avLst/>
            </a:prstGeom>
            <a:noFill/>
          </p:spPr>
          <p:txBody>
            <a:bodyPr wrap="none" rtlCol="0">
              <a:spAutoFit/>
            </a:bodyPr>
            <a:lstStyle/>
            <a:p>
              <a:pPr algn="ctr"/>
              <a:r>
                <a:rPr lang="en-US" sz="1000" b="1" i="1" dirty="0">
                  <a:latin typeface="EniExpLight"/>
                </a:rPr>
                <a:t>Refining &amp; </a:t>
              </a:r>
            </a:p>
            <a:p>
              <a:pPr algn="ctr"/>
              <a:r>
                <a:rPr lang="en-US" sz="1000" b="1" i="1" dirty="0">
                  <a:latin typeface="EniExpLight"/>
                </a:rPr>
                <a:t>Marketing </a:t>
              </a:r>
            </a:p>
            <a:p>
              <a:pPr algn="ctr"/>
              <a:r>
                <a:rPr lang="en-US" sz="1000" b="1" i="1" dirty="0">
                  <a:latin typeface="EniExpLight"/>
                </a:rPr>
                <a:t>and Chemicals</a:t>
              </a:r>
            </a:p>
          </p:txBody>
        </p:sp>
        <p:cxnSp>
          <p:nvCxnSpPr>
            <p:cNvPr id="8" name="Straight Connector 7">
              <a:extLst>
                <a:ext uri="{FF2B5EF4-FFF2-40B4-BE49-F238E27FC236}">
                  <a16:creationId xmlns:a16="http://schemas.microsoft.com/office/drawing/2014/main" id="{6F7D9C43-A024-472F-B0C2-CC567045DEC4}"/>
                </a:ext>
              </a:extLst>
            </p:cNvPr>
            <p:cNvCxnSpPr>
              <a:cxnSpLocks/>
            </p:cNvCxnSpPr>
            <p:nvPr/>
          </p:nvCxnSpPr>
          <p:spPr>
            <a:xfrm>
              <a:off x="1758599" y="3961580"/>
              <a:ext cx="0" cy="703210"/>
            </a:xfrm>
            <a:prstGeom prst="line">
              <a:avLst/>
            </a:prstGeom>
            <a:ln w="19050">
              <a:solidFill>
                <a:srgbClr val="FFD51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1A8159-E02F-43B7-9B71-1E48DFDC0067}"/>
                </a:ext>
              </a:extLst>
            </p:cNvPr>
            <p:cNvCxnSpPr>
              <a:cxnSpLocks/>
              <a:stCxn id="23" idx="1"/>
            </p:cNvCxnSpPr>
            <p:nvPr/>
          </p:nvCxnSpPr>
          <p:spPr>
            <a:xfrm flipH="1">
              <a:off x="1224793" y="4328111"/>
              <a:ext cx="920190" cy="0"/>
            </a:xfrm>
            <a:prstGeom prst="line">
              <a:avLst/>
            </a:prstGeom>
            <a:ln w="19050">
              <a:solidFill>
                <a:srgbClr val="FFD51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326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2D8196-FE38-4C2A-98ED-D56D39FA70E9}"/>
              </a:ext>
            </a:extLst>
          </p:cNvPr>
          <p:cNvPicPr>
            <a:picLocks noChangeAspect="1"/>
          </p:cNvPicPr>
          <p:nvPr/>
        </p:nvPicPr>
        <p:blipFill>
          <a:blip r:embed="rId3"/>
          <a:stretch>
            <a:fillRect/>
          </a:stretch>
        </p:blipFill>
        <p:spPr>
          <a:xfrm>
            <a:off x="792480" y="1057275"/>
            <a:ext cx="10607040" cy="5183072"/>
          </a:xfrm>
          <a:prstGeom prst="rect">
            <a:avLst/>
          </a:prstGeom>
          <a:ln>
            <a:noFill/>
          </a:ln>
          <a:effectLst>
            <a:outerShdw blurRad="190500" algn="tl" rotWithShape="0">
              <a:srgbClr val="000000">
                <a:alpha val="70000"/>
              </a:srgbClr>
            </a:outerShdw>
            <a:softEdge rad="25400"/>
          </a:effectLst>
        </p:spPr>
      </p:pic>
      <p:sp>
        <p:nvSpPr>
          <p:cNvPr id="7" name="Title 6">
            <a:extLst>
              <a:ext uri="{FF2B5EF4-FFF2-40B4-BE49-F238E27FC236}">
                <a16:creationId xmlns:a16="http://schemas.microsoft.com/office/drawing/2014/main" id="{B9AD8B81-A9D7-4943-9848-20ABC079FF8E}"/>
              </a:ext>
            </a:extLst>
          </p:cNvPr>
          <p:cNvSpPr>
            <a:spLocks noGrp="1"/>
          </p:cNvSpPr>
          <p:nvPr>
            <p:ph type="title"/>
          </p:nvPr>
        </p:nvSpPr>
        <p:spPr/>
        <p:txBody>
          <a:bodyPr>
            <a:normAutofit/>
          </a:bodyPr>
          <a:lstStyle/>
          <a:p>
            <a:r>
              <a:rPr lang="en-US" sz="2800" dirty="0"/>
              <a:t>Towards a Net Zero Energy Business</a:t>
            </a:r>
          </a:p>
        </p:txBody>
      </p:sp>
      <p:sp>
        <p:nvSpPr>
          <p:cNvPr id="34" name="Segnaposto contenuto 4">
            <a:extLst>
              <a:ext uri="{FF2B5EF4-FFF2-40B4-BE49-F238E27FC236}">
                <a16:creationId xmlns:a16="http://schemas.microsoft.com/office/drawing/2014/main" id="{B59F15D5-CA7B-44F7-91FC-00163E9CFA01}"/>
              </a:ext>
            </a:extLst>
          </p:cNvPr>
          <p:cNvSpPr txBox="1">
            <a:spLocks/>
          </p:cNvSpPr>
          <p:nvPr/>
        </p:nvSpPr>
        <p:spPr>
          <a:xfrm>
            <a:off x="6210146" y="1057275"/>
            <a:ext cx="5189374" cy="1295868"/>
          </a:xfrm>
          <a:prstGeom prst="rect">
            <a:avLst/>
          </a:prstGeom>
        </p:spPr>
        <p:txBody>
          <a:bodyPr vert="horz" wrap="square" lIns="91440" tIns="45720" rIns="91440" bIns="45720" rtlCol="0">
            <a:sp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pPr>
            <a:r>
              <a:rPr lang="en-US" sz="1800" dirty="0">
                <a:solidFill>
                  <a:schemeClr val="bg1"/>
                </a:solidFill>
              </a:rPr>
              <a:t>Accelerating our GHG emission reduction targets</a:t>
            </a:r>
          </a:p>
          <a:p>
            <a:pPr>
              <a:lnSpc>
                <a:spcPct val="110000"/>
              </a:lnSpc>
              <a:spcBef>
                <a:spcPts val="0"/>
              </a:spcBef>
            </a:pPr>
            <a:r>
              <a:rPr lang="en-US" sz="1800" dirty="0">
                <a:solidFill>
                  <a:schemeClr val="bg1"/>
                </a:solidFill>
              </a:rPr>
              <a:t>Multiple business levers to reach targets</a:t>
            </a:r>
          </a:p>
          <a:p>
            <a:pPr>
              <a:lnSpc>
                <a:spcPct val="110000"/>
              </a:lnSpc>
              <a:spcBef>
                <a:spcPts val="0"/>
              </a:spcBef>
              <a:buFont typeface="Wingdings" panose="05000000000000000000" pitchFamily="2" charset="2"/>
              <a:buChar char="ü"/>
            </a:pPr>
            <a:r>
              <a:rPr lang="en-US" sz="1800" dirty="0">
                <a:solidFill>
                  <a:schemeClr val="bg1"/>
                </a:solidFill>
              </a:rPr>
              <a:t>Net zero carbon footprint (scope 1+2) by </a:t>
            </a:r>
            <a:r>
              <a:rPr lang="en-US" sz="1800" b="1" dirty="0">
                <a:solidFill>
                  <a:schemeClr val="bg1"/>
                </a:solidFill>
              </a:rPr>
              <a:t>2035</a:t>
            </a:r>
          </a:p>
          <a:p>
            <a:pPr>
              <a:lnSpc>
                <a:spcPct val="110000"/>
              </a:lnSpc>
              <a:spcBef>
                <a:spcPts val="0"/>
              </a:spcBef>
              <a:buFont typeface="Wingdings" panose="05000000000000000000" pitchFamily="2" charset="2"/>
              <a:buChar char="ü"/>
            </a:pPr>
            <a:r>
              <a:rPr lang="en-US" sz="1800" dirty="0">
                <a:solidFill>
                  <a:schemeClr val="bg1"/>
                </a:solidFill>
              </a:rPr>
              <a:t>Net zero carbon footprint (scope 1+2+3) by </a:t>
            </a:r>
            <a:r>
              <a:rPr lang="en-US" sz="1800" b="1" dirty="0">
                <a:solidFill>
                  <a:schemeClr val="bg1"/>
                </a:solidFill>
              </a:rPr>
              <a:t>2050</a:t>
            </a:r>
          </a:p>
        </p:txBody>
      </p:sp>
      <p:sp>
        <p:nvSpPr>
          <p:cNvPr id="6" name="Slide Number Placeholder 3">
            <a:extLst>
              <a:ext uri="{FF2B5EF4-FFF2-40B4-BE49-F238E27FC236}">
                <a16:creationId xmlns:a16="http://schemas.microsoft.com/office/drawing/2014/main" id="{E0CDDFEC-32A1-4A84-8D77-932361C19FC0}"/>
              </a:ext>
            </a:extLst>
          </p:cNvPr>
          <p:cNvSpPr txBox="1">
            <a:spLocks/>
          </p:cNvSpPr>
          <p:nvPr/>
        </p:nvSpPr>
        <p:spPr>
          <a:xfrm>
            <a:off x="0" y="634662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4</a:t>
            </a:fld>
            <a:endParaRPr lang="it-IT" dirty="0"/>
          </a:p>
        </p:txBody>
      </p:sp>
    </p:spTree>
    <p:extLst>
      <p:ext uri="{BB962C8B-B14F-4D97-AF65-F5344CB8AC3E}">
        <p14:creationId xmlns:p14="http://schemas.microsoft.com/office/powerpoint/2010/main" val="16092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B815-8590-448C-AD71-4DD89EA1E179}"/>
              </a:ext>
            </a:extLst>
          </p:cNvPr>
          <p:cNvSpPr>
            <a:spLocks noGrp="1"/>
          </p:cNvSpPr>
          <p:nvPr>
            <p:ph type="title"/>
          </p:nvPr>
        </p:nvSpPr>
        <p:spPr/>
        <p:txBody>
          <a:bodyPr>
            <a:normAutofit/>
          </a:bodyPr>
          <a:lstStyle/>
          <a:p>
            <a:r>
              <a:rPr lang="pt-PT" sz="2800" dirty="0"/>
              <a:t>Our Activities in Mozambique</a:t>
            </a:r>
            <a:endParaRPr lang="en-US" sz="2800" dirty="0"/>
          </a:p>
        </p:txBody>
      </p:sp>
      <p:pic>
        <p:nvPicPr>
          <p:cNvPr id="9" name="Picture 8">
            <a:extLst>
              <a:ext uri="{FF2B5EF4-FFF2-40B4-BE49-F238E27FC236}">
                <a16:creationId xmlns:a16="http://schemas.microsoft.com/office/drawing/2014/main" id="{02C44509-6922-4BB0-B868-779E27045541}"/>
              </a:ext>
            </a:extLst>
          </p:cNvPr>
          <p:cNvPicPr>
            <a:picLocks/>
          </p:cNvPicPr>
          <p:nvPr/>
        </p:nvPicPr>
        <p:blipFill>
          <a:blip r:embed="rId3"/>
          <a:stretch>
            <a:fillRect/>
          </a:stretch>
        </p:blipFill>
        <p:spPr>
          <a:xfrm>
            <a:off x="184383" y="2690797"/>
            <a:ext cx="2743200" cy="1828800"/>
          </a:xfrm>
          <a:prstGeom prst="rect">
            <a:avLst/>
          </a:prstGeom>
          <a:ln>
            <a:noFill/>
          </a:ln>
          <a:effectLst>
            <a:softEdge rad="112500"/>
          </a:effectLst>
        </p:spPr>
      </p:pic>
      <p:sp>
        <p:nvSpPr>
          <p:cNvPr id="5" name="AutoShape 11">
            <a:extLst>
              <a:ext uri="{FF2B5EF4-FFF2-40B4-BE49-F238E27FC236}">
                <a16:creationId xmlns:a16="http://schemas.microsoft.com/office/drawing/2014/main" id="{4E15FB4E-FA34-416B-98D5-9E5C9C87F2A0}"/>
              </a:ext>
            </a:extLst>
          </p:cNvPr>
          <p:cNvSpPr>
            <a:spLocks noChangeArrowheads="1"/>
          </p:cNvSpPr>
          <p:nvPr/>
        </p:nvSpPr>
        <p:spPr bwMode="auto">
          <a:xfrm>
            <a:off x="92943" y="1221305"/>
            <a:ext cx="2926080" cy="1371600"/>
          </a:xfrm>
          <a:prstGeom prst="roundRect">
            <a:avLst>
              <a:gd name="adj" fmla="val 16667"/>
            </a:avLst>
          </a:prstGeom>
          <a:noFill/>
          <a:ln w="38100">
            <a:solidFill>
              <a:srgbClr val="FFD500"/>
            </a:solidFill>
            <a:round/>
            <a:headEnd/>
            <a:tailEnd/>
          </a:ln>
          <a:effectLst>
            <a:outerShdw blurRad="50800" dist="38100" dir="2700000" algn="tl" rotWithShape="0">
              <a:prstClr val="black">
                <a:alpha val="40000"/>
              </a:prstClr>
            </a:outerShdw>
          </a:effectLst>
        </p:spPr>
        <p:txBody>
          <a:bodyPr wrap="none" lIns="90478" tIns="44445" rIns="90478" bIns="44445" anchor="t"/>
          <a:lstStyle/>
          <a:p>
            <a:pPr algn="ctr">
              <a:defRPr/>
            </a:pPr>
            <a:r>
              <a:rPr lang="en-US" sz="1400" b="1" i="1" dirty="0">
                <a:latin typeface="+mj-lt"/>
              </a:rPr>
              <a:t>Exploration &amp; Production</a:t>
            </a:r>
          </a:p>
          <a:p>
            <a:pPr algn="ctr">
              <a:defRPr/>
            </a:pPr>
            <a:endParaRPr lang="en-GB" sz="1400" b="1" dirty="0">
              <a:latin typeface="+mj-lt"/>
            </a:endParaRPr>
          </a:p>
          <a:p>
            <a:pPr marL="171450" indent="-171450">
              <a:buFont typeface="Wingdings" panose="05000000000000000000" pitchFamily="2" charset="2"/>
              <a:buChar char="Ø"/>
              <a:defRPr/>
            </a:pPr>
            <a:r>
              <a:rPr lang="en-GB" sz="1200" b="1" i="1" dirty="0">
                <a:latin typeface="+mj-lt"/>
              </a:rPr>
              <a:t>Coral South FLNG</a:t>
            </a:r>
            <a:r>
              <a:rPr lang="en-GB" sz="1200" i="1" dirty="0">
                <a:latin typeface="+mj-lt"/>
              </a:rPr>
              <a:t>: production expected </a:t>
            </a:r>
          </a:p>
          <a:p>
            <a:pPr>
              <a:defRPr/>
            </a:pPr>
            <a:r>
              <a:rPr lang="en-GB" sz="1200" i="1" dirty="0">
                <a:latin typeface="+mj-lt"/>
              </a:rPr>
              <a:t>     in 2022 (3.4 MTPA)</a:t>
            </a:r>
          </a:p>
          <a:p>
            <a:pPr marL="171450" indent="-171450">
              <a:buFont typeface="Wingdings" panose="05000000000000000000" pitchFamily="2" charset="2"/>
              <a:buChar char="Ø"/>
              <a:defRPr/>
            </a:pPr>
            <a:r>
              <a:rPr lang="en-GB" sz="1200" b="1" i="1" dirty="0">
                <a:latin typeface="+mj-lt"/>
              </a:rPr>
              <a:t>Exploration</a:t>
            </a:r>
            <a:r>
              <a:rPr lang="en-GB" sz="1200" i="1" dirty="0">
                <a:latin typeface="+mj-lt"/>
              </a:rPr>
              <a:t>: activities ongoing in frontier</a:t>
            </a:r>
          </a:p>
          <a:p>
            <a:pPr>
              <a:defRPr/>
            </a:pPr>
            <a:r>
              <a:rPr lang="en-GB" sz="1200" i="1" dirty="0">
                <a:latin typeface="+mj-lt"/>
              </a:rPr>
              <a:t>     areas</a:t>
            </a:r>
          </a:p>
        </p:txBody>
      </p:sp>
      <p:sp>
        <p:nvSpPr>
          <p:cNvPr id="8" name="AutoShape 11">
            <a:extLst>
              <a:ext uri="{FF2B5EF4-FFF2-40B4-BE49-F238E27FC236}">
                <a16:creationId xmlns:a16="http://schemas.microsoft.com/office/drawing/2014/main" id="{35F5146E-7936-4A47-B9C6-85D2C7E3AABF}"/>
              </a:ext>
            </a:extLst>
          </p:cNvPr>
          <p:cNvSpPr>
            <a:spLocks noChangeArrowheads="1"/>
          </p:cNvSpPr>
          <p:nvPr/>
        </p:nvSpPr>
        <p:spPr bwMode="auto">
          <a:xfrm>
            <a:off x="9264418" y="1221305"/>
            <a:ext cx="2834640" cy="1391134"/>
          </a:xfrm>
          <a:prstGeom prst="roundRect">
            <a:avLst>
              <a:gd name="adj" fmla="val 16667"/>
            </a:avLst>
          </a:prstGeom>
          <a:noFill/>
          <a:ln w="38100">
            <a:solidFill>
              <a:srgbClr val="FFD500"/>
            </a:solidFill>
            <a:round/>
            <a:headEnd/>
            <a:tailEnd/>
          </a:ln>
          <a:effectLst>
            <a:outerShdw blurRad="50800" dist="38100" dir="2700000" algn="tl" rotWithShape="0">
              <a:prstClr val="black">
                <a:alpha val="40000"/>
              </a:prstClr>
            </a:outerShdw>
          </a:effectLst>
        </p:spPr>
        <p:txBody>
          <a:bodyPr wrap="none" lIns="90478" tIns="44445" rIns="90478" bIns="44445" anchor="t"/>
          <a:lstStyle/>
          <a:p>
            <a:pPr algn="ctr"/>
            <a:r>
              <a:rPr lang="en-US" sz="1400" b="1" i="1" dirty="0">
                <a:latin typeface="+mj-lt"/>
              </a:rPr>
              <a:t>Development</a:t>
            </a:r>
            <a:r>
              <a:rPr lang="pt-PT" sz="1400" b="1" i="1" dirty="0">
                <a:latin typeface="+mj-lt"/>
              </a:rPr>
              <a:t> </a:t>
            </a:r>
            <a:r>
              <a:rPr lang="en-US" sz="1400" b="1" i="1" dirty="0">
                <a:latin typeface="+mj-lt"/>
              </a:rPr>
              <a:t>programs</a:t>
            </a:r>
          </a:p>
          <a:p>
            <a:pPr algn="ctr"/>
            <a:endParaRPr lang="en-US" sz="1400" b="1" i="1" dirty="0">
              <a:latin typeface="+mj-lt"/>
            </a:endParaRPr>
          </a:p>
          <a:p>
            <a:pPr marL="171450" indent="-171450">
              <a:buFont typeface="Wingdings" panose="05000000000000000000" pitchFamily="2" charset="2"/>
              <a:buChar char="Ø"/>
            </a:pPr>
            <a:r>
              <a:rPr lang="en-US" sz="1200" i="1" dirty="0">
                <a:latin typeface="+mj-lt"/>
              </a:rPr>
              <a:t>Education</a:t>
            </a:r>
          </a:p>
          <a:p>
            <a:pPr marL="171450" indent="-171450">
              <a:buFont typeface="Wingdings" panose="05000000000000000000" pitchFamily="2" charset="2"/>
              <a:buChar char="Ø"/>
            </a:pPr>
            <a:r>
              <a:rPr lang="en-US" sz="1200" i="1" dirty="0">
                <a:latin typeface="+mj-lt"/>
              </a:rPr>
              <a:t>Clean cooking</a:t>
            </a:r>
          </a:p>
          <a:p>
            <a:pPr marL="171450" indent="-171450">
              <a:buFont typeface="Wingdings" panose="05000000000000000000" pitchFamily="2" charset="2"/>
              <a:buChar char="Ø"/>
            </a:pPr>
            <a:r>
              <a:rPr lang="en-US" sz="1200" i="1" dirty="0">
                <a:latin typeface="+mj-lt"/>
              </a:rPr>
              <a:t>Pro-Resilience</a:t>
            </a:r>
          </a:p>
          <a:p>
            <a:pPr marL="171450" indent="-171450">
              <a:buFont typeface="Wingdings" panose="05000000000000000000" pitchFamily="2" charset="2"/>
              <a:buChar char="Ø"/>
            </a:pPr>
            <a:r>
              <a:rPr lang="en-US" sz="1200" i="1" dirty="0">
                <a:latin typeface="+mj-lt"/>
              </a:rPr>
              <a:t>Emergency response</a:t>
            </a:r>
          </a:p>
          <a:p>
            <a:pPr algn="ctr"/>
            <a:endParaRPr lang="en-US" sz="1400" b="1" i="1" dirty="0">
              <a:latin typeface="+mj-lt"/>
            </a:endParaRPr>
          </a:p>
        </p:txBody>
      </p:sp>
      <p:pic>
        <p:nvPicPr>
          <p:cNvPr id="16" name="Picture 15">
            <a:extLst>
              <a:ext uri="{FF2B5EF4-FFF2-40B4-BE49-F238E27FC236}">
                <a16:creationId xmlns:a16="http://schemas.microsoft.com/office/drawing/2014/main" id="{1A253310-19A7-4B39-A76E-42CA4F8A8126}"/>
              </a:ext>
            </a:extLst>
          </p:cNvPr>
          <p:cNvPicPr>
            <a:picLocks/>
          </p:cNvPicPr>
          <p:nvPr/>
        </p:nvPicPr>
        <p:blipFill>
          <a:blip r:embed="rId4"/>
          <a:stretch>
            <a:fillRect/>
          </a:stretch>
        </p:blipFill>
        <p:spPr>
          <a:xfrm>
            <a:off x="9310138" y="2690797"/>
            <a:ext cx="2743200" cy="1828800"/>
          </a:xfrm>
          <a:prstGeom prst="rect">
            <a:avLst/>
          </a:prstGeom>
          <a:ln>
            <a:noFill/>
          </a:ln>
          <a:effectLst>
            <a:softEdge rad="112500"/>
          </a:effectLst>
        </p:spPr>
      </p:pic>
      <p:sp>
        <p:nvSpPr>
          <p:cNvPr id="7" name="AutoShape 11">
            <a:extLst>
              <a:ext uri="{FF2B5EF4-FFF2-40B4-BE49-F238E27FC236}">
                <a16:creationId xmlns:a16="http://schemas.microsoft.com/office/drawing/2014/main" id="{146EBB0A-928B-49F1-8D4E-EA0D936F41E0}"/>
              </a:ext>
            </a:extLst>
          </p:cNvPr>
          <p:cNvSpPr>
            <a:spLocks noChangeArrowheads="1"/>
          </p:cNvSpPr>
          <p:nvPr/>
        </p:nvSpPr>
        <p:spPr bwMode="auto">
          <a:xfrm>
            <a:off x="6176779" y="1221305"/>
            <a:ext cx="2926080" cy="1391134"/>
          </a:xfrm>
          <a:prstGeom prst="roundRect">
            <a:avLst>
              <a:gd name="adj" fmla="val 16667"/>
            </a:avLst>
          </a:prstGeom>
          <a:noFill/>
          <a:ln w="38100">
            <a:solidFill>
              <a:srgbClr val="FFD500"/>
            </a:solidFill>
            <a:round/>
            <a:headEnd/>
            <a:tailEnd/>
          </a:ln>
          <a:effectLst>
            <a:outerShdw blurRad="50800" dist="38100" dir="2700000" algn="tl" rotWithShape="0">
              <a:prstClr val="black">
                <a:alpha val="40000"/>
              </a:prstClr>
            </a:outerShdw>
          </a:effectLst>
        </p:spPr>
        <p:txBody>
          <a:bodyPr wrap="none" lIns="90478" tIns="44445" rIns="90478" bIns="44445" anchor="t"/>
          <a:lstStyle/>
          <a:p>
            <a:pPr algn="ctr"/>
            <a:r>
              <a:rPr lang="en-US" sz="1400" b="1" i="1" dirty="0">
                <a:latin typeface="+mj-lt"/>
              </a:rPr>
              <a:t>Agri-Hub Program </a:t>
            </a:r>
          </a:p>
          <a:p>
            <a:pPr marL="285750" indent="-285750">
              <a:buFont typeface="Wingdings" panose="05000000000000000000" pitchFamily="2" charset="2"/>
              <a:buChar char="Ø"/>
            </a:pPr>
            <a:endParaRPr lang="en-US" sz="1400" b="1" i="1" dirty="0">
              <a:latin typeface="+mj-lt"/>
            </a:endParaRPr>
          </a:p>
          <a:p>
            <a:pPr marL="171450" indent="-171450">
              <a:buFont typeface="Wingdings" panose="05000000000000000000" pitchFamily="2" charset="2"/>
              <a:buChar char="Ø"/>
            </a:pPr>
            <a:r>
              <a:rPr lang="en-US" sz="1200" i="1" dirty="0">
                <a:latin typeface="+mj-lt"/>
              </a:rPr>
              <a:t>Biofuels for energy transition: oilseeds </a:t>
            </a:r>
          </a:p>
          <a:p>
            <a:r>
              <a:rPr lang="en-US" sz="1200" i="1" dirty="0">
                <a:latin typeface="+mj-lt"/>
              </a:rPr>
              <a:t>     oils as bio-feedstock</a:t>
            </a:r>
          </a:p>
          <a:p>
            <a:pPr marL="171450" indent="-171450">
              <a:buFont typeface="Wingdings" panose="05000000000000000000" pitchFamily="2" charset="2"/>
              <a:buChar char="Ø"/>
            </a:pPr>
            <a:r>
              <a:rPr lang="en-US" sz="1200" i="1" dirty="0">
                <a:latin typeface="+mj-lt"/>
              </a:rPr>
              <a:t>Agricultural development &amp; income </a:t>
            </a:r>
          </a:p>
          <a:p>
            <a:r>
              <a:rPr lang="en-US" sz="1200" i="1" dirty="0">
                <a:latin typeface="+mj-lt"/>
              </a:rPr>
              <a:t>     generation for local producers</a:t>
            </a:r>
            <a:endParaRPr lang="en-GB" sz="1200" i="1" dirty="0">
              <a:latin typeface="+mj-lt"/>
            </a:endParaRPr>
          </a:p>
        </p:txBody>
      </p:sp>
      <p:sp>
        <p:nvSpPr>
          <p:cNvPr id="10" name="AutoShape 11">
            <a:extLst>
              <a:ext uri="{FF2B5EF4-FFF2-40B4-BE49-F238E27FC236}">
                <a16:creationId xmlns:a16="http://schemas.microsoft.com/office/drawing/2014/main" id="{B4BCF3DC-41F4-4789-885D-A1E2AA592A21}"/>
              </a:ext>
            </a:extLst>
          </p:cNvPr>
          <p:cNvSpPr>
            <a:spLocks noChangeArrowheads="1"/>
          </p:cNvSpPr>
          <p:nvPr/>
        </p:nvSpPr>
        <p:spPr bwMode="auto">
          <a:xfrm>
            <a:off x="3180581" y="1221305"/>
            <a:ext cx="2834640" cy="1391134"/>
          </a:xfrm>
          <a:prstGeom prst="roundRect">
            <a:avLst>
              <a:gd name="adj" fmla="val 16667"/>
            </a:avLst>
          </a:prstGeom>
          <a:noFill/>
          <a:ln w="38100">
            <a:solidFill>
              <a:srgbClr val="FFD500"/>
            </a:solidFill>
            <a:round/>
            <a:headEnd/>
            <a:tailEnd/>
          </a:ln>
          <a:effectLst>
            <a:outerShdw blurRad="50800" dist="38100" dir="2700000" algn="tl" rotWithShape="0">
              <a:prstClr val="black">
                <a:alpha val="40000"/>
              </a:prstClr>
            </a:outerShdw>
          </a:effectLst>
        </p:spPr>
        <p:txBody>
          <a:bodyPr wrap="none" lIns="90478" tIns="44445" rIns="90478" bIns="44445" anchor="t"/>
          <a:lstStyle/>
          <a:p>
            <a:pPr algn="ctr"/>
            <a:r>
              <a:rPr lang="en-US" sz="1400" b="1" i="1" dirty="0">
                <a:latin typeface="+mj-lt"/>
              </a:rPr>
              <a:t>Carbon Offset Initiatives</a:t>
            </a:r>
          </a:p>
          <a:p>
            <a:pPr algn="ctr"/>
            <a:endParaRPr lang="en-US" sz="1400" b="1" i="1" dirty="0">
              <a:latin typeface="+mj-lt"/>
            </a:endParaRPr>
          </a:p>
          <a:p>
            <a:pPr marL="171450" indent="-171450">
              <a:buFont typeface="Wingdings" panose="05000000000000000000" pitchFamily="2" charset="2"/>
              <a:buChar char="Ø"/>
            </a:pPr>
            <a:r>
              <a:rPr lang="en-US" sz="1200" i="1" dirty="0">
                <a:latin typeface="+mj-lt"/>
              </a:rPr>
              <a:t>Limpopo REDD+ project </a:t>
            </a:r>
          </a:p>
          <a:p>
            <a:pPr marL="171450" indent="-171450">
              <a:buFont typeface="Wingdings" panose="05000000000000000000" pitchFamily="2" charset="2"/>
              <a:buChar char="Ø"/>
            </a:pPr>
            <a:r>
              <a:rPr lang="en-US" sz="1200" i="1" dirty="0">
                <a:latin typeface="+mj-lt"/>
              </a:rPr>
              <a:t>Sofala Mangal REDD + feasibility study </a:t>
            </a:r>
          </a:p>
          <a:p>
            <a:pPr marL="171450" indent="-171450">
              <a:buFont typeface="Wingdings" panose="05000000000000000000" pitchFamily="2" charset="2"/>
              <a:buChar char="Ø"/>
            </a:pPr>
            <a:r>
              <a:rPr lang="en-US" sz="1200" i="1" dirty="0">
                <a:latin typeface="+mj-lt"/>
              </a:rPr>
              <a:t>Improved Cookstoves</a:t>
            </a:r>
          </a:p>
          <a:p>
            <a:pPr marL="171450" indent="-171450">
              <a:buFont typeface="Wingdings" panose="05000000000000000000" pitchFamily="2" charset="2"/>
              <a:buChar char="Ø"/>
            </a:pPr>
            <a:r>
              <a:rPr lang="en-US" sz="1200" i="1" dirty="0">
                <a:latin typeface="+mj-lt"/>
              </a:rPr>
              <a:t>Biochar</a:t>
            </a:r>
          </a:p>
        </p:txBody>
      </p:sp>
      <p:pic>
        <p:nvPicPr>
          <p:cNvPr id="6" name="Picture 5">
            <a:extLst>
              <a:ext uri="{FF2B5EF4-FFF2-40B4-BE49-F238E27FC236}">
                <a16:creationId xmlns:a16="http://schemas.microsoft.com/office/drawing/2014/main" id="{4AF3E94A-0CF3-4052-BF7C-57EDA3A3A6B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6760" y="4661471"/>
            <a:ext cx="10698480" cy="2115381"/>
          </a:xfrm>
          <a:prstGeom prst="rect">
            <a:avLst/>
          </a:prstGeom>
        </p:spPr>
      </p:pic>
      <p:sp>
        <p:nvSpPr>
          <p:cNvPr id="18" name="Slide Number Placeholder 3">
            <a:extLst>
              <a:ext uri="{FF2B5EF4-FFF2-40B4-BE49-F238E27FC236}">
                <a16:creationId xmlns:a16="http://schemas.microsoft.com/office/drawing/2014/main" id="{563E3D44-4B70-42E6-85F4-12E9FADB1708}"/>
              </a:ext>
            </a:extLst>
          </p:cNvPr>
          <p:cNvSpPr txBox="1">
            <a:spLocks/>
          </p:cNvSpPr>
          <p:nvPr/>
        </p:nvSpPr>
        <p:spPr>
          <a:xfrm>
            <a:off x="0" y="634662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5</a:t>
            </a:fld>
            <a:endParaRPr lang="it-IT" dirty="0"/>
          </a:p>
        </p:txBody>
      </p:sp>
      <p:pic>
        <p:nvPicPr>
          <p:cNvPr id="3" name="Picture 2">
            <a:extLst>
              <a:ext uri="{FF2B5EF4-FFF2-40B4-BE49-F238E27FC236}">
                <a16:creationId xmlns:a16="http://schemas.microsoft.com/office/drawing/2014/main" id="{45450F5F-B317-4686-ACF0-FD89E23A42A6}"/>
              </a:ext>
            </a:extLst>
          </p:cNvPr>
          <p:cNvPicPr>
            <a:picLocks/>
          </p:cNvPicPr>
          <p:nvPr/>
        </p:nvPicPr>
        <p:blipFill rotWithShape="1">
          <a:blip r:embed="rId6"/>
          <a:srcRect l="5972" r="15644"/>
          <a:stretch/>
        </p:blipFill>
        <p:spPr>
          <a:xfrm>
            <a:off x="6268219" y="2662222"/>
            <a:ext cx="2743200" cy="1886004"/>
          </a:xfrm>
          <a:prstGeom prst="rect">
            <a:avLst/>
          </a:prstGeom>
          <a:ln>
            <a:noFill/>
          </a:ln>
          <a:effectLst>
            <a:softEdge rad="112500"/>
          </a:effectLst>
        </p:spPr>
      </p:pic>
      <p:pic>
        <p:nvPicPr>
          <p:cNvPr id="21" name="Picture 20" descr="A picture containing tree, outdoor, plant&#10;&#10;Description automatically generated">
            <a:extLst>
              <a:ext uri="{FF2B5EF4-FFF2-40B4-BE49-F238E27FC236}">
                <a16:creationId xmlns:a16="http://schemas.microsoft.com/office/drawing/2014/main" id="{69E5897F-7937-4F7F-8AEE-418AB38B20B5}"/>
              </a:ext>
            </a:extLst>
          </p:cNvPr>
          <p:cNvPicPr>
            <a:picLocks/>
          </p:cNvPicPr>
          <p:nvPr/>
        </p:nvPicPr>
        <p:blipFill rotWithShape="1">
          <a:blip r:embed="rId7">
            <a:extLst>
              <a:ext uri="{28A0092B-C50C-407E-A947-70E740481C1C}">
                <a14:useLocalDpi xmlns:a14="http://schemas.microsoft.com/office/drawing/2010/main" val="0"/>
              </a:ext>
            </a:extLst>
          </a:blip>
          <a:srcRect l="9710" r="38623"/>
          <a:stretch/>
        </p:blipFill>
        <p:spPr>
          <a:xfrm>
            <a:off x="3226301" y="2690797"/>
            <a:ext cx="2743200" cy="1828800"/>
          </a:xfrm>
          <a:prstGeom prst="rect">
            <a:avLst/>
          </a:prstGeom>
          <a:ln>
            <a:noFill/>
          </a:ln>
          <a:effectLst>
            <a:softEdge rad="112500"/>
          </a:effectLst>
        </p:spPr>
      </p:pic>
      <p:sp>
        <p:nvSpPr>
          <p:cNvPr id="12" name="Rectangle: Rounded Corners 11">
            <a:extLst>
              <a:ext uri="{FF2B5EF4-FFF2-40B4-BE49-F238E27FC236}">
                <a16:creationId xmlns:a16="http://schemas.microsoft.com/office/drawing/2014/main" id="{5067CBDC-CBCF-4DF7-B211-75F1EFB16CC1}"/>
              </a:ext>
            </a:extLst>
          </p:cNvPr>
          <p:cNvSpPr/>
          <p:nvPr/>
        </p:nvSpPr>
        <p:spPr>
          <a:xfrm>
            <a:off x="818606" y="4659888"/>
            <a:ext cx="10580914" cy="2115381"/>
          </a:xfrm>
          <a:prstGeom prst="roundRect">
            <a:avLst/>
          </a:prstGeom>
          <a:noFill/>
          <a:ln w="28575">
            <a:solidFill>
              <a:srgbClr val="FFD5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DD3D0D2E-6D04-44E8-A4D3-2CFEAA5F524D}"/>
              </a:ext>
            </a:extLst>
          </p:cNvPr>
          <p:cNvSpPr/>
          <p:nvPr/>
        </p:nvSpPr>
        <p:spPr>
          <a:xfrm>
            <a:off x="1442928" y="4542916"/>
            <a:ext cx="2743201" cy="228600"/>
          </a:xfrm>
          <a:prstGeom prst="roundRect">
            <a:avLst/>
          </a:prstGeom>
          <a:solidFill>
            <a:srgbClr val="FFD500"/>
          </a:solidFill>
          <a:ln w="25400" cap="flat" cmpd="sng" algn="ctr">
            <a:noFill/>
            <a:prstDash val="solid"/>
          </a:ln>
          <a:effectLst/>
        </p:spPr>
        <p:txBody>
          <a:bodyPr anchor="ctr"/>
          <a:lstStyle/>
          <a:p>
            <a:pPr algn="ctr"/>
            <a:r>
              <a:rPr lang="en-US" sz="1500" b="1" kern="0" dirty="0">
                <a:solidFill>
                  <a:srgbClr val="FFFFFF"/>
                </a:solidFill>
              </a:rPr>
              <a:t>Timeline of Eni’s Presence</a:t>
            </a:r>
          </a:p>
        </p:txBody>
      </p:sp>
      <p:sp>
        <p:nvSpPr>
          <p:cNvPr id="11" name="Rectangle 10">
            <a:extLst>
              <a:ext uri="{FF2B5EF4-FFF2-40B4-BE49-F238E27FC236}">
                <a16:creationId xmlns:a16="http://schemas.microsoft.com/office/drawing/2014/main" id="{5C601123-BC0B-4F5A-831F-88A695F18E24}"/>
              </a:ext>
            </a:extLst>
          </p:cNvPr>
          <p:cNvSpPr/>
          <p:nvPr/>
        </p:nvSpPr>
        <p:spPr>
          <a:xfrm>
            <a:off x="1059553" y="6000750"/>
            <a:ext cx="673997" cy="4688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68B442C-06D8-4E34-A85F-8C85EEBBB4FB}"/>
              </a:ext>
            </a:extLst>
          </p:cNvPr>
          <p:cNvSpPr txBox="1"/>
          <p:nvPr/>
        </p:nvSpPr>
        <p:spPr>
          <a:xfrm>
            <a:off x="707127" y="6035474"/>
            <a:ext cx="1378847" cy="400110"/>
          </a:xfrm>
          <a:prstGeom prst="rect">
            <a:avLst/>
          </a:prstGeom>
          <a:noFill/>
        </p:spPr>
        <p:txBody>
          <a:bodyPr wrap="square" rtlCol="0">
            <a:spAutoFit/>
          </a:bodyPr>
          <a:lstStyle/>
          <a:p>
            <a:pPr algn="ctr"/>
            <a:r>
              <a:rPr lang="en-US" sz="1000" b="1" i="1" dirty="0">
                <a:latin typeface="EniExpLight"/>
              </a:rPr>
              <a:t>2</a:t>
            </a:r>
            <a:r>
              <a:rPr lang="en-US" sz="1000" b="1" i="1" baseline="30000" dirty="0">
                <a:latin typeface="EniExpLight"/>
              </a:rPr>
              <a:t>nd</a:t>
            </a:r>
            <a:r>
              <a:rPr lang="en-US" sz="1000" b="1" i="1" dirty="0">
                <a:latin typeface="EniExpLight"/>
              </a:rPr>
              <a:t> bid round</a:t>
            </a:r>
          </a:p>
          <a:p>
            <a:pPr algn="ctr"/>
            <a:r>
              <a:rPr lang="en-US" sz="1000" b="1" i="1" dirty="0">
                <a:latin typeface="EniExpLight"/>
              </a:rPr>
              <a:t> </a:t>
            </a:r>
            <a:r>
              <a:rPr lang="en-US" sz="1000" i="1" dirty="0">
                <a:latin typeface="EniExpLight"/>
              </a:rPr>
              <a:t>launched</a:t>
            </a:r>
          </a:p>
        </p:txBody>
      </p:sp>
      <p:sp>
        <p:nvSpPr>
          <p:cNvPr id="13" name="Rectangle 12">
            <a:extLst>
              <a:ext uri="{FF2B5EF4-FFF2-40B4-BE49-F238E27FC236}">
                <a16:creationId xmlns:a16="http://schemas.microsoft.com/office/drawing/2014/main" id="{726AB377-F187-4450-8842-0EE3DD041D14}"/>
              </a:ext>
            </a:extLst>
          </p:cNvPr>
          <p:cNvSpPr/>
          <p:nvPr/>
        </p:nvSpPr>
        <p:spPr>
          <a:xfrm>
            <a:off x="1638300" y="4962525"/>
            <a:ext cx="723900" cy="2952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ACA8246-A310-4AA9-BE5D-B217AE8C688D}"/>
              </a:ext>
            </a:extLst>
          </p:cNvPr>
          <p:cNvSpPr txBox="1"/>
          <p:nvPr/>
        </p:nvSpPr>
        <p:spPr>
          <a:xfrm>
            <a:off x="1310826" y="4896761"/>
            <a:ext cx="1378847" cy="400110"/>
          </a:xfrm>
          <a:prstGeom prst="rect">
            <a:avLst/>
          </a:prstGeom>
          <a:noFill/>
        </p:spPr>
        <p:txBody>
          <a:bodyPr wrap="square" rtlCol="0">
            <a:spAutoFit/>
          </a:bodyPr>
          <a:lstStyle/>
          <a:p>
            <a:pPr algn="ctr"/>
            <a:r>
              <a:rPr lang="en-US" sz="1000" b="1" i="1" dirty="0">
                <a:latin typeface="EniExpLight"/>
              </a:rPr>
              <a:t>Area 4</a:t>
            </a:r>
          </a:p>
          <a:p>
            <a:pPr algn="ctr"/>
            <a:r>
              <a:rPr lang="en-US" sz="1000" i="1" dirty="0">
                <a:latin typeface="EniExpLight"/>
              </a:rPr>
              <a:t>awarded</a:t>
            </a:r>
          </a:p>
        </p:txBody>
      </p:sp>
      <p:sp>
        <p:nvSpPr>
          <p:cNvPr id="14" name="Rectangle 13">
            <a:extLst>
              <a:ext uri="{FF2B5EF4-FFF2-40B4-BE49-F238E27FC236}">
                <a16:creationId xmlns:a16="http://schemas.microsoft.com/office/drawing/2014/main" id="{6248DB27-1B6B-4195-A6EC-480E81E1F15B}"/>
              </a:ext>
            </a:extLst>
          </p:cNvPr>
          <p:cNvSpPr/>
          <p:nvPr/>
        </p:nvSpPr>
        <p:spPr>
          <a:xfrm>
            <a:off x="5990743" y="6050516"/>
            <a:ext cx="752004" cy="50305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A121B6-8763-4C24-A813-31577A752352}"/>
              </a:ext>
            </a:extLst>
          </p:cNvPr>
          <p:cNvSpPr txBox="1"/>
          <p:nvPr/>
        </p:nvSpPr>
        <p:spPr>
          <a:xfrm>
            <a:off x="5675402" y="6035474"/>
            <a:ext cx="1378847" cy="400110"/>
          </a:xfrm>
          <a:prstGeom prst="rect">
            <a:avLst/>
          </a:prstGeom>
          <a:noFill/>
        </p:spPr>
        <p:txBody>
          <a:bodyPr wrap="square" rtlCol="0">
            <a:spAutoFit/>
          </a:bodyPr>
          <a:lstStyle/>
          <a:p>
            <a:pPr algn="ctr"/>
            <a:r>
              <a:rPr lang="en-US" sz="1000" b="1" i="1" dirty="0">
                <a:latin typeface="EniExpLight"/>
              </a:rPr>
              <a:t>5</a:t>
            </a:r>
            <a:r>
              <a:rPr lang="en-US" sz="1000" b="1" i="1" baseline="30000" dirty="0">
                <a:latin typeface="EniExpLight"/>
              </a:rPr>
              <a:t>th</a:t>
            </a:r>
            <a:r>
              <a:rPr lang="en-US" sz="1000" b="1" i="1" dirty="0">
                <a:latin typeface="EniExpLight"/>
              </a:rPr>
              <a:t> bid round</a:t>
            </a:r>
          </a:p>
          <a:p>
            <a:pPr algn="ctr"/>
            <a:r>
              <a:rPr lang="en-US" sz="1000" b="1" i="1" dirty="0">
                <a:latin typeface="EniExpLight"/>
              </a:rPr>
              <a:t> </a:t>
            </a:r>
            <a:r>
              <a:rPr lang="en-US" sz="1000" i="1" dirty="0">
                <a:latin typeface="EniExpLight"/>
              </a:rPr>
              <a:t>launched</a:t>
            </a:r>
          </a:p>
        </p:txBody>
      </p:sp>
      <p:sp>
        <p:nvSpPr>
          <p:cNvPr id="15" name="Rectangle 14">
            <a:extLst>
              <a:ext uri="{FF2B5EF4-FFF2-40B4-BE49-F238E27FC236}">
                <a16:creationId xmlns:a16="http://schemas.microsoft.com/office/drawing/2014/main" id="{75EE42A7-7575-42DC-BD8F-492912842E0D}"/>
              </a:ext>
            </a:extLst>
          </p:cNvPr>
          <p:cNvSpPr/>
          <p:nvPr/>
        </p:nvSpPr>
        <p:spPr>
          <a:xfrm>
            <a:off x="4676226" y="4837272"/>
            <a:ext cx="1867449" cy="4460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24DC09-54DA-4395-9956-F08395766AFB}"/>
              </a:ext>
            </a:extLst>
          </p:cNvPr>
          <p:cNvSpPr txBox="1"/>
          <p:nvPr/>
        </p:nvSpPr>
        <p:spPr>
          <a:xfrm>
            <a:off x="4630506" y="4742873"/>
            <a:ext cx="1867819" cy="553998"/>
          </a:xfrm>
          <a:prstGeom prst="rect">
            <a:avLst/>
          </a:prstGeom>
          <a:noFill/>
        </p:spPr>
        <p:txBody>
          <a:bodyPr wrap="none" rtlCol="0">
            <a:spAutoFit/>
          </a:bodyPr>
          <a:lstStyle/>
          <a:p>
            <a:pPr algn="ctr"/>
            <a:r>
              <a:rPr lang="en-US" sz="1000" i="1" dirty="0"/>
              <a:t>15 wells </a:t>
            </a:r>
          </a:p>
          <a:p>
            <a:pPr algn="ctr"/>
            <a:r>
              <a:rPr lang="en-US" sz="1000" b="1" i="1" dirty="0"/>
              <a:t>MAMBA-CORAL-AGULHA</a:t>
            </a:r>
          </a:p>
          <a:p>
            <a:pPr algn="ctr"/>
            <a:r>
              <a:rPr lang="en-US" sz="1000" i="1" dirty="0"/>
              <a:t>85 TCF of natural gas discovered</a:t>
            </a:r>
          </a:p>
        </p:txBody>
      </p:sp>
      <p:sp>
        <p:nvSpPr>
          <p:cNvPr id="31" name="Rectangle 30">
            <a:extLst>
              <a:ext uri="{FF2B5EF4-FFF2-40B4-BE49-F238E27FC236}">
                <a16:creationId xmlns:a16="http://schemas.microsoft.com/office/drawing/2014/main" id="{C42CE743-D709-44BA-998E-1166230DFC6E}"/>
              </a:ext>
            </a:extLst>
          </p:cNvPr>
          <p:cNvSpPr/>
          <p:nvPr/>
        </p:nvSpPr>
        <p:spPr>
          <a:xfrm>
            <a:off x="8715375" y="4962525"/>
            <a:ext cx="857250" cy="32076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D1B013A-2D7C-4751-B893-A204793ED612}"/>
              </a:ext>
            </a:extLst>
          </p:cNvPr>
          <p:cNvSpPr txBox="1"/>
          <p:nvPr/>
        </p:nvSpPr>
        <p:spPr>
          <a:xfrm>
            <a:off x="8413435" y="4896761"/>
            <a:ext cx="1378847" cy="400110"/>
          </a:xfrm>
          <a:prstGeom prst="rect">
            <a:avLst/>
          </a:prstGeom>
          <a:noFill/>
        </p:spPr>
        <p:txBody>
          <a:bodyPr wrap="square" rtlCol="0">
            <a:spAutoFit/>
          </a:bodyPr>
          <a:lstStyle/>
          <a:p>
            <a:pPr algn="ctr"/>
            <a:r>
              <a:rPr lang="en-US" sz="1000" b="1" i="1" dirty="0">
                <a:latin typeface="EniExpLight"/>
              </a:rPr>
              <a:t>Block A5-A</a:t>
            </a:r>
          </a:p>
          <a:p>
            <a:pPr algn="ctr"/>
            <a:r>
              <a:rPr lang="en-US" sz="1000" i="1" dirty="0">
                <a:latin typeface="EniExpLight"/>
              </a:rPr>
              <a:t>awarded</a:t>
            </a:r>
          </a:p>
        </p:txBody>
      </p:sp>
      <p:sp>
        <p:nvSpPr>
          <p:cNvPr id="32" name="Rectangle 31">
            <a:extLst>
              <a:ext uri="{FF2B5EF4-FFF2-40B4-BE49-F238E27FC236}">
                <a16:creationId xmlns:a16="http://schemas.microsoft.com/office/drawing/2014/main" id="{26F7CE14-329D-4767-BAD6-D6DD2070F37B}"/>
              </a:ext>
            </a:extLst>
          </p:cNvPr>
          <p:cNvSpPr/>
          <p:nvPr/>
        </p:nvSpPr>
        <p:spPr>
          <a:xfrm>
            <a:off x="7453422" y="6052649"/>
            <a:ext cx="1080423" cy="6264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92A339-25FF-41AD-8F16-064E3DE04A0F}"/>
              </a:ext>
            </a:extLst>
          </p:cNvPr>
          <p:cNvSpPr txBox="1"/>
          <p:nvPr/>
        </p:nvSpPr>
        <p:spPr>
          <a:xfrm>
            <a:off x="7372412" y="6035474"/>
            <a:ext cx="1275734" cy="553998"/>
          </a:xfrm>
          <a:prstGeom prst="rect">
            <a:avLst/>
          </a:prstGeom>
          <a:noFill/>
        </p:spPr>
        <p:txBody>
          <a:bodyPr wrap="square" rtlCol="0">
            <a:spAutoFit/>
          </a:bodyPr>
          <a:lstStyle/>
          <a:p>
            <a:pPr algn="ctr"/>
            <a:r>
              <a:rPr lang="en-US" sz="1000" i="1" dirty="0"/>
              <a:t>Final Investment Decision of </a:t>
            </a:r>
            <a:r>
              <a:rPr lang="en-US" sz="1000" b="1" i="1" dirty="0"/>
              <a:t>Coral South FLNG </a:t>
            </a:r>
            <a:r>
              <a:rPr lang="en-US" sz="1000" i="1" dirty="0"/>
              <a:t>project</a:t>
            </a:r>
          </a:p>
        </p:txBody>
      </p:sp>
      <p:sp>
        <p:nvSpPr>
          <p:cNvPr id="34" name="Rectangle 33">
            <a:extLst>
              <a:ext uri="{FF2B5EF4-FFF2-40B4-BE49-F238E27FC236}">
                <a16:creationId xmlns:a16="http://schemas.microsoft.com/office/drawing/2014/main" id="{F375A6D4-B0C6-4631-8E73-2491C6C78ECF}"/>
              </a:ext>
            </a:extLst>
          </p:cNvPr>
          <p:cNvSpPr/>
          <p:nvPr/>
        </p:nvSpPr>
        <p:spPr>
          <a:xfrm>
            <a:off x="9877425" y="6048933"/>
            <a:ext cx="647700" cy="4206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8D747A7-0AD8-467C-AFC5-4AAC0BD3C430}"/>
              </a:ext>
            </a:extLst>
          </p:cNvPr>
          <p:cNvSpPr txBox="1"/>
          <p:nvPr/>
        </p:nvSpPr>
        <p:spPr>
          <a:xfrm>
            <a:off x="9477476" y="6035474"/>
            <a:ext cx="1378847" cy="400110"/>
          </a:xfrm>
          <a:prstGeom prst="rect">
            <a:avLst/>
          </a:prstGeom>
          <a:noFill/>
        </p:spPr>
        <p:txBody>
          <a:bodyPr wrap="square" rtlCol="0">
            <a:spAutoFit/>
          </a:bodyPr>
          <a:lstStyle/>
          <a:p>
            <a:pPr algn="ctr"/>
            <a:r>
              <a:rPr lang="en-US" sz="1000" b="1" i="1" dirty="0">
                <a:latin typeface="EniExpLight"/>
              </a:rPr>
              <a:t>6</a:t>
            </a:r>
            <a:r>
              <a:rPr lang="en-US" sz="1000" b="1" i="1" baseline="30000" dirty="0">
                <a:latin typeface="EniExpLight"/>
              </a:rPr>
              <a:t>th</a:t>
            </a:r>
            <a:r>
              <a:rPr lang="en-US" sz="1000" b="1" i="1" dirty="0">
                <a:latin typeface="EniExpLight"/>
              </a:rPr>
              <a:t> bid round</a:t>
            </a:r>
          </a:p>
          <a:p>
            <a:pPr algn="ctr"/>
            <a:r>
              <a:rPr lang="en-US" sz="1000" b="1" i="1" dirty="0">
                <a:latin typeface="EniExpLight"/>
              </a:rPr>
              <a:t> </a:t>
            </a:r>
            <a:r>
              <a:rPr lang="en-US" sz="1000" i="1" dirty="0">
                <a:latin typeface="EniExpLight"/>
              </a:rPr>
              <a:t>launched</a:t>
            </a:r>
          </a:p>
        </p:txBody>
      </p:sp>
      <p:cxnSp>
        <p:nvCxnSpPr>
          <p:cNvPr id="36" name="Straight Connector 35">
            <a:extLst>
              <a:ext uri="{FF2B5EF4-FFF2-40B4-BE49-F238E27FC236}">
                <a16:creationId xmlns:a16="http://schemas.microsoft.com/office/drawing/2014/main" id="{E8D58BE6-6F18-4BF7-A5C4-FE108E714BB6}"/>
              </a:ext>
            </a:extLst>
          </p:cNvPr>
          <p:cNvCxnSpPr/>
          <p:nvPr/>
        </p:nvCxnSpPr>
        <p:spPr>
          <a:xfrm>
            <a:off x="1396550" y="5913120"/>
            <a:ext cx="0" cy="91440"/>
          </a:xfrm>
          <a:prstGeom prst="line">
            <a:avLst/>
          </a:prstGeom>
          <a:ln w="15875">
            <a:solidFill>
              <a:srgbClr val="C4C3C2"/>
            </a:solidFill>
            <a:tailEnd type="non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04357C5-655B-4276-B9D7-35E0E6D0BE7A}"/>
              </a:ext>
            </a:extLst>
          </p:cNvPr>
          <p:cNvSpPr/>
          <p:nvPr/>
        </p:nvSpPr>
        <p:spPr>
          <a:xfrm>
            <a:off x="10572750" y="6000751"/>
            <a:ext cx="645422" cy="7032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F97C92A-3255-44EE-B2BB-F8F189B51DB1}"/>
              </a:ext>
            </a:extLst>
          </p:cNvPr>
          <p:cNvSpPr txBox="1"/>
          <p:nvPr/>
        </p:nvSpPr>
        <p:spPr>
          <a:xfrm>
            <a:off x="10320704" y="6035474"/>
            <a:ext cx="1036318" cy="707886"/>
          </a:xfrm>
          <a:prstGeom prst="rect">
            <a:avLst/>
          </a:prstGeom>
          <a:noFill/>
        </p:spPr>
        <p:txBody>
          <a:bodyPr wrap="square" rtlCol="0">
            <a:spAutoFit/>
          </a:bodyPr>
          <a:lstStyle/>
          <a:p>
            <a:pPr algn="ctr"/>
            <a:r>
              <a:rPr lang="en-US" sz="1000" b="1" i="1" dirty="0"/>
              <a:t>Coral South FLNG </a:t>
            </a:r>
            <a:r>
              <a:rPr lang="en-US" sz="1000" i="1" dirty="0"/>
              <a:t>production start-up</a:t>
            </a:r>
          </a:p>
        </p:txBody>
      </p:sp>
      <p:sp>
        <p:nvSpPr>
          <p:cNvPr id="38" name="Rectangle 37">
            <a:extLst>
              <a:ext uri="{FF2B5EF4-FFF2-40B4-BE49-F238E27FC236}">
                <a16:creationId xmlns:a16="http://schemas.microsoft.com/office/drawing/2014/main" id="{DB5C63E9-3D87-498D-BEB9-369B74521D76}"/>
              </a:ext>
            </a:extLst>
          </p:cNvPr>
          <p:cNvSpPr/>
          <p:nvPr/>
        </p:nvSpPr>
        <p:spPr>
          <a:xfrm>
            <a:off x="8617908" y="6031726"/>
            <a:ext cx="943631" cy="6264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E1EAEAA-8931-43E5-B0E4-B16C3ECD5578}"/>
              </a:ext>
            </a:extLst>
          </p:cNvPr>
          <p:cNvSpPr txBox="1"/>
          <p:nvPr/>
        </p:nvSpPr>
        <p:spPr>
          <a:xfrm>
            <a:off x="8460925" y="6035474"/>
            <a:ext cx="1378847" cy="707886"/>
          </a:xfrm>
          <a:prstGeom prst="rect">
            <a:avLst/>
          </a:prstGeom>
          <a:noFill/>
        </p:spPr>
        <p:txBody>
          <a:bodyPr wrap="square" rtlCol="0">
            <a:spAutoFit/>
          </a:bodyPr>
          <a:lstStyle/>
          <a:p>
            <a:pPr algn="ctr"/>
            <a:r>
              <a:rPr lang="en-US" sz="1000" b="1" i="1" dirty="0"/>
              <a:t>Eni Mozambico </a:t>
            </a:r>
            <a:r>
              <a:rPr lang="en-US" sz="1000" i="1" dirty="0"/>
              <a:t>acquires participations in blocks A5-B, Z5-C, Z5-D </a:t>
            </a:r>
          </a:p>
        </p:txBody>
      </p:sp>
      <p:sp>
        <p:nvSpPr>
          <p:cNvPr id="39" name="Rectangle 38">
            <a:extLst>
              <a:ext uri="{FF2B5EF4-FFF2-40B4-BE49-F238E27FC236}">
                <a16:creationId xmlns:a16="http://schemas.microsoft.com/office/drawing/2014/main" id="{309F36D8-2CD2-4868-AA36-0A0141C968F0}"/>
              </a:ext>
            </a:extLst>
          </p:cNvPr>
          <p:cNvSpPr/>
          <p:nvPr/>
        </p:nvSpPr>
        <p:spPr>
          <a:xfrm>
            <a:off x="10300338" y="4717785"/>
            <a:ext cx="897468" cy="55399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21C5B94-C7DE-4D5F-B2E2-19D5954CD918}"/>
              </a:ext>
            </a:extLst>
          </p:cNvPr>
          <p:cNvSpPr txBox="1"/>
          <p:nvPr/>
        </p:nvSpPr>
        <p:spPr>
          <a:xfrm>
            <a:off x="10066393" y="4742873"/>
            <a:ext cx="1378847" cy="553998"/>
          </a:xfrm>
          <a:prstGeom prst="rect">
            <a:avLst/>
          </a:prstGeom>
          <a:noFill/>
        </p:spPr>
        <p:txBody>
          <a:bodyPr wrap="square" rtlCol="0">
            <a:spAutoFit/>
          </a:bodyPr>
          <a:lstStyle/>
          <a:p>
            <a:pPr algn="ctr"/>
            <a:r>
              <a:rPr lang="en-US" sz="1000" b="1" i="1" dirty="0"/>
              <a:t>Eni Mozambico </a:t>
            </a:r>
            <a:r>
              <a:rPr lang="en-US" sz="1000" i="1" dirty="0"/>
              <a:t>qualified as operator of 6</a:t>
            </a:r>
            <a:r>
              <a:rPr lang="en-US" sz="1000" i="1" baseline="30000" dirty="0"/>
              <a:t>th</a:t>
            </a:r>
            <a:r>
              <a:rPr lang="en-US" sz="1000" i="1" dirty="0"/>
              <a:t> bid round</a:t>
            </a:r>
          </a:p>
        </p:txBody>
      </p:sp>
    </p:spTree>
    <p:extLst>
      <p:ext uri="{BB962C8B-B14F-4D97-AF65-F5344CB8AC3E}">
        <p14:creationId xmlns:p14="http://schemas.microsoft.com/office/powerpoint/2010/main" val="214051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hidden="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36" y="294468"/>
            <a:ext cx="6007786" cy="6929994"/>
          </a:xfrm>
          <a:prstGeom prst="rect">
            <a:avLst/>
          </a:prstGeom>
        </p:spPr>
      </p:pic>
      <p:sp>
        <p:nvSpPr>
          <p:cNvPr id="73" name="Titolo 2"/>
          <p:cNvSpPr txBox="1">
            <a:spLocks/>
          </p:cNvSpPr>
          <p:nvPr/>
        </p:nvSpPr>
        <p:spPr>
          <a:xfrm>
            <a:off x="702562" y="293646"/>
            <a:ext cx="10731600" cy="528240"/>
          </a:xfrm>
          <a:prstGeom prst="rect">
            <a:avLst/>
          </a:prstGeom>
        </p:spPr>
        <p:txBody>
          <a:bodyPr vert="horz" lIns="90000" tIns="45720" rIns="90000" bIns="45720" rtlCol="0" anchor="ctr">
            <a:no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sz="2800" dirty="0"/>
              <a:t>Eni in Mozambique: Creating Long Term Presence		</a:t>
            </a:r>
          </a:p>
        </p:txBody>
      </p:sp>
      <p:sp>
        <p:nvSpPr>
          <p:cNvPr id="24" name="Rectangle 23">
            <a:extLst>
              <a:ext uri="{FF2B5EF4-FFF2-40B4-BE49-F238E27FC236}">
                <a16:creationId xmlns:a16="http://schemas.microsoft.com/office/drawing/2014/main" id="{069C3CA8-5A4C-4BA3-A9D8-726F3CE70A74}"/>
              </a:ext>
            </a:extLst>
          </p:cNvPr>
          <p:cNvSpPr/>
          <p:nvPr/>
        </p:nvSpPr>
        <p:spPr>
          <a:xfrm>
            <a:off x="3339289" y="1497529"/>
            <a:ext cx="5064639" cy="2046714"/>
          </a:xfrm>
          <a:prstGeom prst="rect">
            <a:avLst/>
          </a:prstGeom>
        </p:spPr>
        <p:txBody>
          <a:bodyPr wrap="square">
            <a:spAutoFit/>
          </a:bodyPr>
          <a:lstStyle/>
          <a:p>
            <a:pPr marL="182563" indent="-182563" eaLnBrk="0" fontAlgn="base" hangingPunct="0">
              <a:spcBef>
                <a:spcPct val="0"/>
              </a:spcBef>
              <a:spcAft>
                <a:spcPts val="600"/>
              </a:spcAft>
              <a:buClr>
                <a:srgbClr val="FFD200"/>
              </a:buClr>
              <a:buFont typeface="Wingdings" pitchFamily="2" charset="2"/>
              <a:buChar char="§"/>
              <a:defRPr/>
            </a:pPr>
            <a:r>
              <a:rPr lang="en-US" sz="1600" i="1" kern="0" dirty="0"/>
              <a:t>Between 2011 and 2014, </a:t>
            </a:r>
            <a:r>
              <a:rPr lang="en-US" sz="1600" b="1" i="1" kern="0" dirty="0"/>
              <a:t>Eni made a Super Giant Discovery</a:t>
            </a:r>
            <a:r>
              <a:rPr lang="en-US" sz="1600" i="1" kern="0" dirty="0"/>
              <a:t> (~ 85 TSCF GIIP) of world class gas reserves </a:t>
            </a:r>
            <a:r>
              <a:rPr lang="en-US" sz="1600" b="1" i="1" kern="0" dirty="0"/>
              <a:t>in Area 4 Rovuma Basin </a:t>
            </a:r>
            <a:endParaRPr lang="en-US" sz="1600" i="1" kern="0" dirty="0"/>
          </a:p>
          <a:p>
            <a:pPr marL="182563" indent="-182563" eaLnBrk="0" fontAlgn="base" hangingPunct="0">
              <a:spcBef>
                <a:spcPct val="0"/>
              </a:spcBef>
              <a:spcAft>
                <a:spcPts val="600"/>
              </a:spcAft>
              <a:buClr>
                <a:srgbClr val="FFD200"/>
              </a:buClr>
              <a:buFont typeface="Wingdings" pitchFamily="2" charset="2"/>
              <a:buChar char="§"/>
              <a:defRPr/>
            </a:pPr>
            <a:r>
              <a:rPr lang="en-US" sz="1600" b="1" i="1" kern="0" dirty="0"/>
              <a:t>Coral South FLNG project – under operation ~5 TSCF</a:t>
            </a:r>
          </a:p>
          <a:p>
            <a:pPr marL="182563" indent="-182563" eaLnBrk="0" fontAlgn="base" hangingPunct="0">
              <a:spcBef>
                <a:spcPct val="0"/>
              </a:spcBef>
              <a:spcAft>
                <a:spcPts val="600"/>
              </a:spcAft>
              <a:buClr>
                <a:srgbClr val="FFD200"/>
              </a:buClr>
              <a:buFont typeface="Wingdings" pitchFamily="2" charset="2"/>
              <a:buChar char="§"/>
              <a:defRPr/>
            </a:pPr>
            <a:r>
              <a:rPr lang="en-US" sz="1600" b="1" i="1" kern="0" dirty="0"/>
              <a:t>Rovuma LNG Project – approved </a:t>
            </a:r>
            <a:r>
              <a:rPr lang="en-US" sz="1600" b="1" i="1" kern="0" dirty="0" err="1"/>
              <a:t>PoD</a:t>
            </a:r>
            <a:r>
              <a:rPr lang="en-US" sz="1600" b="1" i="1" kern="0" dirty="0"/>
              <a:t> ~19.1 TSCF</a:t>
            </a:r>
          </a:p>
          <a:p>
            <a:pPr marL="182563" indent="-182563" eaLnBrk="0" fontAlgn="base" hangingPunct="0">
              <a:spcBef>
                <a:spcPct val="0"/>
              </a:spcBef>
              <a:spcAft>
                <a:spcPts val="600"/>
              </a:spcAft>
              <a:buClr>
                <a:srgbClr val="FFD200"/>
              </a:buClr>
              <a:buFont typeface="Wingdings" pitchFamily="2" charset="2"/>
              <a:buChar char="§"/>
              <a:defRPr/>
            </a:pPr>
            <a:r>
              <a:rPr lang="en-US" sz="1600" b="1" i="1" kern="0" dirty="0"/>
              <a:t>Committed to future projects </a:t>
            </a:r>
            <a:r>
              <a:rPr lang="en-US" sz="1600" i="1" kern="0" dirty="0"/>
              <a:t>to develop the remaining resources.</a:t>
            </a:r>
          </a:p>
        </p:txBody>
      </p:sp>
      <p:pic>
        <p:nvPicPr>
          <p:cNvPr id="5" name="Immagine 4">
            <a:extLst>
              <a:ext uri="{FF2B5EF4-FFF2-40B4-BE49-F238E27FC236}">
                <a16:creationId xmlns:a16="http://schemas.microsoft.com/office/drawing/2014/main" id="{F84BCB6A-77B4-45F6-B4F4-C705C3275E13}"/>
              </a:ext>
            </a:extLst>
          </p:cNvPr>
          <p:cNvPicPr>
            <a:picLocks noChangeAspect="1"/>
          </p:cNvPicPr>
          <p:nvPr/>
        </p:nvPicPr>
        <p:blipFill rotWithShape="1">
          <a:blip r:embed="rId4"/>
          <a:srcRect l="6805" r="5697" b="2003"/>
          <a:stretch/>
        </p:blipFill>
        <p:spPr>
          <a:xfrm>
            <a:off x="8450142" y="862526"/>
            <a:ext cx="3474649" cy="5219859"/>
          </a:xfrm>
          <a:prstGeom prst="rect">
            <a:avLst/>
          </a:prstGeom>
        </p:spPr>
      </p:pic>
      <p:sp>
        <p:nvSpPr>
          <p:cNvPr id="440" name="CasellaDiTesto 439">
            <a:extLst>
              <a:ext uri="{FF2B5EF4-FFF2-40B4-BE49-F238E27FC236}">
                <a16:creationId xmlns:a16="http://schemas.microsoft.com/office/drawing/2014/main" id="{E5B8048D-D98D-4495-8132-1ADC697CB4C2}"/>
              </a:ext>
            </a:extLst>
          </p:cNvPr>
          <p:cNvSpPr txBox="1"/>
          <p:nvPr/>
        </p:nvSpPr>
        <p:spPr>
          <a:xfrm>
            <a:off x="3335402" y="4504202"/>
            <a:ext cx="5064639" cy="1400383"/>
          </a:xfrm>
          <a:prstGeom prst="rect">
            <a:avLst/>
          </a:prstGeom>
          <a:noFill/>
        </p:spPr>
        <p:txBody>
          <a:bodyPr wrap="square">
            <a:spAutoFit/>
          </a:bodyPr>
          <a:lstStyle/>
          <a:p>
            <a:pPr marL="182563" indent="-182563" eaLnBrk="0" fontAlgn="base" hangingPunct="0">
              <a:spcBef>
                <a:spcPct val="0"/>
              </a:spcBef>
              <a:spcAft>
                <a:spcPts val="600"/>
              </a:spcAft>
              <a:buClr>
                <a:srgbClr val="FFD200"/>
              </a:buClr>
              <a:buFont typeface="Wingdings" pitchFamily="2" charset="2"/>
              <a:buChar char="§"/>
              <a:defRPr/>
            </a:pPr>
            <a:r>
              <a:rPr lang="en-US" sz="1600" i="1" kern="0" dirty="0"/>
              <a:t>Despite Super Giant Discovery made in Area 4, </a:t>
            </a:r>
            <a:r>
              <a:rPr lang="en-US" sz="1600" b="1" i="1" kern="0" dirty="0"/>
              <a:t>Eni continues to run activities in the frontier deep waters of the Angoche and Zambezi basins</a:t>
            </a:r>
          </a:p>
          <a:p>
            <a:pPr marL="182563" indent="-182563" eaLnBrk="0" fontAlgn="base" hangingPunct="0">
              <a:spcBef>
                <a:spcPct val="0"/>
              </a:spcBef>
              <a:spcAft>
                <a:spcPts val="600"/>
              </a:spcAft>
              <a:buClr>
                <a:srgbClr val="FFD200"/>
              </a:buClr>
              <a:buFont typeface="Wingdings" pitchFamily="2" charset="2"/>
              <a:buChar char="§"/>
              <a:defRPr/>
            </a:pPr>
            <a:r>
              <a:rPr lang="en-US" sz="1600" i="1" kern="0" dirty="0"/>
              <a:t>Eni was </a:t>
            </a:r>
            <a:r>
              <a:rPr lang="en-US" sz="1600" b="1" i="1" kern="0" dirty="0"/>
              <a:t>qualified as operator </a:t>
            </a:r>
            <a:r>
              <a:rPr lang="en-US" sz="1600" i="1" kern="0" dirty="0"/>
              <a:t>to participate to the 6° Bid Round</a:t>
            </a:r>
          </a:p>
        </p:txBody>
      </p:sp>
      <p:sp>
        <p:nvSpPr>
          <p:cNvPr id="29" name="Rectangle 10">
            <a:extLst>
              <a:ext uri="{FF2B5EF4-FFF2-40B4-BE49-F238E27FC236}">
                <a16:creationId xmlns:a16="http://schemas.microsoft.com/office/drawing/2014/main" id="{C90CDD13-ACBC-4A48-B307-FA123F7B8A97}"/>
              </a:ext>
            </a:extLst>
          </p:cNvPr>
          <p:cNvSpPr/>
          <p:nvPr/>
        </p:nvSpPr>
        <p:spPr>
          <a:xfrm>
            <a:off x="3596027" y="3979653"/>
            <a:ext cx="4564500" cy="433038"/>
          </a:xfrm>
          <a:prstGeom prst="roundRect">
            <a:avLst/>
          </a:prstGeom>
          <a:solidFill>
            <a:srgbClr val="FFD500"/>
          </a:solidFill>
          <a:ln w="25400" cap="flat" cmpd="sng" algn="ctr">
            <a:noFill/>
            <a:prstDash val="solid"/>
          </a:ln>
          <a:effectLst/>
        </p:spPr>
        <p:txBody>
          <a:bodyPr anchor="ctr"/>
          <a:lstStyle/>
          <a:p>
            <a:pPr algn="ctr"/>
            <a:r>
              <a:rPr lang="en-US" sz="2000" b="1" kern="0" dirty="0">
                <a:solidFill>
                  <a:srgbClr val="FFFFFF"/>
                </a:solidFill>
              </a:rPr>
              <a:t>Exploration: Angoche and Zambezi Areas </a:t>
            </a:r>
          </a:p>
        </p:txBody>
      </p:sp>
      <p:sp>
        <p:nvSpPr>
          <p:cNvPr id="30" name="Rectangle 10">
            <a:extLst>
              <a:ext uri="{FF2B5EF4-FFF2-40B4-BE49-F238E27FC236}">
                <a16:creationId xmlns:a16="http://schemas.microsoft.com/office/drawing/2014/main" id="{511F1516-F642-4803-A47F-5EA6E1110AC9}"/>
              </a:ext>
            </a:extLst>
          </p:cNvPr>
          <p:cNvSpPr/>
          <p:nvPr/>
        </p:nvSpPr>
        <p:spPr>
          <a:xfrm>
            <a:off x="3596027" y="983797"/>
            <a:ext cx="4564500" cy="433038"/>
          </a:xfrm>
          <a:prstGeom prst="roundRect">
            <a:avLst/>
          </a:prstGeom>
          <a:solidFill>
            <a:srgbClr val="FFD500"/>
          </a:solidFill>
          <a:ln w="25400" cap="flat" cmpd="sng" algn="ctr">
            <a:noFill/>
            <a:prstDash val="solid"/>
          </a:ln>
          <a:effectLst/>
        </p:spPr>
        <p:txBody>
          <a:bodyPr anchor="ctr"/>
          <a:lstStyle/>
          <a:p>
            <a:pPr algn="ctr"/>
            <a:r>
              <a:rPr lang="en-US" sz="2000" b="1" kern="0" dirty="0">
                <a:solidFill>
                  <a:srgbClr val="FFFFFF"/>
                </a:solidFill>
              </a:rPr>
              <a:t>Development: Rovuma Area 4</a:t>
            </a:r>
          </a:p>
        </p:txBody>
      </p:sp>
      <p:pic>
        <p:nvPicPr>
          <p:cNvPr id="4" name="Picture 3">
            <a:extLst>
              <a:ext uri="{FF2B5EF4-FFF2-40B4-BE49-F238E27FC236}">
                <a16:creationId xmlns:a16="http://schemas.microsoft.com/office/drawing/2014/main" id="{95B9B09A-1B98-4D97-8EE6-7302D6C4504C}"/>
              </a:ext>
            </a:extLst>
          </p:cNvPr>
          <p:cNvPicPr>
            <a:picLocks noChangeAspect="1"/>
          </p:cNvPicPr>
          <p:nvPr/>
        </p:nvPicPr>
        <p:blipFill rotWithShape="1">
          <a:blip r:embed="rId5">
            <a:clrChange>
              <a:clrFrom>
                <a:srgbClr val="FFFFFF"/>
              </a:clrFrom>
              <a:clrTo>
                <a:srgbClr val="FFFFFF">
                  <a:alpha val="0"/>
                </a:srgbClr>
              </a:clrTo>
            </a:clrChange>
          </a:blip>
          <a:srcRect r="8272"/>
          <a:stretch/>
        </p:blipFill>
        <p:spPr>
          <a:xfrm>
            <a:off x="0" y="1018223"/>
            <a:ext cx="3364576" cy="4299024"/>
          </a:xfrm>
          <a:prstGeom prst="rect">
            <a:avLst/>
          </a:prstGeom>
        </p:spPr>
      </p:pic>
      <p:sp>
        <p:nvSpPr>
          <p:cNvPr id="13" name="TextBox 12">
            <a:extLst>
              <a:ext uri="{FF2B5EF4-FFF2-40B4-BE49-F238E27FC236}">
                <a16:creationId xmlns:a16="http://schemas.microsoft.com/office/drawing/2014/main" id="{B04117CA-CC50-461C-9C27-BD3C378888C3}"/>
              </a:ext>
            </a:extLst>
          </p:cNvPr>
          <p:cNvSpPr txBox="1"/>
          <p:nvPr/>
        </p:nvSpPr>
        <p:spPr>
          <a:xfrm>
            <a:off x="2761605" y="2106719"/>
            <a:ext cx="675185" cy="400110"/>
          </a:xfrm>
          <a:prstGeom prst="rect">
            <a:avLst/>
          </a:prstGeom>
          <a:solidFill>
            <a:schemeClr val="bg1"/>
          </a:solidFill>
        </p:spPr>
        <p:txBody>
          <a:bodyPr wrap="none" rtlCol="0">
            <a:spAutoFit/>
          </a:bodyPr>
          <a:lstStyle/>
          <a:p>
            <a:r>
              <a:rPr lang="pt-PT" sz="1000" b="1" dirty="0">
                <a:solidFill>
                  <a:schemeClr val="bg1">
                    <a:lumMod val="50000"/>
                  </a:schemeClr>
                </a:solidFill>
              </a:rPr>
              <a:t>Angoche </a:t>
            </a:r>
          </a:p>
          <a:p>
            <a:r>
              <a:rPr lang="pt-PT" sz="1000" b="1" dirty="0">
                <a:solidFill>
                  <a:schemeClr val="bg1">
                    <a:lumMod val="50000"/>
                  </a:schemeClr>
                </a:solidFill>
              </a:rPr>
              <a:t>Basin</a:t>
            </a:r>
            <a:endParaRPr lang="en-US" sz="1000" b="1" dirty="0">
              <a:solidFill>
                <a:schemeClr val="bg1">
                  <a:lumMod val="50000"/>
                </a:schemeClr>
              </a:solidFill>
            </a:endParaRPr>
          </a:p>
        </p:txBody>
      </p:sp>
      <p:sp>
        <p:nvSpPr>
          <p:cNvPr id="14" name="TextBox 13">
            <a:extLst>
              <a:ext uri="{FF2B5EF4-FFF2-40B4-BE49-F238E27FC236}">
                <a16:creationId xmlns:a16="http://schemas.microsoft.com/office/drawing/2014/main" id="{51C1240F-2271-4AE8-9A96-114640B00CD3}"/>
              </a:ext>
            </a:extLst>
          </p:cNvPr>
          <p:cNvSpPr txBox="1"/>
          <p:nvPr/>
        </p:nvSpPr>
        <p:spPr>
          <a:xfrm>
            <a:off x="2824888" y="1000261"/>
            <a:ext cx="651140" cy="400110"/>
          </a:xfrm>
          <a:prstGeom prst="rect">
            <a:avLst/>
          </a:prstGeom>
          <a:solidFill>
            <a:schemeClr val="bg1"/>
          </a:solidFill>
        </p:spPr>
        <p:txBody>
          <a:bodyPr wrap="none" rtlCol="0">
            <a:spAutoFit/>
          </a:bodyPr>
          <a:lstStyle/>
          <a:p>
            <a:r>
              <a:rPr lang="pt-PT" sz="1000" b="1" dirty="0">
                <a:solidFill>
                  <a:schemeClr val="bg1">
                    <a:lumMod val="50000"/>
                  </a:schemeClr>
                </a:solidFill>
              </a:rPr>
              <a:t>Rovuma </a:t>
            </a:r>
          </a:p>
          <a:p>
            <a:r>
              <a:rPr lang="pt-PT" sz="1000" b="1" dirty="0">
                <a:solidFill>
                  <a:schemeClr val="bg1">
                    <a:lumMod val="50000"/>
                  </a:schemeClr>
                </a:solidFill>
              </a:rPr>
              <a:t>Basin</a:t>
            </a:r>
            <a:endParaRPr lang="en-US" sz="1000" b="1" dirty="0">
              <a:solidFill>
                <a:schemeClr val="bg1">
                  <a:lumMod val="50000"/>
                </a:schemeClr>
              </a:solidFill>
            </a:endParaRPr>
          </a:p>
        </p:txBody>
      </p:sp>
      <p:sp>
        <p:nvSpPr>
          <p:cNvPr id="7" name="Rectangle 6">
            <a:extLst>
              <a:ext uri="{FF2B5EF4-FFF2-40B4-BE49-F238E27FC236}">
                <a16:creationId xmlns:a16="http://schemas.microsoft.com/office/drawing/2014/main" id="{7370BEC6-3712-4760-A874-E4369CC38B98}"/>
              </a:ext>
            </a:extLst>
          </p:cNvPr>
          <p:cNvSpPr/>
          <p:nvPr/>
        </p:nvSpPr>
        <p:spPr>
          <a:xfrm>
            <a:off x="1768013" y="3053434"/>
            <a:ext cx="822960" cy="18288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8214741-EC91-4507-9E32-C4D6B4F031F4}"/>
              </a:ext>
            </a:extLst>
          </p:cNvPr>
          <p:cNvSpPr txBox="1"/>
          <p:nvPr/>
        </p:nvSpPr>
        <p:spPr>
          <a:xfrm>
            <a:off x="1820275" y="2964431"/>
            <a:ext cx="1066800" cy="272415"/>
          </a:xfrm>
          <a:prstGeom prst="roundRect">
            <a:avLst/>
          </a:prstGeom>
          <a:solidFill>
            <a:schemeClr val="bg1"/>
          </a:solidFill>
        </p:spPr>
        <p:txBody>
          <a:bodyPr wrap="square" rtlCol="0">
            <a:spAutoFit/>
          </a:bodyPr>
          <a:lstStyle/>
          <a:p>
            <a:r>
              <a:rPr lang="pt-PT" sz="1000" b="1" dirty="0">
                <a:solidFill>
                  <a:schemeClr val="bg1">
                    <a:lumMod val="50000"/>
                  </a:schemeClr>
                </a:solidFill>
              </a:rPr>
              <a:t>Zambezi Basin</a:t>
            </a:r>
            <a:endParaRPr lang="en-US" sz="1000" b="1" dirty="0">
              <a:solidFill>
                <a:schemeClr val="bg1">
                  <a:lumMod val="50000"/>
                </a:schemeClr>
              </a:solidFill>
            </a:endParaRPr>
          </a:p>
        </p:txBody>
      </p:sp>
      <p:sp>
        <p:nvSpPr>
          <p:cNvPr id="17" name="TextBox 16">
            <a:extLst>
              <a:ext uri="{FF2B5EF4-FFF2-40B4-BE49-F238E27FC236}">
                <a16:creationId xmlns:a16="http://schemas.microsoft.com/office/drawing/2014/main" id="{68AD5725-CA3C-4922-8800-2C4863F02723}"/>
              </a:ext>
            </a:extLst>
          </p:cNvPr>
          <p:cNvSpPr txBox="1"/>
          <p:nvPr/>
        </p:nvSpPr>
        <p:spPr>
          <a:xfrm>
            <a:off x="1934474" y="3785945"/>
            <a:ext cx="1372353" cy="306467"/>
          </a:xfrm>
          <a:prstGeom prst="roundRect">
            <a:avLst/>
          </a:prstGeom>
          <a:solidFill>
            <a:schemeClr val="bg1"/>
          </a:solidFill>
        </p:spPr>
        <p:txBody>
          <a:bodyPr wrap="square" rtlCol="0">
            <a:spAutoFit/>
          </a:bodyPr>
          <a:lstStyle/>
          <a:p>
            <a:r>
              <a:rPr lang="en-US" sz="1200" b="1" dirty="0">
                <a:solidFill>
                  <a:schemeClr val="bg1">
                    <a:lumMod val="50000"/>
                  </a:schemeClr>
                </a:solidFill>
              </a:rPr>
              <a:t>Operated by Eni</a:t>
            </a:r>
          </a:p>
        </p:txBody>
      </p:sp>
      <p:sp>
        <p:nvSpPr>
          <p:cNvPr id="18" name="TextBox 17">
            <a:extLst>
              <a:ext uri="{FF2B5EF4-FFF2-40B4-BE49-F238E27FC236}">
                <a16:creationId xmlns:a16="http://schemas.microsoft.com/office/drawing/2014/main" id="{CB53262E-C58F-4E60-9DCC-2CA2200746DB}"/>
              </a:ext>
            </a:extLst>
          </p:cNvPr>
          <p:cNvSpPr txBox="1"/>
          <p:nvPr/>
        </p:nvSpPr>
        <p:spPr>
          <a:xfrm>
            <a:off x="1924381" y="4110374"/>
            <a:ext cx="1523072" cy="306467"/>
          </a:xfrm>
          <a:prstGeom prst="roundRect">
            <a:avLst/>
          </a:prstGeom>
          <a:solidFill>
            <a:schemeClr val="bg1"/>
          </a:solidFill>
        </p:spPr>
        <p:txBody>
          <a:bodyPr wrap="square" rtlCol="0">
            <a:spAutoFit/>
          </a:bodyPr>
          <a:lstStyle/>
          <a:p>
            <a:r>
              <a:rPr lang="en-US" sz="1200" b="1" dirty="0">
                <a:solidFill>
                  <a:schemeClr val="bg1">
                    <a:lumMod val="50000"/>
                  </a:schemeClr>
                </a:solidFill>
              </a:rPr>
              <a:t>Not operated by Eni</a:t>
            </a:r>
          </a:p>
        </p:txBody>
      </p:sp>
      <p:sp>
        <p:nvSpPr>
          <p:cNvPr id="19" name="Slide Number Placeholder 3">
            <a:extLst>
              <a:ext uri="{FF2B5EF4-FFF2-40B4-BE49-F238E27FC236}">
                <a16:creationId xmlns:a16="http://schemas.microsoft.com/office/drawing/2014/main" id="{4062BA48-27CC-4AC2-AF3C-D98EDB7999D1}"/>
              </a:ext>
            </a:extLst>
          </p:cNvPr>
          <p:cNvSpPr txBox="1">
            <a:spLocks/>
          </p:cNvSpPr>
          <p:nvPr/>
        </p:nvSpPr>
        <p:spPr>
          <a:xfrm>
            <a:off x="0" y="634662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6</a:t>
            </a:fld>
            <a:endParaRPr lang="it-IT" dirty="0"/>
          </a:p>
        </p:txBody>
      </p:sp>
      <p:grpSp>
        <p:nvGrpSpPr>
          <p:cNvPr id="10" name="Group 9">
            <a:extLst>
              <a:ext uri="{FF2B5EF4-FFF2-40B4-BE49-F238E27FC236}">
                <a16:creationId xmlns:a16="http://schemas.microsoft.com/office/drawing/2014/main" id="{E7D09EEF-2F71-40F0-8B14-A06434A51FAF}"/>
              </a:ext>
            </a:extLst>
          </p:cNvPr>
          <p:cNvGrpSpPr/>
          <p:nvPr/>
        </p:nvGrpSpPr>
        <p:grpSpPr>
          <a:xfrm>
            <a:off x="2655442" y="6157130"/>
            <a:ext cx="6445671" cy="583957"/>
            <a:chOff x="2584029" y="6138508"/>
            <a:chExt cx="6445671" cy="583957"/>
          </a:xfrm>
        </p:grpSpPr>
        <p:sp>
          <p:nvSpPr>
            <p:cNvPr id="26" name="Rectangle 10">
              <a:extLst>
                <a:ext uri="{FF2B5EF4-FFF2-40B4-BE49-F238E27FC236}">
                  <a16:creationId xmlns:a16="http://schemas.microsoft.com/office/drawing/2014/main" id="{0D5B6AE1-67A4-449E-B918-3DECFB19344D}"/>
                </a:ext>
              </a:extLst>
            </p:cNvPr>
            <p:cNvSpPr/>
            <p:nvPr/>
          </p:nvSpPr>
          <p:spPr>
            <a:xfrm>
              <a:off x="2590972" y="6158571"/>
              <a:ext cx="6404981" cy="539070"/>
            </a:xfrm>
            <a:prstGeom prst="roundRect">
              <a:avLst/>
            </a:prstGeom>
            <a:solidFill>
              <a:srgbClr val="2C8DA8"/>
            </a:solidFill>
            <a:ln w="25400" cap="flat" cmpd="sng" algn="ctr">
              <a:noFill/>
              <a:prstDash val="solid"/>
            </a:ln>
            <a:effectLst/>
          </p:spPr>
          <p:txBody>
            <a:bodyPr anchor="ctr"/>
            <a:lstStyle/>
            <a:p>
              <a:pPr algn="ctr"/>
              <a:endParaRPr lang="en-US" sz="2000" b="1" kern="0" dirty="0">
                <a:solidFill>
                  <a:srgbClr val="FFFFFF"/>
                </a:solidFill>
              </a:endParaRPr>
            </a:p>
          </p:txBody>
        </p:sp>
        <p:grpSp>
          <p:nvGrpSpPr>
            <p:cNvPr id="9" name="Group 8">
              <a:extLst>
                <a:ext uri="{FF2B5EF4-FFF2-40B4-BE49-F238E27FC236}">
                  <a16:creationId xmlns:a16="http://schemas.microsoft.com/office/drawing/2014/main" id="{8DC7F4BE-EE01-4459-8693-B2B7D073350F}"/>
                </a:ext>
              </a:extLst>
            </p:cNvPr>
            <p:cNvGrpSpPr/>
            <p:nvPr/>
          </p:nvGrpSpPr>
          <p:grpSpPr>
            <a:xfrm>
              <a:off x="2584029" y="6138508"/>
              <a:ext cx="6445671" cy="583957"/>
              <a:chOff x="2205782" y="6138508"/>
              <a:chExt cx="6445671" cy="583957"/>
            </a:xfrm>
          </p:grpSpPr>
          <p:sp>
            <p:nvSpPr>
              <p:cNvPr id="27" name="Rettangolo 4">
                <a:extLst>
                  <a:ext uri="{FF2B5EF4-FFF2-40B4-BE49-F238E27FC236}">
                    <a16:creationId xmlns:a16="http://schemas.microsoft.com/office/drawing/2014/main" id="{474AAB5A-698A-4F8F-8059-8DBEA1F8424F}"/>
                  </a:ext>
                </a:extLst>
              </p:cNvPr>
              <p:cNvSpPr/>
              <p:nvPr/>
            </p:nvSpPr>
            <p:spPr>
              <a:xfrm>
                <a:off x="2869276" y="6261209"/>
                <a:ext cx="5782177" cy="338554"/>
              </a:xfrm>
              <a:prstGeom prst="rect">
                <a:avLst/>
              </a:prstGeom>
            </p:spPr>
            <p:txBody>
              <a:bodyPr wrap="square">
                <a:spAutoFit/>
              </a:bodyPr>
              <a:lstStyle/>
              <a:p>
                <a:pPr>
                  <a:defRPr/>
                </a:pPr>
                <a:r>
                  <a:rPr lang="en-US" sz="1600" b="1" dirty="0">
                    <a:solidFill>
                      <a:schemeClr val="bg1"/>
                    </a:solidFill>
                    <a:latin typeface="Avenir Next LT Pro Demi" panose="020B0504020202020204" pitchFamily="34" charset="77"/>
                  </a:rPr>
                  <a:t>ENI: BEST-IN-CLASS </a:t>
                </a:r>
                <a:r>
                  <a:rPr lang="it-IT" sz="1600" b="1" dirty="0">
                    <a:solidFill>
                      <a:schemeClr val="bg1"/>
                    </a:solidFill>
                    <a:latin typeface="Avenir Next LT Pro Demi" panose="020B0504020202020204" pitchFamily="34" charset="77"/>
                  </a:rPr>
                  <a:t>EXPLORER FOR OVER A DECADE</a:t>
                </a:r>
                <a:endParaRPr lang="it-IT" sz="1600" dirty="0">
                  <a:solidFill>
                    <a:schemeClr val="bg1"/>
                  </a:solidFill>
                  <a:latin typeface="EniTabLight" panose="02000506030000020004" pitchFamily="2" charset="0"/>
                </a:endParaRPr>
              </a:p>
            </p:txBody>
          </p:sp>
          <p:pic>
            <p:nvPicPr>
              <p:cNvPr id="28" name="Elemento grafico 42" descr="Grafico esponenziale contorno">
                <a:extLst>
                  <a:ext uri="{FF2B5EF4-FFF2-40B4-BE49-F238E27FC236}">
                    <a16:creationId xmlns:a16="http://schemas.microsoft.com/office/drawing/2014/main" id="{2C9DD7AF-7B6D-4294-B973-C49C8601DF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05782" y="6138508"/>
                <a:ext cx="583957" cy="583957"/>
              </a:xfrm>
              <a:prstGeom prst="rect">
                <a:avLst/>
              </a:prstGeom>
            </p:spPr>
          </p:pic>
        </p:grpSp>
      </p:grpSp>
    </p:spTree>
    <p:extLst>
      <p:ext uri="{BB962C8B-B14F-4D97-AF65-F5344CB8AC3E}">
        <p14:creationId xmlns:p14="http://schemas.microsoft.com/office/powerpoint/2010/main" val="426496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contenuto 9"/>
          <p:cNvSpPr txBox="1">
            <a:spLocks/>
          </p:cNvSpPr>
          <p:nvPr/>
        </p:nvSpPr>
        <p:spPr>
          <a:xfrm>
            <a:off x="440935" y="1090938"/>
            <a:ext cx="11384549" cy="1912979"/>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Ø"/>
            </a:pPr>
            <a:r>
              <a:rPr lang="en-US" sz="1600" b="1" dirty="0"/>
              <a:t>Coral South Project </a:t>
            </a:r>
            <a:r>
              <a:rPr lang="en-US" sz="1600" dirty="0"/>
              <a:t>comprises the production of </a:t>
            </a:r>
            <a:r>
              <a:rPr lang="en-US" sz="1600" b="1" dirty="0"/>
              <a:t>6 subsea wells</a:t>
            </a:r>
            <a:r>
              <a:rPr lang="en-US" sz="1600" dirty="0"/>
              <a:t>, connected to a new built </a:t>
            </a:r>
            <a:r>
              <a:rPr lang="en-US" sz="1600" b="1" dirty="0"/>
              <a:t>Floating Facility </a:t>
            </a:r>
            <a:r>
              <a:rPr lang="en-US" sz="1600" dirty="0"/>
              <a:t>(FLNG) for gas processing, liquefaction, storage and offloading of </a:t>
            </a:r>
            <a:r>
              <a:rPr lang="en-US" sz="1600" b="1" dirty="0"/>
              <a:t>LNG.</a:t>
            </a:r>
          </a:p>
          <a:p>
            <a:pPr>
              <a:spcBef>
                <a:spcPts val="600"/>
              </a:spcBef>
              <a:spcAft>
                <a:spcPts val="600"/>
              </a:spcAft>
              <a:buFont typeface="Wingdings" panose="05000000000000000000" pitchFamily="2" charset="2"/>
              <a:buChar char="Ø"/>
            </a:pPr>
            <a:r>
              <a:rPr lang="en-US" sz="1600" b="1" dirty="0"/>
              <a:t>Hydrocarbon Introduction to the FLNG </a:t>
            </a:r>
            <a:r>
              <a:rPr lang="en-US" sz="1600" dirty="0"/>
              <a:t>took place on </a:t>
            </a:r>
            <a:r>
              <a:rPr lang="en-US" sz="1600" b="1" dirty="0"/>
              <a:t>18</a:t>
            </a:r>
            <a:r>
              <a:rPr lang="en-US" sz="1600" b="1" baseline="30000" dirty="0"/>
              <a:t>th</a:t>
            </a:r>
            <a:r>
              <a:rPr lang="en-US" sz="1600" b="1" dirty="0"/>
              <a:t> June 2022</a:t>
            </a:r>
          </a:p>
          <a:p>
            <a:pPr>
              <a:spcBef>
                <a:spcPts val="600"/>
              </a:spcBef>
              <a:spcAft>
                <a:spcPts val="600"/>
              </a:spcAft>
              <a:buFont typeface="Wingdings" panose="05000000000000000000" pitchFamily="2" charset="2"/>
              <a:buChar char="Ø"/>
            </a:pPr>
            <a:r>
              <a:rPr lang="en-US" sz="1600" b="1" dirty="0"/>
              <a:t>First LNG Cargo </a:t>
            </a:r>
            <a:r>
              <a:rPr lang="en-US" sz="1600" dirty="0"/>
              <a:t>is scheduled </a:t>
            </a:r>
            <a:r>
              <a:rPr lang="en-US" sz="1600" b="1" dirty="0"/>
              <a:t>in second half of 2022</a:t>
            </a:r>
          </a:p>
          <a:p>
            <a:pPr>
              <a:spcBef>
                <a:spcPts val="600"/>
              </a:spcBef>
              <a:spcAft>
                <a:spcPts val="600"/>
              </a:spcAft>
              <a:buFont typeface="Wingdings" panose="05000000000000000000" pitchFamily="2" charset="2"/>
              <a:buChar char="Ø"/>
            </a:pPr>
            <a:r>
              <a:rPr lang="en-US" sz="1600" dirty="0"/>
              <a:t>Expected cumulative gas production </a:t>
            </a:r>
            <a:r>
              <a:rPr lang="en-US" sz="1600" b="1" dirty="0"/>
              <a:t>~5 TSCF</a:t>
            </a:r>
            <a:r>
              <a:rPr lang="en-US" sz="1600" dirty="0"/>
              <a:t>,</a:t>
            </a:r>
            <a:r>
              <a:rPr lang="en-US" sz="1600" b="1" dirty="0"/>
              <a:t> </a:t>
            </a:r>
            <a:r>
              <a:rPr lang="en-US" sz="1600" dirty="0"/>
              <a:t>out of</a:t>
            </a:r>
            <a:r>
              <a:rPr lang="en-US" sz="1600" b="1" dirty="0"/>
              <a:t> ~16 TSCF</a:t>
            </a:r>
            <a:r>
              <a:rPr lang="en-US" sz="1600" dirty="0"/>
              <a:t> of total gas in place</a:t>
            </a:r>
          </a:p>
          <a:p>
            <a:pPr>
              <a:spcBef>
                <a:spcPts val="600"/>
              </a:spcBef>
              <a:spcAft>
                <a:spcPts val="600"/>
              </a:spcAft>
              <a:buFont typeface="Wingdings" panose="05000000000000000000" pitchFamily="2" charset="2"/>
              <a:buChar char="Ø"/>
            </a:pPr>
            <a:endParaRPr lang="en-US" sz="1600" b="1" dirty="0"/>
          </a:p>
          <a:p>
            <a:pPr>
              <a:spcBef>
                <a:spcPts val="600"/>
              </a:spcBef>
              <a:spcAft>
                <a:spcPts val="600"/>
              </a:spcAft>
              <a:buFont typeface="Wingdings" panose="05000000000000000000" pitchFamily="2" charset="2"/>
              <a:buChar char="Ø"/>
            </a:pPr>
            <a:endParaRPr lang="en-US" sz="1600" b="1" dirty="0"/>
          </a:p>
          <a:p>
            <a:pPr>
              <a:spcBef>
                <a:spcPts val="600"/>
              </a:spcBef>
              <a:spcAft>
                <a:spcPts val="600"/>
              </a:spcAft>
              <a:buFont typeface="Wingdings" panose="05000000000000000000" pitchFamily="2" charset="2"/>
              <a:buChar char="Ø"/>
            </a:pPr>
            <a:endParaRPr lang="en-US" sz="1600" b="1" dirty="0">
              <a:solidFill>
                <a:srgbClr val="FF0000"/>
              </a:solidFill>
            </a:endParaRPr>
          </a:p>
        </p:txBody>
      </p:sp>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7</a:t>
            </a:fld>
            <a:endParaRPr lang="it-IT"/>
          </a:p>
        </p:txBody>
      </p:sp>
      <p:sp>
        <p:nvSpPr>
          <p:cNvPr id="14" name="Titolo 2"/>
          <p:cNvSpPr>
            <a:spLocks noGrp="1"/>
          </p:cNvSpPr>
          <p:nvPr>
            <p:ph type="title"/>
          </p:nvPr>
        </p:nvSpPr>
        <p:spPr>
          <a:xfrm>
            <a:off x="616226" y="190236"/>
            <a:ext cx="10731600" cy="777600"/>
          </a:xfrm>
        </p:spPr>
        <p:txBody>
          <a:bodyPr>
            <a:normAutofit/>
          </a:bodyPr>
          <a:lstStyle/>
          <a:p>
            <a:r>
              <a:rPr lang="en-US" sz="2800" dirty="0"/>
              <a:t>Coral South Project</a:t>
            </a:r>
            <a:endParaRPr lang="it-IT" sz="2800" dirty="0"/>
          </a:p>
        </p:txBody>
      </p:sp>
      <p:sp>
        <p:nvSpPr>
          <p:cNvPr id="2" name="Oval 1">
            <a:extLst>
              <a:ext uri="{FF2B5EF4-FFF2-40B4-BE49-F238E27FC236}">
                <a16:creationId xmlns:a16="http://schemas.microsoft.com/office/drawing/2014/main" id="{9EFA81E0-0EE8-49CA-84DB-0712E21514DB}"/>
              </a:ext>
            </a:extLst>
          </p:cNvPr>
          <p:cNvSpPr/>
          <p:nvPr/>
        </p:nvSpPr>
        <p:spPr>
          <a:xfrm>
            <a:off x="11710294" y="4135881"/>
            <a:ext cx="182880" cy="182880"/>
          </a:xfrm>
          <a:prstGeom prst="ellipse">
            <a:avLst/>
          </a:prstGeom>
          <a:solidFill>
            <a:srgbClr val="FFD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1EACC94-3F7B-4BA1-98CE-CA9C1BDE0D61}"/>
              </a:ext>
            </a:extLst>
          </p:cNvPr>
          <p:cNvGrpSpPr/>
          <p:nvPr/>
        </p:nvGrpSpPr>
        <p:grpSpPr>
          <a:xfrm>
            <a:off x="782974" y="3854082"/>
            <a:ext cx="2101807" cy="2492540"/>
            <a:chOff x="782974" y="3854082"/>
            <a:chExt cx="2101807" cy="2492540"/>
          </a:xfrm>
        </p:grpSpPr>
        <p:pic>
          <p:nvPicPr>
            <p:cNvPr id="1026" name="Picture 7" descr="cid:image001.png@01D44112.3019F010"/>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2"/>
            <a:stretch/>
          </p:blipFill>
          <p:spPr bwMode="auto">
            <a:xfrm>
              <a:off x="782974" y="3854082"/>
              <a:ext cx="2101807" cy="249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B7871F7-AE0A-4740-96D7-86B430F87B33}"/>
                </a:ext>
              </a:extLst>
            </p:cNvPr>
            <p:cNvSpPr/>
            <p:nvPr/>
          </p:nvSpPr>
          <p:spPr>
            <a:xfrm>
              <a:off x="1484851" y="4138267"/>
              <a:ext cx="922789" cy="64633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A67176-E889-4763-84D3-13780DD7E33B}"/>
                </a:ext>
              </a:extLst>
            </p:cNvPr>
            <p:cNvSpPr txBox="1"/>
            <p:nvPr/>
          </p:nvSpPr>
          <p:spPr>
            <a:xfrm>
              <a:off x="1479550" y="4130795"/>
              <a:ext cx="979242" cy="646331"/>
            </a:xfrm>
            <a:prstGeom prst="rect">
              <a:avLst/>
            </a:prstGeom>
            <a:noFill/>
          </p:spPr>
          <p:txBody>
            <a:bodyPr wrap="none" rtlCol="0">
              <a:spAutoFit/>
            </a:bodyPr>
            <a:lstStyle/>
            <a:p>
              <a:r>
                <a:rPr lang="en-US" sz="2400" b="1" dirty="0"/>
                <a:t>6</a:t>
              </a:r>
            </a:p>
            <a:p>
              <a:r>
                <a:rPr lang="en-US" sz="1200" dirty="0"/>
                <a:t>Subsea wells</a:t>
              </a:r>
            </a:p>
          </p:txBody>
        </p:sp>
        <p:sp>
          <p:nvSpPr>
            <p:cNvPr id="12" name="Rectangle 11">
              <a:extLst>
                <a:ext uri="{FF2B5EF4-FFF2-40B4-BE49-F238E27FC236}">
                  <a16:creationId xmlns:a16="http://schemas.microsoft.com/office/drawing/2014/main" id="{3B2D7C04-8468-48A1-A2A8-3C2EEE54E5A4}"/>
                </a:ext>
              </a:extLst>
            </p:cNvPr>
            <p:cNvSpPr/>
            <p:nvPr/>
          </p:nvSpPr>
          <p:spPr>
            <a:xfrm>
              <a:off x="1479550" y="4886050"/>
              <a:ext cx="922789" cy="6605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EC06A9-DE56-4477-9E5F-CAE9967E425A}"/>
                </a:ext>
              </a:extLst>
            </p:cNvPr>
            <p:cNvSpPr txBox="1"/>
            <p:nvPr/>
          </p:nvSpPr>
          <p:spPr>
            <a:xfrm>
              <a:off x="1479550" y="4900228"/>
              <a:ext cx="1101199" cy="646331"/>
            </a:xfrm>
            <a:prstGeom prst="rect">
              <a:avLst/>
            </a:prstGeom>
            <a:noFill/>
          </p:spPr>
          <p:txBody>
            <a:bodyPr wrap="none" rtlCol="0">
              <a:spAutoFit/>
            </a:bodyPr>
            <a:lstStyle/>
            <a:p>
              <a:r>
                <a:rPr lang="en-US" sz="2400" b="1" dirty="0"/>
                <a:t>3.4</a:t>
              </a:r>
            </a:p>
            <a:p>
              <a:r>
                <a:rPr lang="en-US" sz="1200" dirty="0"/>
                <a:t>MTPA per year</a:t>
              </a:r>
            </a:p>
          </p:txBody>
        </p:sp>
        <p:sp>
          <p:nvSpPr>
            <p:cNvPr id="6" name="Rectangle 5">
              <a:extLst>
                <a:ext uri="{FF2B5EF4-FFF2-40B4-BE49-F238E27FC236}">
                  <a16:creationId xmlns:a16="http://schemas.microsoft.com/office/drawing/2014/main" id="{72035FFE-253F-433C-A13F-4BAFB76BA961}"/>
                </a:ext>
              </a:extLst>
            </p:cNvPr>
            <p:cNvSpPr/>
            <p:nvPr/>
          </p:nvSpPr>
          <p:spPr>
            <a:xfrm>
              <a:off x="1491500" y="5677863"/>
              <a:ext cx="898887" cy="5950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FFB3BBF-4144-479F-AAAA-2C07DE5057D6}"/>
                </a:ext>
              </a:extLst>
            </p:cNvPr>
            <p:cNvSpPr txBox="1"/>
            <p:nvPr/>
          </p:nvSpPr>
          <p:spPr>
            <a:xfrm>
              <a:off x="1479550" y="5643339"/>
              <a:ext cx="1402500" cy="646331"/>
            </a:xfrm>
            <a:prstGeom prst="rect">
              <a:avLst/>
            </a:prstGeom>
            <a:noFill/>
          </p:spPr>
          <p:txBody>
            <a:bodyPr wrap="none" rtlCol="0">
              <a:spAutoFit/>
            </a:bodyPr>
            <a:lstStyle/>
            <a:p>
              <a:r>
                <a:rPr lang="en-US" sz="2400" b="1" dirty="0"/>
                <a:t>16</a:t>
              </a:r>
            </a:p>
            <a:p>
              <a:r>
                <a:rPr lang="en-US" sz="1200" dirty="0"/>
                <a:t>TSCF of gas in place</a:t>
              </a:r>
            </a:p>
          </p:txBody>
        </p:sp>
      </p:grpSp>
      <p:pic>
        <p:nvPicPr>
          <p:cNvPr id="10" name="Picture 9">
            <a:extLst>
              <a:ext uri="{FF2B5EF4-FFF2-40B4-BE49-F238E27FC236}">
                <a16:creationId xmlns:a16="http://schemas.microsoft.com/office/drawing/2014/main" id="{C0AF419B-7C93-41B4-993D-40A088EBD408}"/>
              </a:ext>
            </a:extLst>
          </p:cNvPr>
          <p:cNvPicPr>
            <a:picLocks noChangeAspect="1"/>
          </p:cNvPicPr>
          <p:nvPr/>
        </p:nvPicPr>
        <p:blipFill rotWithShape="1">
          <a:blip r:embed="rId4">
            <a:alphaModFix/>
          </a:blip>
          <a:srcRect b="22172"/>
          <a:stretch/>
        </p:blipFill>
        <p:spPr>
          <a:xfrm>
            <a:off x="2739852" y="2862043"/>
            <a:ext cx="6712297" cy="3845109"/>
          </a:xfrm>
          <a:prstGeom prst="rect">
            <a:avLst/>
          </a:prstGeom>
          <a:ln>
            <a:noFill/>
          </a:ln>
          <a:effectLst>
            <a:softEdge rad="127000"/>
          </a:effectLst>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6329" y="1467096"/>
            <a:ext cx="3655671" cy="439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Tree>
    <p:extLst>
      <p:ext uri="{BB962C8B-B14F-4D97-AF65-F5344CB8AC3E}">
        <p14:creationId xmlns:p14="http://schemas.microsoft.com/office/powerpoint/2010/main" val="278957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43120" y="6346622"/>
            <a:ext cx="616226" cy="332474"/>
          </a:xfrm>
        </p:spPr>
        <p:txBody>
          <a:bodyPr/>
          <a:lstStyle/>
          <a:p>
            <a:fld id="{707872E8-939B-41AC-B617-4CE710FB602C}" type="slidenum">
              <a:rPr lang="it-IT" smtClean="0"/>
              <a:pPr/>
              <a:t>8</a:t>
            </a:fld>
            <a:endParaRPr lang="it-IT"/>
          </a:p>
        </p:txBody>
      </p:sp>
      <p:sp>
        <p:nvSpPr>
          <p:cNvPr id="2" name="Title 1"/>
          <p:cNvSpPr>
            <a:spLocks noGrp="1"/>
          </p:cNvSpPr>
          <p:nvPr>
            <p:ph type="title"/>
          </p:nvPr>
        </p:nvSpPr>
        <p:spPr/>
        <p:txBody>
          <a:bodyPr>
            <a:normAutofit/>
          </a:bodyPr>
          <a:lstStyle/>
          <a:p>
            <a:r>
              <a:rPr lang="en-US" sz="2800" dirty="0"/>
              <a:t>Coral South FLNG Project Timeline</a:t>
            </a:r>
            <a:endParaRPr lang="pt-BR" altLang="ko-KR" sz="2800" dirty="0"/>
          </a:p>
        </p:txBody>
      </p:sp>
      <p:sp>
        <p:nvSpPr>
          <p:cNvPr id="4" name="Straight Connector 1"/>
          <p:cNvSpPr>
            <a:spLocks noChangeShapeType="1"/>
          </p:cNvSpPr>
          <p:nvPr/>
        </p:nvSpPr>
        <p:spPr bwMode="auto">
          <a:xfrm>
            <a:off x="473105" y="3417375"/>
            <a:ext cx="11638462" cy="0"/>
          </a:xfrm>
          <a:prstGeom prst="line">
            <a:avLst/>
          </a:prstGeom>
          <a:noFill/>
          <a:ln w="25400" algn="ctr">
            <a:solidFill>
              <a:srgbClr val="FFC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70408" y="4593919"/>
            <a:ext cx="1620000" cy="1163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
        <p:nvSpPr>
          <p:cNvPr id="6" name="Text Box 8"/>
          <p:cNvSpPr txBox="1">
            <a:spLocks noChangeArrowheads="1"/>
          </p:cNvSpPr>
          <p:nvPr/>
        </p:nvSpPr>
        <p:spPr bwMode="auto">
          <a:xfrm>
            <a:off x="147015" y="3842047"/>
            <a:ext cx="1408373" cy="468000"/>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en-GB" altLang="en-US" sz="1200" b="0" i="0" u="none" strike="noStrike" cap="none" normalizeH="0" baseline="0">
                <a:ln>
                  <a:noFill/>
                </a:ln>
                <a:solidFill>
                  <a:srgbClr val="000000"/>
                </a:solidFill>
                <a:effectLst/>
                <a:latin typeface="EniExpLight" panose="02000506030000020004" pitchFamily="2" charset="0"/>
              </a:rPr>
              <a:t>FID</a:t>
            </a:r>
          </a:p>
          <a:p>
            <a:pPr marL="0" marR="0" lvl="0" indent="0" algn="ctr" defTabSz="914400" rtl="0" eaLnBrk="0" fontAlgn="base" latinLnBrk="0" hangingPunct="0">
              <a:lnSpc>
                <a:spcPct val="100000"/>
              </a:lnSpc>
              <a:spcBef>
                <a:spcPct val="0"/>
              </a:spcBef>
              <a:buClrTx/>
              <a:buSzTx/>
              <a:buFontTx/>
              <a:buNone/>
              <a:tabLst/>
            </a:pPr>
            <a:r>
              <a:rPr kumimoji="0" lang="en-GB" altLang="en-US" sz="1200" b="1" i="0" u="none" strike="noStrike" cap="none" normalizeH="0" baseline="0">
                <a:ln>
                  <a:noFill/>
                </a:ln>
                <a:solidFill>
                  <a:srgbClr val="000000"/>
                </a:solidFill>
                <a:effectLst/>
                <a:latin typeface="EniExpLight" panose="02000506030000020004" pitchFamily="2" charset="0"/>
              </a:rPr>
              <a:t>June 2017</a:t>
            </a:r>
            <a:endParaRPr kumimoji="0" lang="en-US" altLang="en-US" sz="1200" b="1" i="0" u="none" strike="noStrike" cap="none" normalizeH="0" baseline="0">
              <a:ln>
                <a:noFill/>
              </a:ln>
              <a:solidFill>
                <a:schemeClr val="tx1"/>
              </a:solidFill>
              <a:effectLst/>
              <a:latin typeface="Arial" panose="020B0604020202020204" pitchFamily="34" charset="0"/>
            </a:endParaRPr>
          </a:p>
        </p:txBody>
      </p:sp>
      <p:cxnSp>
        <p:nvCxnSpPr>
          <p:cNvPr id="5135" name="AutoShape 15"/>
          <p:cNvCxnSpPr>
            <a:cxnSpLocks noChangeShapeType="1"/>
          </p:cNvCxnSpPr>
          <p:nvPr/>
        </p:nvCxnSpPr>
        <p:spPr bwMode="auto">
          <a:xfrm flipV="1">
            <a:off x="844829" y="3567409"/>
            <a:ext cx="0" cy="274638"/>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pic>
        <p:nvPicPr>
          <p:cNvPr id="5124" name="Picture 4" descr="Image result for saipem 120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7062" y="4593919"/>
            <a:ext cx="1745983" cy="116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 Box 10"/>
          <p:cNvSpPr txBox="1">
            <a:spLocks noChangeArrowheads="1"/>
          </p:cNvSpPr>
          <p:nvPr/>
        </p:nvSpPr>
        <p:spPr bwMode="auto">
          <a:xfrm>
            <a:off x="1510127" y="3837994"/>
            <a:ext cx="2294480" cy="468000"/>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n-GB" altLang="en-US" sz="1200">
                <a:solidFill>
                  <a:srgbClr val="000000"/>
                </a:solidFill>
                <a:latin typeface="EniExpLight" panose="02000506030000020004" pitchFamily="2" charset="0"/>
              </a:rPr>
              <a:t>Start of Drilling Campaign</a:t>
            </a:r>
          </a:p>
          <a:p>
            <a:pPr lvl="0" algn="ctr" eaLnBrk="0" fontAlgn="base" hangingPunct="0">
              <a:spcBef>
                <a:spcPct val="0"/>
              </a:spcBef>
            </a:pPr>
            <a:r>
              <a:rPr lang="en-GB" altLang="en-US" sz="1200" b="1">
                <a:solidFill>
                  <a:srgbClr val="000000"/>
                </a:solidFill>
                <a:latin typeface="EniExpLight" panose="02000506030000020004" pitchFamily="2" charset="0"/>
              </a:rPr>
              <a:t>September 2019</a:t>
            </a:r>
          </a:p>
        </p:txBody>
      </p:sp>
      <p:cxnSp>
        <p:nvCxnSpPr>
          <p:cNvPr id="5137" name="AutoShape 17"/>
          <p:cNvCxnSpPr>
            <a:cxnSpLocks noChangeShapeType="1"/>
          </p:cNvCxnSpPr>
          <p:nvPr/>
        </p:nvCxnSpPr>
        <p:spPr bwMode="auto">
          <a:xfrm flipV="1">
            <a:off x="2584461" y="3562033"/>
            <a:ext cx="0" cy="273050"/>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sp>
        <p:nvSpPr>
          <p:cNvPr id="10" name="Text Box 16"/>
          <p:cNvSpPr txBox="1">
            <a:spLocks noChangeArrowheads="1"/>
          </p:cNvSpPr>
          <p:nvPr/>
        </p:nvSpPr>
        <p:spPr bwMode="auto">
          <a:xfrm>
            <a:off x="4102184" y="2482923"/>
            <a:ext cx="1836000" cy="468000"/>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en-GB" altLang="en-US" sz="1200" b="0" i="0" u="none" strike="noStrike" cap="none" normalizeH="0" baseline="0" dirty="0">
                <a:ln>
                  <a:noFill/>
                </a:ln>
                <a:solidFill>
                  <a:srgbClr val="000000"/>
                </a:solidFill>
                <a:effectLst/>
                <a:latin typeface="EniExpLight" panose="02000506030000020004" pitchFamily="2" charset="0"/>
              </a:rPr>
              <a:t>Hull Launch</a:t>
            </a:r>
          </a:p>
          <a:p>
            <a:pPr marL="0" marR="0" lvl="0" indent="0" algn="ctr" defTabSz="914400" rtl="0" eaLnBrk="0" fontAlgn="base" latinLnBrk="0" hangingPunct="0">
              <a:lnSpc>
                <a:spcPct val="100000"/>
              </a:lnSpc>
              <a:spcBef>
                <a:spcPct val="0"/>
              </a:spcBef>
              <a:buClrTx/>
              <a:buSzTx/>
              <a:buFontTx/>
              <a:buNone/>
              <a:tabLst/>
            </a:pPr>
            <a:r>
              <a:rPr kumimoji="0" lang="en-GB" altLang="en-US" sz="1200" b="0" i="0" u="none" strike="noStrike" cap="none" normalizeH="0" baseline="0" dirty="0">
                <a:ln>
                  <a:noFill/>
                </a:ln>
                <a:solidFill>
                  <a:srgbClr val="000000"/>
                </a:solidFill>
                <a:effectLst/>
                <a:latin typeface="EniExpLight" panose="02000506030000020004" pitchFamily="2" charset="0"/>
              </a:rPr>
              <a:t> </a:t>
            </a:r>
            <a:r>
              <a:rPr kumimoji="0" lang="en-GB" altLang="en-US" sz="1200" b="1" i="0" u="none" strike="noStrike" cap="none" normalizeH="0" baseline="0" dirty="0">
                <a:ln>
                  <a:noFill/>
                </a:ln>
                <a:solidFill>
                  <a:srgbClr val="000000"/>
                </a:solidFill>
                <a:effectLst/>
                <a:latin typeface="EniExpLight" panose="02000506030000020004" pitchFamily="2" charset="0"/>
              </a:rPr>
              <a:t>January 2020</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cxnSp>
        <p:nvCxnSpPr>
          <p:cNvPr id="5146" name="AutoShape 26"/>
          <p:cNvCxnSpPr>
            <a:cxnSpLocks noChangeShapeType="1"/>
          </p:cNvCxnSpPr>
          <p:nvPr/>
        </p:nvCxnSpPr>
        <p:spPr bwMode="auto">
          <a:xfrm flipV="1">
            <a:off x="5020184" y="2996400"/>
            <a:ext cx="0" cy="274638"/>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4859" y="1232253"/>
            <a:ext cx="2054007" cy="1154620"/>
          </a:xfrm>
          <a:prstGeom prst="rect">
            <a:avLst/>
          </a:prstGeom>
          <a:solidFill>
            <a:srgbClr val="92D050"/>
          </a:solidFill>
          <a:ln w="12700" algn="ctr">
            <a:noFill/>
            <a:miter lim="800000"/>
            <a:headEnd/>
            <a:tailEnd/>
          </a:ln>
        </p:spPr>
      </p:pic>
      <p:cxnSp>
        <p:nvCxnSpPr>
          <p:cNvPr id="5141" name="AutoShape 21"/>
          <p:cNvCxnSpPr>
            <a:cxnSpLocks noChangeShapeType="1"/>
          </p:cNvCxnSpPr>
          <p:nvPr/>
        </p:nvCxnSpPr>
        <p:spPr bwMode="auto">
          <a:xfrm flipV="1">
            <a:off x="1547395" y="2969062"/>
            <a:ext cx="0" cy="274638"/>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pic>
        <p:nvPicPr>
          <p:cNvPr id="20" name="Picture 19"/>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37395" y="1232253"/>
            <a:ext cx="1620000" cy="1137714"/>
          </a:xfrm>
          <a:prstGeom prst="rect">
            <a:avLst/>
          </a:prstGeom>
          <a:ln>
            <a:solidFill>
              <a:schemeClr val="tx1"/>
            </a:solidFill>
          </a:ln>
        </p:spPr>
      </p:pic>
      <p:sp>
        <p:nvSpPr>
          <p:cNvPr id="34" name="Text Box 10"/>
          <p:cNvSpPr txBox="1">
            <a:spLocks noChangeArrowheads="1"/>
          </p:cNvSpPr>
          <p:nvPr/>
        </p:nvSpPr>
        <p:spPr bwMode="auto">
          <a:xfrm>
            <a:off x="560113" y="2501517"/>
            <a:ext cx="1836000" cy="468000"/>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pPr>
            <a:r>
              <a:rPr lang="en-GB" altLang="en-US" sz="1200" dirty="0">
                <a:solidFill>
                  <a:srgbClr val="000000"/>
                </a:solidFill>
                <a:latin typeface="EniExpLight" panose="02000506030000020004" pitchFamily="2" charset="0"/>
              </a:rPr>
              <a:t>FLNG First Steel Cut</a:t>
            </a:r>
          </a:p>
          <a:p>
            <a:pPr marL="0" marR="0" lvl="0" indent="0" algn="ctr" defTabSz="914400" rtl="0" eaLnBrk="0" fontAlgn="base" latinLnBrk="0" hangingPunct="0">
              <a:lnSpc>
                <a:spcPct val="100000"/>
              </a:lnSpc>
              <a:spcBef>
                <a:spcPct val="0"/>
              </a:spcBef>
              <a:buClrTx/>
              <a:buSzTx/>
              <a:buFontTx/>
              <a:buNone/>
              <a:tabLst/>
            </a:pPr>
            <a:r>
              <a:rPr kumimoji="0" lang="en-GB" altLang="en-US" sz="1200" b="1" i="0" u="none" strike="noStrike" cap="none" normalizeH="0" baseline="0" dirty="0">
                <a:ln>
                  <a:noFill/>
                </a:ln>
                <a:solidFill>
                  <a:srgbClr val="000000"/>
                </a:solidFill>
                <a:effectLst/>
                <a:latin typeface="EniExpLight" panose="02000506030000020004" pitchFamily="2" charset="0"/>
              </a:rPr>
              <a:t>September 2018</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9" name="Text Box 13"/>
          <p:cNvSpPr txBox="1">
            <a:spLocks noChangeArrowheads="1"/>
          </p:cNvSpPr>
          <p:nvPr/>
        </p:nvSpPr>
        <p:spPr bwMode="auto">
          <a:xfrm>
            <a:off x="2439257" y="2435323"/>
            <a:ext cx="1836000" cy="541893"/>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n-GB" altLang="en-US" sz="1200" dirty="0">
                <a:solidFill>
                  <a:srgbClr val="000000"/>
                </a:solidFill>
                <a:latin typeface="EniExpLight" panose="02000506030000020004" pitchFamily="2" charset="0"/>
              </a:rPr>
              <a:t>6 XTs Delivered to Mozambique</a:t>
            </a:r>
          </a:p>
          <a:p>
            <a:pPr lvl="0" algn="ctr" eaLnBrk="0" fontAlgn="base" hangingPunct="0">
              <a:spcBef>
                <a:spcPct val="0"/>
              </a:spcBef>
            </a:pPr>
            <a:r>
              <a:rPr lang="en-GB" altLang="en-US" sz="1200" b="1" dirty="0">
                <a:solidFill>
                  <a:srgbClr val="000000"/>
                </a:solidFill>
                <a:latin typeface="EniExpLight" panose="02000506030000020004" pitchFamily="2" charset="0"/>
              </a:rPr>
              <a:t>October 2019</a:t>
            </a:r>
          </a:p>
        </p:txBody>
      </p:sp>
      <p:cxnSp>
        <p:nvCxnSpPr>
          <p:cNvPr id="5139" name="AutoShape 19"/>
          <p:cNvCxnSpPr>
            <a:cxnSpLocks noChangeShapeType="1"/>
          </p:cNvCxnSpPr>
          <p:nvPr/>
        </p:nvCxnSpPr>
        <p:spPr bwMode="auto">
          <a:xfrm flipV="1">
            <a:off x="3264330" y="2999977"/>
            <a:ext cx="0" cy="274638"/>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pic>
        <p:nvPicPr>
          <p:cNvPr id="205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72997" y="1232253"/>
            <a:ext cx="1620000" cy="1157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cxnSp>
        <p:nvCxnSpPr>
          <p:cNvPr id="5147" name="AutoShape 27"/>
          <p:cNvCxnSpPr>
            <a:cxnSpLocks noChangeShapeType="1"/>
          </p:cNvCxnSpPr>
          <p:nvPr/>
        </p:nvCxnSpPr>
        <p:spPr bwMode="auto">
          <a:xfrm flipV="1">
            <a:off x="7912357" y="3597007"/>
            <a:ext cx="1" cy="290827"/>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sp>
        <p:nvSpPr>
          <p:cNvPr id="45" name="Text Box 16"/>
          <p:cNvSpPr txBox="1">
            <a:spLocks noChangeArrowheads="1"/>
          </p:cNvSpPr>
          <p:nvPr/>
        </p:nvSpPr>
        <p:spPr bwMode="auto">
          <a:xfrm>
            <a:off x="6301915" y="2509216"/>
            <a:ext cx="1944000" cy="468000"/>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pPr>
            <a:r>
              <a:rPr lang="en-GB" altLang="en-US" sz="1200" dirty="0">
                <a:solidFill>
                  <a:srgbClr val="000000"/>
                </a:solidFill>
                <a:latin typeface="EniExpLight" panose="02000506030000020004" pitchFamily="2" charset="0"/>
              </a:rPr>
              <a:t>Last Module lift</a:t>
            </a:r>
          </a:p>
          <a:p>
            <a:pPr marL="0" marR="0" lvl="0" indent="0" algn="ctr" defTabSz="914400" rtl="0" eaLnBrk="0" fontAlgn="base" latinLnBrk="0" hangingPunct="0">
              <a:lnSpc>
                <a:spcPct val="100000"/>
              </a:lnSpc>
              <a:spcBef>
                <a:spcPct val="0"/>
              </a:spcBef>
              <a:buClrTx/>
              <a:buSzTx/>
              <a:buFontTx/>
              <a:buNone/>
              <a:tabLst/>
            </a:pPr>
            <a:r>
              <a:rPr lang="en-GB" altLang="en-US" sz="1200" b="1" dirty="0">
                <a:solidFill>
                  <a:srgbClr val="000000"/>
                </a:solidFill>
                <a:latin typeface="EniExpLight" panose="02000506030000020004" pitchFamily="2" charset="0"/>
              </a:rPr>
              <a:t>October </a:t>
            </a:r>
            <a:r>
              <a:rPr kumimoji="0" lang="en-GB" altLang="en-US" sz="1200" b="1" i="0" u="none" strike="noStrike" cap="none" normalizeH="0" baseline="0" dirty="0">
                <a:ln>
                  <a:noFill/>
                </a:ln>
                <a:solidFill>
                  <a:srgbClr val="000000"/>
                </a:solidFill>
                <a:effectLst/>
                <a:latin typeface="EniExpLight" panose="02000506030000020004" pitchFamily="2" charset="0"/>
              </a:rPr>
              <a:t>2020</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pic>
        <p:nvPicPr>
          <p:cNvPr id="2063" name="Picture 15"/>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6723221" y="4617210"/>
            <a:ext cx="2088652" cy="1220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cxnSp>
        <p:nvCxnSpPr>
          <p:cNvPr id="46" name="AutoShape 27"/>
          <p:cNvCxnSpPr>
            <a:cxnSpLocks noChangeShapeType="1"/>
          </p:cNvCxnSpPr>
          <p:nvPr/>
        </p:nvCxnSpPr>
        <p:spPr bwMode="auto">
          <a:xfrm flipV="1">
            <a:off x="5699540" y="3563663"/>
            <a:ext cx="1" cy="290827"/>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sp>
        <p:nvSpPr>
          <p:cNvPr id="48" name="Text Box 16"/>
          <p:cNvSpPr txBox="1">
            <a:spLocks noChangeArrowheads="1"/>
          </p:cNvSpPr>
          <p:nvPr/>
        </p:nvSpPr>
        <p:spPr bwMode="auto">
          <a:xfrm>
            <a:off x="4960047" y="3828138"/>
            <a:ext cx="1468385" cy="468000"/>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pPr>
            <a:r>
              <a:rPr lang="en-US" altLang="en-US" sz="1200">
                <a:solidFill>
                  <a:srgbClr val="000000"/>
                </a:solidFill>
                <a:latin typeface="EniExpLight" panose="02000506030000020004" pitchFamily="2" charset="0"/>
              </a:rPr>
              <a:t>First Module lift</a:t>
            </a:r>
          </a:p>
          <a:p>
            <a:pPr lvl="0" algn="ctr" eaLnBrk="0" fontAlgn="base" hangingPunct="0">
              <a:spcBef>
                <a:spcPct val="0"/>
              </a:spcBef>
            </a:pPr>
            <a:r>
              <a:rPr kumimoji="0" lang="en-GB" altLang="en-US" sz="1200" b="1" i="0" u="none" strike="noStrike" cap="none" normalizeH="0" baseline="0">
                <a:ln>
                  <a:noFill/>
                </a:ln>
                <a:solidFill>
                  <a:srgbClr val="000000"/>
                </a:solidFill>
                <a:effectLst/>
                <a:latin typeface="EniExpLight" panose="02000506030000020004" pitchFamily="2" charset="0"/>
              </a:rPr>
              <a:t>May</a:t>
            </a:r>
            <a:r>
              <a:rPr kumimoji="0" lang="en-GB" altLang="en-US" sz="1200" b="1" i="0" u="none" strike="noStrike" cap="none" normalizeH="0">
                <a:ln>
                  <a:noFill/>
                </a:ln>
                <a:solidFill>
                  <a:srgbClr val="000000"/>
                </a:solidFill>
                <a:effectLst/>
                <a:latin typeface="EniExpLight" panose="02000506030000020004" pitchFamily="2" charset="0"/>
              </a:rPr>
              <a:t>  </a:t>
            </a:r>
            <a:r>
              <a:rPr kumimoji="0" lang="en-GB" altLang="en-US" sz="1200" b="1" i="0" u="none" strike="noStrike" cap="none" normalizeH="0" baseline="0">
                <a:ln>
                  <a:noFill/>
                </a:ln>
                <a:solidFill>
                  <a:srgbClr val="000000"/>
                </a:solidFill>
                <a:effectLst/>
                <a:latin typeface="EniExpLight" panose="02000506030000020004" pitchFamily="2" charset="0"/>
              </a:rPr>
              <a:t>2020</a:t>
            </a:r>
            <a:endParaRPr kumimoji="0" lang="en-US" altLang="en-US" sz="1200" b="1" i="0" u="none" strike="noStrike" cap="none" normalizeH="0" baseline="0">
              <a:ln>
                <a:noFill/>
              </a:ln>
              <a:solidFill>
                <a:schemeClr val="tx1"/>
              </a:solidFill>
              <a:effectLst/>
              <a:latin typeface="Arial" panose="020B0604020202020204" pitchFamily="34" charset="0"/>
            </a:endParaRPr>
          </a:p>
        </p:txBody>
      </p:sp>
      <p:pic>
        <p:nvPicPr>
          <p:cNvPr id="50" name="Picture 4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82864" y="4593919"/>
            <a:ext cx="1497080" cy="1220779"/>
          </a:xfrm>
          <a:prstGeom prst="rect">
            <a:avLst/>
          </a:prstGeom>
        </p:spPr>
      </p:pic>
      <p:cxnSp>
        <p:nvCxnSpPr>
          <p:cNvPr id="41" name="AutoShape 26"/>
          <p:cNvCxnSpPr>
            <a:cxnSpLocks noChangeShapeType="1"/>
          </p:cNvCxnSpPr>
          <p:nvPr/>
        </p:nvCxnSpPr>
        <p:spPr bwMode="auto">
          <a:xfrm flipV="1">
            <a:off x="7034878" y="2985169"/>
            <a:ext cx="0" cy="274638"/>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sp>
        <p:nvSpPr>
          <p:cNvPr id="55" name="Text Box 16"/>
          <p:cNvSpPr txBox="1">
            <a:spLocks noChangeArrowheads="1"/>
          </p:cNvSpPr>
          <p:nvPr/>
        </p:nvSpPr>
        <p:spPr bwMode="auto">
          <a:xfrm>
            <a:off x="9209157" y="2360803"/>
            <a:ext cx="1084312" cy="468000"/>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pPr>
            <a:r>
              <a:rPr lang="en-GB" altLang="en-US" sz="1200" dirty="0">
                <a:solidFill>
                  <a:srgbClr val="000000"/>
                </a:solidFill>
                <a:latin typeface="EniExpLight" panose="02000506030000020004" pitchFamily="2" charset="0"/>
              </a:rPr>
              <a:t>FLNG Sail Away</a:t>
            </a:r>
          </a:p>
          <a:p>
            <a:pPr marL="0" marR="0" lvl="0" indent="0" algn="ctr" defTabSz="914400" rtl="0" eaLnBrk="0" fontAlgn="base" latinLnBrk="0" hangingPunct="0">
              <a:lnSpc>
                <a:spcPct val="100000"/>
              </a:lnSpc>
              <a:spcBef>
                <a:spcPct val="0"/>
              </a:spcBef>
              <a:buClrTx/>
              <a:buSzTx/>
              <a:buFontTx/>
              <a:buNone/>
              <a:tabLst/>
            </a:pPr>
            <a:r>
              <a:rPr lang="en-GB" altLang="en-US" sz="1200" b="1" dirty="0">
                <a:solidFill>
                  <a:srgbClr val="000000"/>
                </a:solidFill>
                <a:latin typeface="EniExpLight" panose="02000506030000020004" pitchFamily="2" charset="0"/>
              </a:rPr>
              <a:t>16 Nov</a:t>
            </a:r>
            <a:r>
              <a:rPr kumimoji="0" lang="en-GB" altLang="en-US" sz="1200" b="1" i="0" u="none" strike="noStrike" cap="none" normalizeH="0" baseline="0" dirty="0">
                <a:ln>
                  <a:noFill/>
                </a:ln>
                <a:solidFill>
                  <a:srgbClr val="000000"/>
                </a:solidFill>
                <a:effectLst/>
                <a:latin typeface="EniExpLight" panose="02000506030000020004" pitchFamily="2" charset="0"/>
              </a:rPr>
              <a:t> 2021</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cxnSp>
        <p:nvCxnSpPr>
          <p:cNvPr id="56" name="AutoShape 27"/>
          <p:cNvCxnSpPr>
            <a:cxnSpLocks noChangeShapeType="1"/>
          </p:cNvCxnSpPr>
          <p:nvPr/>
        </p:nvCxnSpPr>
        <p:spPr bwMode="auto">
          <a:xfrm flipV="1">
            <a:off x="9751303" y="2981412"/>
            <a:ext cx="1" cy="290827"/>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sp>
        <p:nvSpPr>
          <p:cNvPr id="49" name="Text Box 16"/>
          <p:cNvSpPr txBox="1">
            <a:spLocks noChangeArrowheads="1"/>
          </p:cNvSpPr>
          <p:nvPr/>
        </p:nvSpPr>
        <p:spPr bwMode="auto">
          <a:xfrm>
            <a:off x="7223896" y="3897599"/>
            <a:ext cx="1408371" cy="611699"/>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en-GB" altLang="en-US" sz="1200" b="0" i="0" u="none" strike="noStrike" cap="none" normalizeH="0" baseline="0" dirty="0">
                <a:ln>
                  <a:noFill/>
                </a:ln>
                <a:solidFill>
                  <a:srgbClr val="000000"/>
                </a:solidFill>
                <a:effectLst/>
                <a:latin typeface="EniExpLight" panose="02000506030000020004" pitchFamily="2" charset="0"/>
              </a:rPr>
              <a:t>Start of Installation Campaign</a:t>
            </a:r>
          </a:p>
          <a:p>
            <a:pPr marL="0" marR="0" lvl="0" indent="0" algn="ctr" defTabSz="914400" rtl="0" eaLnBrk="0" fontAlgn="base" latinLnBrk="0" hangingPunct="0">
              <a:lnSpc>
                <a:spcPct val="100000"/>
              </a:lnSpc>
              <a:spcBef>
                <a:spcPct val="0"/>
              </a:spcBef>
              <a:buClrTx/>
              <a:buSzTx/>
              <a:buFontTx/>
              <a:buNone/>
              <a:tabLst/>
            </a:pPr>
            <a:r>
              <a:rPr lang="en-US" altLang="en-US" sz="1200" b="1" dirty="0">
                <a:solidFill>
                  <a:srgbClr val="000000"/>
                </a:solidFill>
                <a:latin typeface="EniExpLight" panose="02000506030000020004" pitchFamily="2" charset="0"/>
              </a:rPr>
              <a:t>2Q 2021</a:t>
            </a:r>
          </a:p>
        </p:txBody>
      </p:sp>
      <p:pic>
        <p:nvPicPr>
          <p:cNvPr id="7" name="Picture 6"/>
          <p:cNvPicPr>
            <a:picLocks noChangeAspect="1"/>
          </p:cNvPicPr>
          <p:nvPr/>
        </p:nvPicPr>
        <p:blipFill rotWithShape="1">
          <a:blip r:embed="rId10" cstate="email">
            <a:extLst>
              <a:ext uri="{28A0092B-C50C-407E-A947-70E740481C1C}">
                <a14:useLocalDpi xmlns:a14="http://schemas.microsoft.com/office/drawing/2010/main"/>
              </a:ext>
            </a:extLst>
          </a:blip>
          <a:srcRect l="6209" r="4132"/>
          <a:stretch/>
        </p:blipFill>
        <p:spPr>
          <a:xfrm>
            <a:off x="6300016" y="1232253"/>
            <a:ext cx="2553309" cy="1142296"/>
          </a:xfrm>
          <a:prstGeom prst="rect">
            <a:avLst/>
          </a:prstGeom>
        </p:spPr>
      </p:pic>
      <p:cxnSp>
        <p:nvCxnSpPr>
          <p:cNvPr id="57" name="AutoShape 27">
            <a:extLst>
              <a:ext uri="{FF2B5EF4-FFF2-40B4-BE49-F238E27FC236}">
                <a16:creationId xmlns:a16="http://schemas.microsoft.com/office/drawing/2014/main" id="{A90252DD-2921-4191-AEA1-8815C046B320}"/>
              </a:ext>
            </a:extLst>
          </p:cNvPr>
          <p:cNvCxnSpPr>
            <a:cxnSpLocks noChangeShapeType="1"/>
          </p:cNvCxnSpPr>
          <p:nvPr/>
        </p:nvCxnSpPr>
        <p:spPr bwMode="auto">
          <a:xfrm flipV="1">
            <a:off x="10591255" y="3629048"/>
            <a:ext cx="0" cy="323603"/>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cxnSp>
        <p:nvCxnSpPr>
          <p:cNvPr id="58" name="AutoShape 27">
            <a:extLst>
              <a:ext uri="{FF2B5EF4-FFF2-40B4-BE49-F238E27FC236}">
                <a16:creationId xmlns:a16="http://schemas.microsoft.com/office/drawing/2014/main" id="{B845C906-C2A4-4BE8-8FC2-7546FEFF5125}"/>
              </a:ext>
            </a:extLst>
          </p:cNvPr>
          <p:cNvCxnSpPr>
            <a:cxnSpLocks noChangeShapeType="1"/>
          </p:cNvCxnSpPr>
          <p:nvPr/>
        </p:nvCxnSpPr>
        <p:spPr bwMode="auto">
          <a:xfrm flipV="1">
            <a:off x="9062452" y="3611764"/>
            <a:ext cx="1" cy="290827"/>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sp>
        <p:nvSpPr>
          <p:cNvPr id="60" name="Text Box 16">
            <a:extLst>
              <a:ext uri="{FF2B5EF4-FFF2-40B4-BE49-F238E27FC236}">
                <a16:creationId xmlns:a16="http://schemas.microsoft.com/office/drawing/2014/main" id="{8F106F59-53FD-4E45-BC7D-1DA95324C9ED}"/>
              </a:ext>
            </a:extLst>
          </p:cNvPr>
          <p:cNvSpPr txBox="1">
            <a:spLocks noChangeArrowheads="1"/>
          </p:cNvSpPr>
          <p:nvPr/>
        </p:nvSpPr>
        <p:spPr bwMode="auto">
          <a:xfrm>
            <a:off x="8401995" y="3910077"/>
            <a:ext cx="1332616" cy="611699"/>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en-US" altLang="en-US" sz="1200" b="0" i="0" u="none" strike="noStrike" cap="none" normalizeH="0" baseline="0" dirty="0">
                <a:ln>
                  <a:noFill/>
                </a:ln>
                <a:solidFill>
                  <a:srgbClr val="000000"/>
                </a:solidFill>
                <a:effectLst/>
                <a:latin typeface="EniExpLight" panose="02000506030000020004" pitchFamily="2" charset="0"/>
              </a:rPr>
              <a:t>End of D&amp;C </a:t>
            </a:r>
            <a:r>
              <a:rPr lang="en-US" altLang="en-US" sz="1200" dirty="0">
                <a:solidFill>
                  <a:srgbClr val="000000"/>
                </a:solidFill>
                <a:latin typeface="EniExpLight" panose="02000506030000020004" pitchFamily="2" charset="0"/>
              </a:rPr>
              <a:t>Campaign</a:t>
            </a:r>
          </a:p>
          <a:p>
            <a:pPr marL="0" marR="0" lvl="0" indent="0" algn="ctr" defTabSz="914400" rtl="0" eaLnBrk="0" fontAlgn="base" latinLnBrk="0" hangingPunct="0">
              <a:lnSpc>
                <a:spcPct val="100000"/>
              </a:lnSpc>
              <a:spcBef>
                <a:spcPct val="0"/>
              </a:spcBef>
              <a:buClrTx/>
              <a:buSzTx/>
              <a:buFontTx/>
              <a:buNone/>
              <a:tabLst/>
            </a:pPr>
            <a:r>
              <a:rPr lang="en-US" altLang="en-US" sz="1200" b="1" dirty="0">
                <a:solidFill>
                  <a:srgbClr val="000000"/>
                </a:solidFill>
                <a:latin typeface="EniExpLight" panose="02000506030000020004" pitchFamily="2" charset="0"/>
              </a:rPr>
              <a:t>Nov 2021</a:t>
            </a:r>
          </a:p>
        </p:txBody>
      </p:sp>
      <p:sp>
        <p:nvSpPr>
          <p:cNvPr id="47" name="Text Box 16"/>
          <p:cNvSpPr txBox="1">
            <a:spLocks noChangeArrowheads="1"/>
          </p:cNvSpPr>
          <p:nvPr/>
        </p:nvSpPr>
        <p:spPr bwMode="auto">
          <a:xfrm>
            <a:off x="9984757" y="3980806"/>
            <a:ext cx="1212995" cy="4680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lang="en-GB" altLang="en-US" sz="1200" dirty="0">
                <a:solidFill>
                  <a:srgbClr val="000000"/>
                </a:solidFill>
                <a:latin typeface="EniExpLight" panose="02000506030000020004" pitchFamily="2" charset="0"/>
              </a:rPr>
              <a:t>HC-In</a:t>
            </a:r>
            <a:r>
              <a:rPr kumimoji="0" lang="en-GB" altLang="en-US" sz="1200" b="0" i="0" u="none" strike="noStrike" cap="none" normalizeH="0" baseline="0" dirty="0">
                <a:ln>
                  <a:noFill/>
                </a:ln>
                <a:solidFill>
                  <a:srgbClr val="000000"/>
                </a:solidFill>
                <a:effectLst/>
                <a:latin typeface="EniExpLight" panose="02000506030000020004" pitchFamily="2" charset="0"/>
              </a:rPr>
              <a:t> 18 June 2022</a:t>
            </a:r>
            <a:endParaRPr lang="en-US" altLang="en-US" sz="1200" b="1" dirty="0">
              <a:solidFill>
                <a:srgbClr val="000000"/>
              </a:solidFill>
              <a:latin typeface="EniExpLight" panose="02000506030000020004" pitchFamily="2" charset="0"/>
            </a:endParaRPr>
          </a:p>
        </p:txBody>
      </p:sp>
      <p:sp>
        <p:nvSpPr>
          <p:cNvPr id="62" name="Text Box 16">
            <a:extLst>
              <a:ext uri="{FF2B5EF4-FFF2-40B4-BE49-F238E27FC236}">
                <a16:creationId xmlns:a16="http://schemas.microsoft.com/office/drawing/2014/main" id="{34E824AF-C003-4F7F-9EE3-334C65E3006B}"/>
              </a:ext>
            </a:extLst>
          </p:cNvPr>
          <p:cNvSpPr txBox="1">
            <a:spLocks noChangeArrowheads="1"/>
          </p:cNvSpPr>
          <p:nvPr/>
        </p:nvSpPr>
        <p:spPr bwMode="auto">
          <a:xfrm>
            <a:off x="10983444" y="2224272"/>
            <a:ext cx="1212995" cy="696809"/>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en-GB" altLang="en-US" sz="1400" b="1" i="0" u="none" strike="noStrike" cap="none" normalizeH="0" baseline="0" dirty="0">
                <a:ln>
                  <a:noFill/>
                </a:ln>
                <a:effectLst/>
                <a:latin typeface="EniExpLight" panose="02000506030000020004" pitchFamily="2" charset="0"/>
              </a:rPr>
              <a:t>First LNG Cargo – 2H 2022</a:t>
            </a:r>
            <a:endParaRPr lang="en-US" altLang="en-US" sz="1400" b="1" dirty="0">
              <a:latin typeface="EniExpLight" panose="02000506030000020004" pitchFamily="2" charset="0"/>
            </a:endParaRPr>
          </a:p>
        </p:txBody>
      </p:sp>
      <p:grpSp>
        <p:nvGrpSpPr>
          <p:cNvPr id="11" name="Group 10">
            <a:extLst>
              <a:ext uri="{FF2B5EF4-FFF2-40B4-BE49-F238E27FC236}">
                <a16:creationId xmlns:a16="http://schemas.microsoft.com/office/drawing/2014/main" id="{4A5170A2-25A6-42E4-A3EA-3BC19A7A1F85}"/>
              </a:ext>
            </a:extLst>
          </p:cNvPr>
          <p:cNvGrpSpPr/>
          <p:nvPr/>
        </p:nvGrpSpPr>
        <p:grpSpPr>
          <a:xfrm>
            <a:off x="684492" y="3219559"/>
            <a:ext cx="11123903" cy="399004"/>
            <a:chOff x="684492" y="3236337"/>
            <a:chExt cx="11123903" cy="399004"/>
          </a:xfrm>
        </p:grpSpPr>
        <p:sp>
          <p:nvSpPr>
            <p:cNvPr id="5" name="Oval 2"/>
            <p:cNvSpPr>
              <a:spLocks noChangeArrowheads="1"/>
            </p:cNvSpPr>
            <p:nvPr/>
          </p:nvSpPr>
          <p:spPr bwMode="auto">
            <a:xfrm>
              <a:off x="684492" y="3278677"/>
              <a:ext cx="320675" cy="314325"/>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14" name="Oval 2"/>
            <p:cNvSpPr>
              <a:spLocks noChangeArrowheads="1"/>
            </p:cNvSpPr>
            <p:nvPr/>
          </p:nvSpPr>
          <p:spPr bwMode="auto">
            <a:xfrm>
              <a:off x="2424124" y="3278677"/>
              <a:ext cx="320675" cy="314325"/>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33" name="Oval 2"/>
            <p:cNvSpPr>
              <a:spLocks noChangeArrowheads="1"/>
            </p:cNvSpPr>
            <p:nvPr/>
          </p:nvSpPr>
          <p:spPr bwMode="auto">
            <a:xfrm>
              <a:off x="4859847" y="3279471"/>
              <a:ext cx="320675" cy="312737"/>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13" name="Oval 2"/>
            <p:cNvSpPr>
              <a:spLocks noChangeArrowheads="1"/>
            </p:cNvSpPr>
            <p:nvPr/>
          </p:nvSpPr>
          <p:spPr bwMode="auto">
            <a:xfrm>
              <a:off x="1386264" y="3279471"/>
              <a:ext cx="322263" cy="312737"/>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15" name="Oval 2"/>
            <p:cNvSpPr>
              <a:spLocks noChangeArrowheads="1"/>
            </p:cNvSpPr>
            <p:nvPr/>
          </p:nvSpPr>
          <p:spPr bwMode="auto">
            <a:xfrm>
              <a:off x="3104183" y="3279471"/>
              <a:ext cx="320675" cy="312737"/>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51" name="Oval 2"/>
            <p:cNvSpPr>
              <a:spLocks noChangeArrowheads="1"/>
            </p:cNvSpPr>
            <p:nvPr/>
          </p:nvSpPr>
          <p:spPr bwMode="auto">
            <a:xfrm>
              <a:off x="7767547" y="3278677"/>
              <a:ext cx="322263" cy="314325"/>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44" name="Oval 2"/>
            <p:cNvSpPr>
              <a:spLocks noChangeArrowheads="1"/>
            </p:cNvSpPr>
            <p:nvPr/>
          </p:nvSpPr>
          <p:spPr bwMode="auto">
            <a:xfrm>
              <a:off x="5538409" y="3278677"/>
              <a:ext cx="322263" cy="314325"/>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39" name="Oval 2"/>
            <p:cNvSpPr>
              <a:spLocks noChangeArrowheads="1"/>
            </p:cNvSpPr>
            <p:nvPr/>
          </p:nvSpPr>
          <p:spPr bwMode="auto">
            <a:xfrm>
              <a:off x="6878113" y="3278677"/>
              <a:ext cx="322263" cy="314325"/>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43" name="Oval 2"/>
            <p:cNvSpPr>
              <a:spLocks noChangeArrowheads="1"/>
            </p:cNvSpPr>
            <p:nvPr/>
          </p:nvSpPr>
          <p:spPr bwMode="auto">
            <a:xfrm>
              <a:off x="9588651" y="3278677"/>
              <a:ext cx="322263" cy="314325"/>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92D050"/>
                </a:solidFill>
              </a:endParaRPr>
            </a:p>
          </p:txBody>
        </p:sp>
        <p:sp>
          <p:nvSpPr>
            <p:cNvPr id="53" name="Oval 2">
              <a:extLst>
                <a:ext uri="{FF2B5EF4-FFF2-40B4-BE49-F238E27FC236}">
                  <a16:creationId xmlns:a16="http://schemas.microsoft.com/office/drawing/2014/main" id="{012A1595-C0DB-4B48-BF9B-289D3EF4FAB5}"/>
                </a:ext>
              </a:extLst>
            </p:cNvPr>
            <p:cNvSpPr>
              <a:spLocks noChangeArrowheads="1"/>
            </p:cNvSpPr>
            <p:nvPr/>
          </p:nvSpPr>
          <p:spPr bwMode="auto">
            <a:xfrm>
              <a:off x="8892678" y="3278677"/>
              <a:ext cx="322263" cy="314325"/>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61" name="Oval 2">
              <a:extLst>
                <a:ext uri="{FF2B5EF4-FFF2-40B4-BE49-F238E27FC236}">
                  <a16:creationId xmlns:a16="http://schemas.microsoft.com/office/drawing/2014/main" id="{30EEFB1E-6E2E-4144-B3D2-C80C1C41B504}"/>
                </a:ext>
              </a:extLst>
            </p:cNvPr>
            <p:cNvSpPr>
              <a:spLocks noChangeArrowheads="1"/>
            </p:cNvSpPr>
            <p:nvPr/>
          </p:nvSpPr>
          <p:spPr bwMode="auto">
            <a:xfrm>
              <a:off x="11411097" y="3236337"/>
              <a:ext cx="397298" cy="399004"/>
            </a:xfrm>
            <a:prstGeom prst="ellipse">
              <a:avLst/>
            </a:prstGeom>
            <a:solidFill>
              <a:srgbClr val="FFD511"/>
            </a:solidFill>
            <a:ln w="12700" algn="ctr">
              <a:solidFill>
                <a:srgbClr val="FFD511"/>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92D050"/>
                </a:solidFill>
              </a:endParaRPr>
            </a:p>
          </p:txBody>
        </p:sp>
        <p:sp>
          <p:nvSpPr>
            <p:cNvPr id="52" name="Oval 2">
              <a:extLst>
                <a:ext uri="{FF2B5EF4-FFF2-40B4-BE49-F238E27FC236}">
                  <a16:creationId xmlns:a16="http://schemas.microsoft.com/office/drawing/2014/main" id="{78507D55-26B6-40FD-88A0-1215C19A444B}"/>
                </a:ext>
              </a:extLst>
            </p:cNvPr>
            <p:cNvSpPr>
              <a:spLocks noChangeArrowheads="1"/>
            </p:cNvSpPr>
            <p:nvPr/>
          </p:nvSpPr>
          <p:spPr bwMode="auto">
            <a:xfrm>
              <a:off x="10417398" y="3278677"/>
              <a:ext cx="322263" cy="314325"/>
            </a:xfrm>
            <a:prstGeom prst="ellipse">
              <a:avLst/>
            </a:prstGeom>
            <a:solidFill>
              <a:srgbClr val="DEDDDC"/>
            </a:solidFill>
            <a:ln w="12700" algn="ctr">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92D050"/>
                </a:solidFill>
              </a:endParaRPr>
            </a:p>
          </p:txBody>
        </p:sp>
      </p:grpSp>
      <p:pic>
        <p:nvPicPr>
          <p:cNvPr id="64" name="Picture 1">
            <a:extLst>
              <a:ext uri="{FF2B5EF4-FFF2-40B4-BE49-F238E27FC236}">
                <a16:creationId xmlns:a16="http://schemas.microsoft.com/office/drawing/2014/main" id="{6E85B9F1-0DAA-4AB2-B92B-0B5488E36B9A}"/>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4615" t="6356" b="39073"/>
          <a:stretch/>
        </p:blipFill>
        <p:spPr bwMode="auto">
          <a:xfrm>
            <a:off x="9376725" y="4593919"/>
            <a:ext cx="2121447" cy="12440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picture containing sky, road, outdoor, people&#10;&#10;Description automatically generated">
            <a:extLst>
              <a:ext uri="{FF2B5EF4-FFF2-40B4-BE49-F238E27FC236}">
                <a16:creationId xmlns:a16="http://schemas.microsoft.com/office/drawing/2014/main" id="{04537882-832A-4CB2-851E-E6254B4BF82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76405" y="1232253"/>
            <a:ext cx="1665739" cy="1110750"/>
          </a:xfrm>
          <a:prstGeom prst="rect">
            <a:avLst/>
          </a:prstGeom>
        </p:spPr>
      </p:pic>
      <p:cxnSp>
        <p:nvCxnSpPr>
          <p:cNvPr id="65" name="AutoShape 27">
            <a:extLst>
              <a:ext uri="{FF2B5EF4-FFF2-40B4-BE49-F238E27FC236}">
                <a16:creationId xmlns:a16="http://schemas.microsoft.com/office/drawing/2014/main" id="{8ACA2DBE-8C0A-461B-9F72-3B11FA09F181}"/>
              </a:ext>
            </a:extLst>
          </p:cNvPr>
          <p:cNvCxnSpPr>
            <a:cxnSpLocks noChangeShapeType="1"/>
          </p:cNvCxnSpPr>
          <p:nvPr/>
        </p:nvCxnSpPr>
        <p:spPr bwMode="auto">
          <a:xfrm flipV="1">
            <a:off x="11599262" y="2901710"/>
            <a:ext cx="0" cy="323603"/>
          </a:xfrm>
          <a:prstGeom prst="straightConnector1">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6ECFF"/>
                  </a:outerShdw>
                </a:effectLst>
              </a14:hiddenEffects>
            </a:ext>
          </a:extLst>
        </p:spPr>
      </p:cxnSp>
    </p:spTree>
    <p:extLst>
      <p:ext uri="{BB962C8B-B14F-4D97-AF65-F5344CB8AC3E}">
        <p14:creationId xmlns:p14="http://schemas.microsoft.com/office/powerpoint/2010/main" val="286947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56794B-9593-4D1A-B82D-C86073219D6D}"/>
              </a:ext>
            </a:extLst>
          </p:cNvPr>
          <p:cNvGrpSpPr/>
          <p:nvPr/>
        </p:nvGrpSpPr>
        <p:grpSpPr>
          <a:xfrm>
            <a:off x="156388" y="2650724"/>
            <a:ext cx="9155075" cy="3247399"/>
            <a:chOff x="156388" y="2884855"/>
            <a:chExt cx="9155075" cy="3247399"/>
          </a:xfrm>
        </p:grpSpPr>
        <p:pic>
          <p:nvPicPr>
            <p:cNvPr id="30" name="Picture 29">
              <a:extLst>
                <a:ext uri="{FF2B5EF4-FFF2-40B4-BE49-F238E27FC236}">
                  <a16:creationId xmlns:a16="http://schemas.microsoft.com/office/drawing/2014/main" id="{20C1F414-1A60-428D-8E90-592CA696D8BF}"/>
                </a:ext>
              </a:extLst>
            </p:cNvPr>
            <p:cNvPicPr>
              <a:picLocks noChangeAspect="1"/>
            </p:cNvPicPr>
            <p:nvPr/>
          </p:nvPicPr>
          <p:blipFill rotWithShape="1">
            <a:blip r:embed="rId3"/>
            <a:srcRect b="31286"/>
            <a:stretch/>
          </p:blipFill>
          <p:spPr>
            <a:xfrm>
              <a:off x="156388" y="2884855"/>
              <a:ext cx="9155075" cy="3235287"/>
            </a:xfrm>
            <a:prstGeom prst="rect">
              <a:avLst/>
            </a:prstGeom>
            <a:ln w="38100">
              <a:noFill/>
            </a:ln>
          </p:spPr>
        </p:pic>
        <p:sp>
          <p:nvSpPr>
            <p:cNvPr id="6" name="Rectangle 5">
              <a:extLst>
                <a:ext uri="{FF2B5EF4-FFF2-40B4-BE49-F238E27FC236}">
                  <a16:creationId xmlns:a16="http://schemas.microsoft.com/office/drawing/2014/main" id="{F378A481-89B5-469B-92B5-2871108A14BE}"/>
                </a:ext>
              </a:extLst>
            </p:cNvPr>
            <p:cNvSpPr/>
            <p:nvPr/>
          </p:nvSpPr>
          <p:spPr>
            <a:xfrm>
              <a:off x="1133475" y="6064250"/>
              <a:ext cx="476250" cy="654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1779568A-0DFD-48DD-B4B2-9E88ABA535D2}"/>
                </a:ext>
              </a:extLst>
            </p:cNvPr>
            <p:cNvSpPr/>
            <p:nvPr/>
          </p:nvSpPr>
          <p:spPr>
            <a:xfrm>
              <a:off x="7273925" y="6066796"/>
              <a:ext cx="476250" cy="654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ontent Placeholder 11">
            <a:extLst>
              <a:ext uri="{FF2B5EF4-FFF2-40B4-BE49-F238E27FC236}">
                <a16:creationId xmlns:a16="http://schemas.microsoft.com/office/drawing/2014/main" id="{FE738993-7235-4AAB-9DC1-77463AEE0986}"/>
              </a:ext>
            </a:extLst>
          </p:cNvPr>
          <p:cNvSpPr>
            <a:spLocks noGrp="1"/>
          </p:cNvSpPr>
          <p:nvPr>
            <p:ph sz="half" idx="2"/>
          </p:nvPr>
        </p:nvSpPr>
        <p:spPr>
          <a:xfrm>
            <a:off x="8972783" y="2753414"/>
            <a:ext cx="3077891" cy="3342173"/>
          </a:xfrm>
        </p:spPr>
        <p:txBody>
          <a:bodyPr>
            <a:noAutofit/>
          </a:bodyPr>
          <a:lstStyle/>
          <a:p>
            <a:pPr marL="171450" lvl="1" indent="-171450">
              <a:spcBef>
                <a:spcPts val="1200"/>
              </a:spcBef>
              <a:spcAft>
                <a:spcPts val="1200"/>
              </a:spcAft>
              <a:buClr>
                <a:srgbClr val="FFC000"/>
              </a:buClr>
              <a:buSzPct val="120000"/>
              <a:buFont typeface="Wingdings" panose="05000000000000000000" pitchFamily="2" charset="2"/>
              <a:buChar char="§"/>
            </a:pPr>
            <a:r>
              <a:rPr lang="en-US" sz="1400" b="1" dirty="0">
                <a:solidFill>
                  <a:prstClr val="black"/>
                </a:solidFill>
                <a:ea typeface="+mn-lt"/>
                <a:cs typeface="Calibri"/>
              </a:rPr>
              <a:t>Specific Agreement </a:t>
            </a:r>
            <a:r>
              <a:rPr lang="en-US" sz="1400" dirty="0">
                <a:solidFill>
                  <a:prstClr val="black"/>
                </a:solidFill>
                <a:ea typeface="+mn-lt"/>
                <a:cs typeface="Calibri"/>
              </a:rPr>
              <a:t>between </a:t>
            </a:r>
            <a:r>
              <a:rPr lang="en-US" sz="1400" b="1" dirty="0">
                <a:solidFill>
                  <a:prstClr val="black"/>
                </a:solidFill>
                <a:ea typeface="+mn-lt"/>
                <a:cs typeface="Calibri"/>
              </a:rPr>
              <a:t>ERB </a:t>
            </a:r>
            <a:r>
              <a:rPr lang="en-US" sz="1400" dirty="0">
                <a:solidFill>
                  <a:prstClr val="black"/>
                </a:solidFill>
                <a:ea typeface="+mn-lt"/>
                <a:cs typeface="Calibri"/>
              </a:rPr>
              <a:t>and </a:t>
            </a:r>
            <a:r>
              <a:rPr lang="en-US" sz="1400" b="1" dirty="0">
                <a:solidFill>
                  <a:prstClr val="black"/>
                </a:solidFill>
                <a:ea typeface="+mn-lt"/>
                <a:cs typeface="Calibri"/>
              </a:rPr>
              <a:t>MADER</a:t>
            </a:r>
            <a:r>
              <a:rPr lang="en-US" sz="1400" dirty="0">
                <a:solidFill>
                  <a:prstClr val="black"/>
                </a:solidFill>
                <a:ea typeface="+mn-lt"/>
                <a:cs typeface="Calibri"/>
              </a:rPr>
              <a:t> signed on February 2022 to assess the potential of integrated initiatives for production of Bio-feedstock Oil</a:t>
            </a:r>
          </a:p>
          <a:p>
            <a:pPr marL="171450" lvl="1" indent="-171450">
              <a:spcBef>
                <a:spcPts val="1200"/>
              </a:spcBef>
              <a:spcAft>
                <a:spcPts val="1200"/>
              </a:spcAft>
              <a:buClr>
                <a:srgbClr val="FFC000"/>
              </a:buClr>
              <a:buSzPct val="120000"/>
              <a:buFont typeface="Wingdings" panose="05000000000000000000" pitchFamily="2" charset="2"/>
              <a:buChar char="§"/>
            </a:pPr>
            <a:r>
              <a:rPr lang="en-US" sz="1400" b="1" dirty="0">
                <a:solidFill>
                  <a:prstClr val="black"/>
                </a:solidFill>
                <a:ea typeface="+mn-lt"/>
                <a:cs typeface="Calibri"/>
              </a:rPr>
              <a:t>Bio-feedstock</a:t>
            </a:r>
            <a:r>
              <a:rPr lang="en-US" sz="1400" dirty="0">
                <a:solidFill>
                  <a:prstClr val="black"/>
                </a:solidFill>
                <a:ea typeface="+mn-lt"/>
                <a:cs typeface="Calibri"/>
              </a:rPr>
              <a:t> </a:t>
            </a:r>
            <a:r>
              <a:rPr lang="en-US" sz="1400" b="1" dirty="0">
                <a:solidFill>
                  <a:prstClr val="black"/>
                </a:solidFill>
                <a:ea typeface="+mn-lt"/>
                <a:cs typeface="Calibri"/>
              </a:rPr>
              <a:t>Oil </a:t>
            </a:r>
            <a:r>
              <a:rPr lang="en-US" sz="1400" dirty="0">
                <a:solidFill>
                  <a:prstClr val="black"/>
                </a:solidFill>
                <a:ea typeface="+mn-lt"/>
                <a:cs typeface="Calibri"/>
              </a:rPr>
              <a:t>develop from oilseeds crops (not in competition with food) using Oil Extraction Process plants to be located near agricultural areas (Agri Hubs)</a:t>
            </a:r>
          </a:p>
          <a:p>
            <a:pPr marL="171450" indent="-171450">
              <a:spcBef>
                <a:spcPts val="1200"/>
              </a:spcBef>
              <a:spcAft>
                <a:spcPts val="1200"/>
              </a:spcAft>
              <a:buClr>
                <a:srgbClr val="FFC000"/>
              </a:buClr>
            </a:pPr>
            <a:r>
              <a:rPr lang="en-US" sz="1400" b="1" dirty="0">
                <a:solidFill>
                  <a:prstClr val="black"/>
                </a:solidFill>
                <a:ea typeface="+mn-lt"/>
                <a:cs typeface="Calibri"/>
              </a:rPr>
              <a:t>Biochar </a:t>
            </a:r>
            <a:r>
              <a:rPr lang="en-US" sz="1400" dirty="0">
                <a:solidFill>
                  <a:prstClr val="black"/>
                </a:solidFill>
                <a:ea typeface="+mn-lt"/>
                <a:cs typeface="Calibri"/>
              </a:rPr>
              <a:t>derived </a:t>
            </a:r>
            <a:r>
              <a:rPr lang="it-IT" sz="1400" dirty="0">
                <a:solidFill>
                  <a:prstClr val="black"/>
                </a:solidFill>
                <a:ea typeface="+mn-lt"/>
                <a:cs typeface="Calibri"/>
              </a:rPr>
              <a:t>from press cake of oil </a:t>
            </a:r>
            <a:r>
              <a:rPr lang="it-IT" sz="1400" dirty="0" err="1">
                <a:solidFill>
                  <a:prstClr val="black"/>
                </a:solidFill>
                <a:ea typeface="+mn-lt"/>
                <a:cs typeface="Calibri"/>
              </a:rPr>
              <a:t>extraction</a:t>
            </a:r>
            <a:r>
              <a:rPr lang="it-IT" sz="1400" dirty="0">
                <a:solidFill>
                  <a:prstClr val="black"/>
                </a:solidFill>
                <a:ea typeface="+mn-lt"/>
                <a:cs typeface="Calibri"/>
              </a:rPr>
              <a:t> to </a:t>
            </a:r>
            <a:r>
              <a:rPr lang="en-US" sz="1400" dirty="0">
                <a:solidFill>
                  <a:prstClr val="black"/>
                </a:solidFill>
                <a:ea typeface="+mn-lt"/>
                <a:cs typeface="Calibri"/>
              </a:rPr>
              <a:t>co</a:t>
            </a:r>
            <a:r>
              <a:rPr lang="it-IT" sz="1400" dirty="0" err="1">
                <a:solidFill>
                  <a:prstClr val="black"/>
                </a:solidFill>
                <a:ea typeface="+mn-lt"/>
                <a:cs typeface="Calibri"/>
              </a:rPr>
              <a:t>ntribute</a:t>
            </a:r>
            <a:r>
              <a:rPr lang="it-IT" sz="1400" dirty="0">
                <a:solidFill>
                  <a:prstClr val="black"/>
                </a:solidFill>
                <a:ea typeface="+mn-lt"/>
                <a:cs typeface="Calibri"/>
              </a:rPr>
              <a:t> on carbon </a:t>
            </a:r>
            <a:r>
              <a:rPr lang="it-IT" sz="1400" dirty="0" err="1">
                <a:solidFill>
                  <a:prstClr val="black"/>
                </a:solidFill>
                <a:ea typeface="+mn-lt"/>
                <a:cs typeface="Calibri"/>
              </a:rPr>
              <a:t>neutrality</a:t>
            </a:r>
            <a:r>
              <a:rPr lang="it-IT" sz="1400" dirty="0">
                <a:solidFill>
                  <a:prstClr val="black"/>
                </a:solidFill>
                <a:ea typeface="+mn-lt"/>
                <a:cs typeface="Calibri"/>
              </a:rPr>
              <a:t> and to </a:t>
            </a:r>
            <a:r>
              <a:rPr lang="it-IT" sz="1400" dirty="0" err="1">
                <a:solidFill>
                  <a:prstClr val="black"/>
                </a:solidFill>
                <a:ea typeface="+mn-lt"/>
                <a:cs typeface="Calibri"/>
              </a:rPr>
              <a:t>improving</a:t>
            </a:r>
            <a:r>
              <a:rPr lang="it-IT" sz="1400" dirty="0">
                <a:solidFill>
                  <a:prstClr val="black"/>
                </a:solidFill>
                <a:ea typeface="+mn-lt"/>
                <a:cs typeface="Calibri"/>
              </a:rPr>
              <a:t> </a:t>
            </a:r>
            <a:r>
              <a:rPr lang="it-IT" sz="1400" dirty="0" err="1">
                <a:solidFill>
                  <a:prstClr val="black"/>
                </a:solidFill>
                <a:ea typeface="+mn-lt"/>
                <a:cs typeface="Calibri"/>
              </a:rPr>
              <a:t>soil</a:t>
            </a:r>
            <a:r>
              <a:rPr lang="it-IT" sz="1400" dirty="0">
                <a:solidFill>
                  <a:prstClr val="black"/>
                </a:solidFill>
                <a:ea typeface="+mn-lt"/>
                <a:cs typeface="Calibri"/>
              </a:rPr>
              <a:t> </a:t>
            </a:r>
            <a:r>
              <a:rPr lang="it-IT" sz="1400" dirty="0" err="1">
                <a:solidFill>
                  <a:prstClr val="black"/>
                </a:solidFill>
                <a:ea typeface="+mn-lt"/>
                <a:cs typeface="Calibri"/>
              </a:rPr>
              <a:t>quality</a:t>
            </a:r>
            <a:endParaRPr lang="en-US" sz="2000" dirty="0"/>
          </a:p>
        </p:txBody>
      </p:sp>
      <p:sp>
        <p:nvSpPr>
          <p:cNvPr id="17" name="Title 2">
            <a:extLst>
              <a:ext uri="{FF2B5EF4-FFF2-40B4-BE49-F238E27FC236}">
                <a16:creationId xmlns:a16="http://schemas.microsoft.com/office/drawing/2014/main" id="{BDAC57B4-0975-4541-B881-DD63FF90CDE3}"/>
              </a:ext>
            </a:extLst>
          </p:cNvPr>
          <p:cNvSpPr>
            <a:spLocks noGrp="1"/>
          </p:cNvSpPr>
          <p:nvPr>
            <p:ph type="title"/>
          </p:nvPr>
        </p:nvSpPr>
        <p:spPr>
          <a:xfrm>
            <a:off x="641245" y="173479"/>
            <a:ext cx="10122550" cy="778099"/>
          </a:xfrm>
        </p:spPr>
        <p:txBody>
          <a:bodyPr/>
          <a:lstStyle/>
          <a:p>
            <a:r>
              <a:rPr lang="en-US" dirty="0">
                <a:solidFill>
                  <a:prstClr val="black"/>
                </a:solidFill>
                <a:latin typeface="Calibri"/>
              </a:rPr>
              <a:t>Biofuel Feedstocks: Agri-Hub Program</a:t>
            </a:r>
            <a:endParaRPr lang="en-US" dirty="0"/>
          </a:p>
        </p:txBody>
      </p:sp>
      <p:sp>
        <p:nvSpPr>
          <p:cNvPr id="56" name="TextBox 55">
            <a:extLst>
              <a:ext uri="{FF2B5EF4-FFF2-40B4-BE49-F238E27FC236}">
                <a16:creationId xmlns:a16="http://schemas.microsoft.com/office/drawing/2014/main" id="{C5B37A09-078E-4B53-9E44-D3DD39F2093E}"/>
              </a:ext>
            </a:extLst>
          </p:cNvPr>
          <p:cNvSpPr txBox="1"/>
          <p:nvPr/>
        </p:nvSpPr>
        <p:spPr>
          <a:xfrm>
            <a:off x="6907796" y="963820"/>
            <a:ext cx="5066444" cy="1523318"/>
          </a:xfrm>
          <a:prstGeom prst="rect">
            <a:avLst/>
          </a:prstGeom>
          <a:solidFill>
            <a:srgbClr val="A2CF6D">
              <a:alpha val="39000"/>
            </a:srgbClr>
          </a:solidFill>
        </p:spPr>
        <p:txBody>
          <a:bodyPr wrap="square">
            <a:spAutoFit/>
          </a:bodyPr>
          <a:lstStyle/>
          <a:p>
            <a:pPr marL="0" marR="0" lvl="0" indent="0" algn="ctr" defTabSz="914377" rtl="0" eaLnBrk="1" fontAlgn="auto" latinLnBrk="0" hangingPunct="1">
              <a:lnSpc>
                <a:spcPct val="100000"/>
              </a:lnSpc>
              <a:spcBef>
                <a:spcPct val="20000"/>
              </a:spcBef>
              <a:spcAft>
                <a:spcPts val="0"/>
              </a:spcAft>
              <a:buClr>
                <a:srgbClr val="FFD500"/>
              </a:buClr>
              <a:buSzPct val="120000"/>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Eni is expanding in Mozambique beyond Oil &amp; Gas, leveraging Mozabique’s agricultural potential for generation of biofeedstock and in line with de-carbonization targets, without competing with the food production crops and agriculture lands  </a:t>
            </a:r>
          </a:p>
        </p:txBody>
      </p:sp>
      <p:sp>
        <p:nvSpPr>
          <p:cNvPr id="57" name="Rettangolo 141">
            <a:extLst>
              <a:ext uri="{FF2B5EF4-FFF2-40B4-BE49-F238E27FC236}">
                <a16:creationId xmlns:a16="http://schemas.microsoft.com/office/drawing/2014/main" id="{D4A8C6B3-E5DE-46ED-9C25-956939360686}"/>
              </a:ext>
            </a:extLst>
          </p:cNvPr>
          <p:cNvSpPr/>
          <p:nvPr/>
        </p:nvSpPr>
        <p:spPr>
          <a:xfrm flipH="1">
            <a:off x="1721906" y="963510"/>
            <a:ext cx="2827700" cy="1477638"/>
          </a:xfrm>
          <a:prstGeom prst="rect">
            <a:avLst/>
          </a:prstGeom>
          <a:blipFill>
            <a:blip r:embed="rId4"/>
            <a:stretch>
              <a:fillRect l="-1690" t="622" r="-1" b="2"/>
            </a:stretch>
          </a:blip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lIns="91440" tIns="46800" rtlCol="0" anchor="ctr" anchorCtr="0"/>
          <a:lstStyle/>
          <a:p>
            <a:pPr marL="0" marR="0" lvl="0" indent="0" algn="ctr" defTabSz="914400" rtl="0" eaLnBrk="1" fontAlgn="base" latinLnBrk="0" hangingPunct="1">
              <a:lnSpc>
                <a:spcPct val="95000"/>
              </a:lnSpc>
              <a:spcBef>
                <a:spcPct val="0"/>
              </a:spcBef>
              <a:spcAft>
                <a:spcPct val="0"/>
              </a:spcAft>
              <a:buClr>
                <a:srgbClr val="FFFFFF"/>
              </a:buClr>
              <a:buSzTx/>
              <a:buFontTx/>
              <a:buNone/>
              <a:tabLst/>
              <a:defRPr/>
            </a:pPr>
            <a:endParaRPr kumimoji="0" lang="en-US" sz="2800" b="1" i="0" u="none" strike="noStrike" kern="0" cap="none" spc="0" normalizeH="0" baseline="0" noProof="0" dirty="0">
              <a:ln>
                <a:noFill/>
              </a:ln>
              <a:solidFill>
                <a:prstClr val="white"/>
              </a:solidFill>
              <a:effectLst/>
              <a:uLnTx/>
              <a:uFillTx/>
              <a:latin typeface="Calibri"/>
              <a:ea typeface="MS PGothic"/>
              <a:cs typeface="Arial"/>
            </a:endParaRPr>
          </a:p>
        </p:txBody>
      </p:sp>
      <p:pic>
        <p:nvPicPr>
          <p:cNvPr id="58" name="Immagine 2" descr="Immagine che contiene cielo, esterni, verdura, sporcizia&#10;&#10;Descrizione generata automaticamente">
            <a:extLst>
              <a:ext uri="{FF2B5EF4-FFF2-40B4-BE49-F238E27FC236}">
                <a16:creationId xmlns:a16="http://schemas.microsoft.com/office/drawing/2014/main" id="{D4C1F916-D7F0-42E4-9B4B-A53DACE28C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92" r="26810" b="-2823"/>
          <a:stretch/>
        </p:blipFill>
        <p:spPr>
          <a:xfrm>
            <a:off x="217760" y="963510"/>
            <a:ext cx="1504146" cy="1523628"/>
          </a:xfrm>
          <a:prstGeom prst="rect">
            <a:avLst/>
          </a:prstGeom>
        </p:spPr>
      </p:pic>
      <p:pic>
        <p:nvPicPr>
          <p:cNvPr id="3076" name="Picture 4" descr="Other Cashew Nut Shell, INR 7,000 / Metric Ton by Indian Traders from  Howrah West Bengal | ID - 5695112">
            <a:extLst>
              <a:ext uri="{FF2B5EF4-FFF2-40B4-BE49-F238E27FC236}">
                <a16:creationId xmlns:a16="http://schemas.microsoft.com/office/drawing/2014/main" id="{A4B8A8C0-33D7-4D61-9F79-B73E53B0EF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9606" y="963510"/>
            <a:ext cx="2334778" cy="1508850"/>
          </a:xfrm>
          <a:prstGeom prst="rect">
            <a:avLst/>
          </a:prstGeom>
          <a:noFill/>
          <a:extLst>
            <a:ext uri="{909E8E84-426E-40DD-AFC4-6F175D3DCCD1}">
              <a14:hiddenFill xmlns:a14="http://schemas.microsoft.com/office/drawing/2010/main">
                <a:solidFill>
                  <a:srgbClr val="FFFFFF"/>
                </a:solidFill>
              </a14:hiddenFill>
            </a:ext>
          </a:extLst>
        </p:spPr>
      </p:pic>
      <p:sp>
        <p:nvSpPr>
          <p:cNvPr id="88" name="Text Placeholder 26">
            <a:extLst>
              <a:ext uri="{FF2B5EF4-FFF2-40B4-BE49-F238E27FC236}">
                <a16:creationId xmlns:a16="http://schemas.microsoft.com/office/drawing/2014/main" id="{81262596-9AE5-481B-9F39-6154836D2857}"/>
              </a:ext>
            </a:extLst>
          </p:cNvPr>
          <p:cNvSpPr txBox="1">
            <a:spLocks/>
          </p:cNvSpPr>
          <p:nvPr/>
        </p:nvSpPr>
        <p:spPr>
          <a:xfrm>
            <a:off x="6287980" y="5542119"/>
            <a:ext cx="2608369" cy="276999"/>
          </a:xfrm>
          <a:prstGeom prst="rect">
            <a:avLst/>
          </a:prstGeom>
          <a:solidFill>
            <a:schemeClr val="accent1"/>
          </a:solidFill>
          <a:ln w="25400" cap="flat" cmpd="sng" algn="ctr">
            <a:solidFill>
              <a:schemeClr val="accent1"/>
            </a:solidFill>
            <a:prstDash val="solid"/>
          </a:ln>
          <a:effectLst/>
        </p:spPr>
        <p:txBody>
          <a:bodyPr vert="horz" wrap="square" lIns="0" tIns="0" rIns="0" bIns="0" rtlCol="0" anchor="t">
            <a:spAutoFit/>
          </a:bodyPr>
          <a:lstStyle>
            <a:lvl1pPr marL="0" indent="0" algn="ctr" defTabSz="914377" rtl="0" eaLnBrk="1" latinLnBrk="0" hangingPunct="1">
              <a:spcBef>
                <a:spcPct val="20000"/>
              </a:spcBef>
              <a:buClr>
                <a:srgbClr val="FFD500"/>
              </a:buClr>
              <a:buSzPct val="120000"/>
              <a:buFont typeface="Wingdings" panose="05000000000000000000" pitchFamily="2" charset="2"/>
              <a:buNone/>
              <a:defRPr sz="1800" b="1" i="0"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Calibri"/>
              </a:rPr>
              <a:t>Biochar</a:t>
            </a:r>
          </a:p>
        </p:txBody>
      </p:sp>
      <p:sp>
        <p:nvSpPr>
          <p:cNvPr id="15" name="Slide Number Placeholder 3">
            <a:extLst>
              <a:ext uri="{FF2B5EF4-FFF2-40B4-BE49-F238E27FC236}">
                <a16:creationId xmlns:a16="http://schemas.microsoft.com/office/drawing/2014/main" id="{D28C8A85-5956-4698-8006-84FF9DB4F8D4}"/>
              </a:ext>
            </a:extLst>
          </p:cNvPr>
          <p:cNvSpPr txBox="1">
            <a:spLocks/>
          </p:cNvSpPr>
          <p:nvPr/>
        </p:nvSpPr>
        <p:spPr>
          <a:xfrm>
            <a:off x="0" y="634662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C8EB68E-E012-4BA0-8FC2-4838E88C4766}" type="slidenum">
              <a:rPr kumimoji="0" lang="it-IT"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7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 mastro">
  <a:themeElements>
    <a:clrScheme name="eni">
      <a:dk1>
        <a:sysClr val="windowText" lastClr="000000"/>
      </a:dk1>
      <a:lt1>
        <a:sysClr val="window" lastClr="FFFFFF"/>
      </a:lt1>
      <a:dk2>
        <a:srgbClr val="1F497D"/>
      </a:dk2>
      <a:lt2>
        <a:srgbClr val="EEECE1"/>
      </a:lt2>
      <a:accent1>
        <a:srgbClr val="FFD500"/>
      </a:accent1>
      <a:accent2>
        <a:srgbClr val="CA0538"/>
      </a:accent2>
      <a:accent3>
        <a:srgbClr val="C6C6C6"/>
      </a:accent3>
      <a:accent4>
        <a:srgbClr val="E3E3E3"/>
      </a:accent4>
      <a:accent5>
        <a:srgbClr val="FF9900"/>
      </a:accent5>
      <a:accent6>
        <a:srgbClr val="000000"/>
      </a:accent6>
      <a:hlink>
        <a:srgbClr val="CA0538"/>
      </a:hlink>
      <a:folHlink>
        <a:srgbClr val="A75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nvestor" id="{00082B0F-8944-BA4D-BECB-25C3A47F7D83}" vid="{3A944245-4325-2147-B8EA-D5B4E864C18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d1c946-227f-456b-a52f-005e356255ac">
      <Terms xmlns="http://schemas.microsoft.com/office/infopath/2007/PartnerControls"/>
    </lcf76f155ced4ddcb4097134ff3c332f>
    <TaxCatchAll xmlns="d01e433a-3dff-4bfe-9b43-eca30fbe25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FA6F25C383F945BC7A542EABA0DCD0" ma:contentTypeVersion="16" ma:contentTypeDescription="Create a new document." ma:contentTypeScope="" ma:versionID="9b85952f303d83b82451f4bbe9d9ad92">
  <xsd:schema xmlns:xsd="http://www.w3.org/2001/XMLSchema" xmlns:xs="http://www.w3.org/2001/XMLSchema" xmlns:p="http://schemas.microsoft.com/office/2006/metadata/properties" xmlns:ns2="6ad1c946-227f-456b-a52f-005e356255ac" xmlns:ns3="d01e433a-3dff-4bfe-9b43-eca30fbe256c" targetNamespace="http://schemas.microsoft.com/office/2006/metadata/properties" ma:root="true" ma:fieldsID="18c331466bb06c2ca49c66b464efc3f1" ns2:_="" ns3:_="">
    <xsd:import namespace="6ad1c946-227f-456b-a52f-005e356255ac"/>
    <xsd:import namespace="d01e433a-3dff-4bfe-9b43-eca30fbe25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1c946-227f-456b-a52f-005e35625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1e433a-3dff-4bfe-9b43-eca30fbe25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492de6-2ff0-4ce1-83ac-e6b58917b8f1}" ma:internalName="TaxCatchAll" ma:showField="CatchAllData" ma:web="d01e433a-3dff-4bfe-9b43-eca30fbe2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5266FE-4136-42A9-9E87-A5FE8A796C1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F182887-95F9-457B-9DD8-47D22CCB9332}">
  <ds:schemaRefs>
    <ds:schemaRef ds:uri="http://schemas.microsoft.com/sharepoint/v3/contenttype/forms"/>
  </ds:schemaRefs>
</ds:datastoreItem>
</file>

<file path=customXml/itemProps3.xml><?xml version="1.0" encoding="utf-8"?>
<ds:datastoreItem xmlns:ds="http://schemas.openxmlformats.org/officeDocument/2006/customXml" ds:itemID="{BEBF80C5-6A89-4B49-8C41-18F9A8CEFE6C}"/>
</file>

<file path=docProps/app.xml><?xml version="1.0" encoding="utf-8"?>
<Properties xmlns="http://schemas.openxmlformats.org/officeDocument/2006/extended-properties" xmlns:vt="http://schemas.openxmlformats.org/officeDocument/2006/docPropsVTypes">
  <TotalTime>58146</TotalTime>
  <Words>4052</Words>
  <Application>Microsoft Office PowerPoint</Application>
  <PresentationFormat>Widescreen</PresentationFormat>
  <Paragraphs>368</Paragraphs>
  <Slides>13</Slides>
  <Notes>12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vt:i4>
      </vt:variant>
    </vt:vector>
  </HeadingPairs>
  <TitlesOfParts>
    <vt:vector size="31" baseType="lpstr">
      <vt:lpstr>Arial</vt:lpstr>
      <vt:lpstr>Arial</vt:lpstr>
      <vt:lpstr>Avenir Next LT Pro Demi</vt:lpstr>
      <vt:lpstr>Avenir Next LT Pro Light</vt:lpstr>
      <vt:lpstr>Calibri</vt:lpstr>
      <vt:lpstr>EniExpLight</vt:lpstr>
      <vt:lpstr>EniLogo</vt:lpstr>
      <vt:lpstr>EniTabBold</vt:lpstr>
      <vt:lpstr>EniTabLight</vt:lpstr>
      <vt:lpstr>Open Sans</vt:lpstr>
      <vt:lpstr>Playfair Display</vt:lpstr>
      <vt:lpstr>Roboto</vt:lpstr>
      <vt:lpstr>Segoe UI</vt:lpstr>
      <vt:lpstr>Times New Roman</vt:lpstr>
      <vt:lpstr>Verdana</vt:lpstr>
      <vt:lpstr>Webdings</vt:lpstr>
      <vt:lpstr>Wingdings</vt:lpstr>
      <vt:lpstr>slide mastro</vt:lpstr>
      <vt:lpstr>Eni in Mozambique: Supporting the energy transition</vt:lpstr>
      <vt:lpstr>PowerPoint Presentation</vt:lpstr>
      <vt:lpstr>PowerPoint Presentation</vt:lpstr>
      <vt:lpstr>Towards a Net Zero Energy Business</vt:lpstr>
      <vt:lpstr>Our Activities in Mozambique</vt:lpstr>
      <vt:lpstr>PowerPoint Presentation</vt:lpstr>
      <vt:lpstr>Coral South Project</vt:lpstr>
      <vt:lpstr>Coral South FLNG Project Timeline</vt:lpstr>
      <vt:lpstr>Biofuel Feedstocks: Agri-Hub Program</vt:lpstr>
      <vt:lpstr>Eni Distinctive Approach</vt:lpstr>
      <vt:lpstr>Carbon Offset Initiatives</vt:lpstr>
      <vt:lpstr>Conclusions</vt:lpstr>
      <vt:lpstr>PowerPoint Presentation</vt:lpstr>
    </vt:vector>
  </TitlesOfParts>
  <Company>eni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Muccioli Annalisa</dc:creator>
  <cp:lastModifiedBy>Arao Ivete</cp:lastModifiedBy>
  <cp:revision>3478</cp:revision>
  <cp:lastPrinted>2021-06-17T06:20:38Z</cp:lastPrinted>
  <dcterms:created xsi:type="dcterms:W3CDTF">2017-01-25T15:34:15Z</dcterms:created>
  <dcterms:modified xsi:type="dcterms:W3CDTF">2022-09-14T06:04:49Z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0x010100C9FA6F25C383F945BC7A542EABA0DCD0</vt:lpwstr>
  </property>
</Properties>
</file>