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sldIdLst>
    <p:sldId id="256" r:id="rId2"/>
    <p:sldId id="257" r:id="rId3"/>
    <p:sldId id="258" r:id="rId4"/>
    <p:sldId id="259" r:id="rId5"/>
    <p:sldId id="261" r:id="rId6"/>
    <p:sldId id="268" r:id="rId7"/>
    <p:sldId id="271" r:id="rId8"/>
    <p:sldId id="270" r:id="rId9"/>
    <p:sldId id="262" r:id="rId10"/>
    <p:sldId id="269" r:id="rId11"/>
    <p:sldId id="26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ocencia" userId="99d7d5587642540e" providerId="LiveId" clId="{4CA66BF8-689F-4D58-875F-4B1E67B24D31}"/>
    <pc:docChg chg="modSld">
      <pc:chgData name="Inocencia" userId="99d7d5587642540e" providerId="LiveId" clId="{4CA66BF8-689F-4D58-875F-4B1E67B24D31}" dt="2022-09-15T05:01:07.876" v="30" actId="20577"/>
      <pc:docMkLst>
        <pc:docMk/>
      </pc:docMkLst>
      <pc:sldChg chg="modSp mod">
        <pc:chgData name="Inocencia" userId="99d7d5587642540e" providerId="LiveId" clId="{4CA66BF8-689F-4D58-875F-4B1E67B24D31}" dt="2022-09-15T05:01:07.876" v="30" actId="20577"/>
        <pc:sldMkLst>
          <pc:docMk/>
          <pc:sldMk cId="339505855" sldId="257"/>
        </pc:sldMkLst>
        <pc:spChg chg="mod">
          <ac:chgData name="Inocencia" userId="99d7d5587642540e" providerId="LiveId" clId="{4CA66BF8-689F-4D58-875F-4B1E67B24D31}" dt="2022-09-15T05:01:07.876" v="30" actId="20577"/>
          <ac:spMkLst>
            <pc:docMk/>
            <pc:sldMk cId="339505855" sldId="257"/>
            <ac:spMk id="3" creationId="{85BCAC4C-44AC-70EC-A8D9-DDEC8677BF11}"/>
          </ac:spMkLst>
        </pc:spChg>
      </pc:sldChg>
      <pc:sldChg chg="modSp mod">
        <pc:chgData name="Inocencia" userId="99d7d5587642540e" providerId="LiveId" clId="{4CA66BF8-689F-4D58-875F-4B1E67B24D31}" dt="2022-09-15T04:59:31.615" v="9" actId="20577"/>
        <pc:sldMkLst>
          <pc:docMk/>
          <pc:sldMk cId="2116096943" sldId="262"/>
        </pc:sldMkLst>
        <pc:spChg chg="mod">
          <ac:chgData name="Inocencia" userId="99d7d5587642540e" providerId="LiveId" clId="{4CA66BF8-689F-4D58-875F-4B1E67B24D31}" dt="2022-09-15T04:59:31.615" v="9" actId="20577"/>
          <ac:spMkLst>
            <pc:docMk/>
            <pc:sldMk cId="2116096943" sldId="262"/>
            <ac:spMk id="2" creationId="{AD197FB6-9549-A3A2-B92B-F493080E2821}"/>
          </ac:spMkLst>
        </pc:spChg>
      </pc:sldChg>
      <pc:sldChg chg="modSp mod">
        <pc:chgData name="Inocencia" userId="99d7d5587642540e" providerId="LiveId" clId="{4CA66BF8-689F-4D58-875F-4B1E67B24D31}" dt="2022-09-15T04:59:38.959" v="11" actId="20577"/>
        <pc:sldMkLst>
          <pc:docMk/>
          <pc:sldMk cId="3215168424" sldId="263"/>
        </pc:sldMkLst>
        <pc:spChg chg="mod">
          <ac:chgData name="Inocencia" userId="99d7d5587642540e" providerId="LiveId" clId="{4CA66BF8-689F-4D58-875F-4B1E67B24D31}" dt="2022-09-15T04:59:38.959" v="11" actId="20577"/>
          <ac:spMkLst>
            <pc:docMk/>
            <pc:sldMk cId="3215168424" sldId="263"/>
            <ac:spMk id="2" creationId="{9980D9D4-9CB6-870C-A838-0CD9C201FA33}"/>
          </ac:spMkLst>
        </pc:spChg>
      </pc:sldChg>
      <pc:sldChg chg="modSp mod">
        <pc:chgData name="Inocencia" userId="99d7d5587642540e" providerId="LiveId" clId="{4CA66BF8-689F-4D58-875F-4B1E67B24D31}" dt="2022-09-15T04:58:56.769" v="2" actId="20577"/>
        <pc:sldMkLst>
          <pc:docMk/>
          <pc:sldMk cId="3489122713" sldId="268"/>
        </pc:sldMkLst>
        <pc:spChg chg="mod">
          <ac:chgData name="Inocencia" userId="99d7d5587642540e" providerId="LiveId" clId="{4CA66BF8-689F-4D58-875F-4B1E67B24D31}" dt="2022-09-15T04:58:56.769" v="2" actId="20577"/>
          <ac:spMkLst>
            <pc:docMk/>
            <pc:sldMk cId="3489122713" sldId="268"/>
            <ac:spMk id="2" creationId="{C47ED89A-832A-E590-A534-811EE168B6EC}"/>
          </ac:spMkLst>
        </pc:spChg>
      </pc:sldChg>
      <pc:sldChg chg="modSp mod">
        <pc:chgData name="Inocencia" userId="99d7d5587642540e" providerId="LiveId" clId="{4CA66BF8-689F-4D58-875F-4B1E67B24D31}" dt="2022-09-15T04:59:27.189" v="7" actId="20577"/>
        <pc:sldMkLst>
          <pc:docMk/>
          <pc:sldMk cId="1654989619" sldId="270"/>
        </pc:sldMkLst>
        <pc:spChg chg="mod">
          <ac:chgData name="Inocencia" userId="99d7d5587642540e" providerId="LiveId" clId="{4CA66BF8-689F-4D58-875F-4B1E67B24D31}" dt="2022-09-15T04:59:27.189" v="7" actId="20577"/>
          <ac:spMkLst>
            <pc:docMk/>
            <pc:sldMk cId="1654989619" sldId="270"/>
            <ac:spMk id="2" creationId="{37DCC690-8BA4-3B47-B266-C7EC566CC0D0}"/>
          </ac:spMkLst>
        </pc:spChg>
      </pc:sldChg>
      <pc:sldChg chg="modSp mod">
        <pc:chgData name="Inocencia" userId="99d7d5587642540e" providerId="LiveId" clId="{4CA66BF8-689F-4D58-875F-4B1E67B24D31}" dt="2022-09-15T04:59:01.513" v="4" actId="20577"/>
        <pc:sldMkLst>
          <pc:docMk/>
          <pc:sldMk cId="1954709200" sldId="271"/>
        </pc:sldMkLst>
        <pc:spChg chg="mod">
          <ac:chgData name="Inocencia" userId="99d7d5587642540e" providerId="LiveId" clId="{4CA66BF8-689F-4D58-875F-4B1E67B24D31}" dt="2022-09-15T04:59:01.513" v="4" actId="20577"/>
          <ac:spMkLst>
            <pc:docMk/>
            <pc:sldMk cId="1954709200" sldId="271"/>
            <ac:spMk id="2" creationId="{3D85C095-3987-41CA-B808-7A1F8F91D7C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0376CF-32F1-415A-9C81-3B9C26D9E7A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97A86EF-3C2B-4ACA-B24E-EC070A50BF35}">
      <dgm:prSet phldrT="[Text]"/>
      <dgm:spPr/>
      <dgm:t>
        <a:bodyPr/>
        <a:lstStyle/>
        <a:p>
          <a:r>
            <a:rPr lang="en-US" b="1" dirty="0"/>
            <a:t>SWF Mozambique</a:t>
          </a:r>
        </a:p>
      </dgm:t>
    </dgm:pt>
    <dgm:pt modelId="{F1C43C53-8DB9-452F-8399-12135C7B1FF1}" type="parTrans" cxnId="{B4201B3A-4377-421D-B55F-AE8EA8B6A9E1}">
      <dgm:prSet/>
      <dgm:spPr/>
      <dgm:t>
        <a:bodyPr/>
        <a:lstStyle/>
        <a:p>
          <a:endParaRPr lang="en-US"/>
        </a:p>
      </dgm:t>
    </dgm:pt>
    <dgm:pt modelId="{824573CD-4AF9-4749-AFDB-4AE6190003BB}" type="sibTrans" cxnId="{B4201B3A-4377-421D-B55F-AE8EA8B6A9E1}">
      <dgm:prSet/>
      <dgm:spPr/>
      <dgm:t>
        <a:bodyPr/>
        <a:lstStyle/>
        <a:p>
          <a:endParaRPr lang="en-US"/>
        </a:p>
      </dgm:t>
    </dgm:pt>
    <dgm:pt modelId="{1CD59108-F5EC-43FE-B785-5DDAC53511BA}">
      <dgm:prSet phldrT="[Text]"/>
      <dgm:spPr/>
      <dgm:t>
        <a:bodyPr/>
        <a:lstStyle/>
        <a:p>
          <a:r>
            <a:rPr lang="en-US" dirty="0"/>
            <a:t>Saving &amp; Stabilization</a:t>
          </a:r>
        </a:p>
      </dgm:t>
    </dgm:pt>
    <dgm:pt modelId="{2CAF4F77-14B0-4687-B60B-D8F201F4B5F6}" type="parTrans" cxnId="{B5626719-F57A-4EC5-9993-2113595DD99F}">
      <dgm:prSet/>
      <dgm:spPr/>
      <dgm:t>
        <a:bodyPr/>
        <a:lstStyle/>
        <a:p>
          <a:endParaRPr lang="en-US"/>
        </a:p>
      </dgm:t>
    </dgm:pt>
    <dgm:pt modelId="{B7FE4F38-CB5D-416C-87EF-6B01B2577247}" type="sibTrans" cxnId="{B5626719-F57A-4EC5-9993-2113595DD99F}">
      <dgm:prSet/>
      <dgm:spPr/>
      <dgm:t>
        <a:bodyPr/>
        <a:lstStyle/>
        <a:p>
          <a:endParaRPr lang="en-US"/>
        </a:p>
      </dgm:t>
    </dgm:pt>
    <dgm:pt modelId="{41333BF4-0EC0-4E5B-A13B-9B4F66A38EA7}">
      <dgm:prSet phldrT="[Text]"/>
      <dgm:spPr/>
      <dgm:t>
        <a:bodyPr/>
        <a:lstStyle/>
        <a:p>
          <a:r>
            <a:rPr lang="en-US" dirty="0"/>
            <a:t>Structure (Parliament, MEF, BM, Managers); Rules (entry and exit, </a:t>
          </a:r>
        </a:p>
      </dgm:t>
    </dgm:pt>
    <dgm:pt modelId="{5CFEF6DF-F214-4CD4-B208-5CB78F66B5BA}" type="parTrans" cxnId="{152F4622-7360-490A-9B40-0854A83B3EDA}">
      <dgm:prSet/>
      <dgm:spPr/>
      <dgm:t>
        <a:bodyPr/>
        <a:lstStyle/>
        <a:p>
          <a:endParaRPr lang="en-US"/>
        </a:p>
      </dgm:t>
    </dgm:pt>
    <dgm:pt modelId="{D718BC13-D2A3-4375-829B-3E5E72917538}" type="sibTrans" cxnId="{152F4622-7360-490A-9B40-0854A83B3EDA}">
      <dgm:prSet/>
      <dgm:spPr/>
      <dgm:t>
        <a:bodyPr/>
        <a:lstStyle/>
        <a:p>
          <a:endParaRPr lang="en-US"/>
        </a:p>
      </dgm:t>
    </dgm:pt>
    <dgm:pt modelId="{2FEE7791-035B-425B-83F0-B10984789B80}">
      <dgm:prSet phldrT="[Text]"/>
      <dgm:spPr/>
      <dgm:t>
        <a:bodyPr/>
        <a:lstStyle/>
        <a:p>
          <a:r>
            <a:rPr lang="en-US" dirty="0"/>
            <a:t>Development (investment in infrastructure)</a:t>
          </a:r>
        </a:p>
      </dgm:t>
    </dgm:pt>
    <dgm:pt modelId="{6437E493-6D3D-4FB2-99FF-48C49108E674}" type="parTrans" cxnId="{98E69726-A580-40B0-8B73-2DA6DB41FD08}">
      <dgm:prSet/>
      <dgm:spPr/>
      <dgm:t>
        <a:bodyPr/>
        <a:lstStyle/>
        <a:p>
          <a:endParaRPr lang="en-US"/>
        </a:p>
      </dgm:t>
    </dgm:pt>
    <dgm:pt modelId="{47A07068-9A98-4B80-B330-3A4C1BD47625}" type="sibTrans" cxnId="{98E69726-A580-40B0-8B73-2DA6DB41FD08}">
      <dgm:prSet/>
      <dgm:spPr/>
      <dgm:t>
        <a:bodyPr/>
        <a:lstStyle/>
        <a:p>
          <a:endParaRPr lang="en-US"/>
        </a:p>
      </dgm:t>
    </dgm:pt>
    <dgm:pt modelId="{B4F0F73A-F9E4-4DC9-8C3F-BA6D3FF0814B}">
      <dgm:prSet phldrT="[Text]"/>
      <dgm:spPr/>
      <dgm:t>
        <a:bodyPr/>
        <a:lstStyle/>
        <a:p>
          <a:r>
            <a:rPr lang="en-US"/>
            <a:t>State budget </a:t>
          </a:r>
          <a:endParaRPr lang="en-US" dirty="0"/>
        </a:p>
      </dgm:t>
    </dgm:pt>
    <dgm:pt modelId="{683BE87C-1A03-40C2-81E9-75DDC9BB0D40}" type="parTrans" cxnId="{1AD07CF1-B54B-46B8-9CFA-741DC66FF249}">
      <dgm:prSet/>
      <dgm:spPr/>
      <dgm:t>
        <a:bodyPr/>
        <a:lstStyle/>
        <a:p>
          <a:endParaRPr lang="en-US"/>
        </a:p>
      </dgm:t>
    </dgm:pt>
    <dgm:pt modelId="{FF710FE1-C12E-42DB-B38C-F165A6FC30F0}" type="sibTrans" cxnId="{1AD07CF1-B54B-46B8-9CFA-741DC66FF249}">
      <dgm:prSet/>
      <dgm:spPr/>
      <dgm:t>
        <a:bodyPr/>
        <a:lstStyle/>
        <a:p>
          <a:endParaRPr lang="en-US"/>
        </a:p>
      </dgm:t>
    </dgm:pt>
    <dgm:pt modelId="{4187DB24-39C3-47CE-BF7E-9FC23DA90E91}" type="pres">
      <dgm:prSet presAssocID="{290376CF-32F1-415A-9C81-3B9C26D9E7AB}" presName="hierChild1" presStyleCnt="0">
        <dgm:presLayoutVars>
          <dgm:chPref val="1"/>
          <dgm:dir/>
          <dgm:animOne val="branch"/>
          <dgm:animLvl val="lvl"/>
          <dgm:resizeHandles/>
        </dgm:presLayoutVars>
      </dgm:prSet>
      <dgm:spPr/>
    </dgm:pt>
    <dgm:pt modelId="{E629197C-220B-4520-A497-5B7FB59ED962}" type="pres">
      <dgm:prSet presAssocID="{397A86EF-3C2B-4ACA-B24E-EC070A50BF35}" presName="hierRoot1" presStyleCnt="0"/>
      <dgm:spPr/>
    </dgm:pt>
    <dgm:pt modelId="{8D90F09A-3FED-422A-BC61-5E0ACB20641B}" type="pres">
      <dgm:prSet presAssocID="{397A86EF-3C2B-4ACA-B24E-EC070A50BF35}" presName="composite" presStyleCnt="0"/>
      <dgm:spPr/>
    </dgm:pt>
    <dgm:pt modelId="{58C5D7FA-3768-4245-8E3D-7E727B596570}" type="pres">
      <dgm:prSet presAssocID="{397A86EF-3C2B-4ACA-B24E-EC070A50BF35}" presName="background" presStyleLbl="node0" presStyleIdx="0" presStyleCnt="1"/>
      <dgm:spPr/>
    </dgm:pt>
    <dgm:pt modelId="{627FD5F7-5506-4AA7-8412-1D501634321A}" type="pres">
      <dgm:prSet presAssocID="{397A86EF-3C2B-4ACA-B24E-EC070A50BF35}" presName="text" presStyleLbl="fgAcc0" presStyleIdx="0" presStyleCnt="1">
        <dgm:presLayoutVars>
          <dgm:chPref val="3"/>
        </dgm:presLayoutVars>
      </dgm:prSet>
      <dgm:spPr/>
    </dgm:pt>
    <dgm:pt modelId="{2D3DA58F-55DD-40DA-A689-525C9BF491D6}" type="pres">
      <dgm:prSet presAssocID="{397A86EF-3C2B-4ACA-B24E-EC070A50BF35}" presName="hierChild2" presStyleCnt="0"/>
      <dgm:spPr/>
    </dgm:pt>
    <dgm:pt modelId="{23FB6366-A60A-4F8A-B441-14F9353797CA}" type="pres">
      <dgm:prSet presAssocID="{2CAF4F77-14B0-4687-B60B-D8F201F4B5F6}" presName="Name10" presStyleLbl="parChTrans1D2" presStyleIdx="0" presStyleCnt="2"/>
      <dgm:spPr/>
    </dgm:pt>
    <dgm:pt modelId="{3E7A3B5D-5937-4A60-9866-90FC82FE4282}" type="pres">
      <dgm:prSet presAssocID="{1CD59108-F5EC-43FE-B785-5DDAC53511BA}" presName="hierRoot2" presStyleCnt="0"/>
      <dgm:spPr/>
    </dgm:pt>
    <dgm:pt modelId="{A4FE6429-D639-4C5D-B441-CA160CFE93C6}" type="pres">
      <dgm:prSet presAssocID="{1CD59108-F5EC-43FE-B785-5DDAC53511BA}" presName="composite2" presStyleCnt="0"/>
      <dgm:spPr/>
    </dgm:pt>
    <dgm:pt modelId="{5F91EDDC-B08D-48D9-A01A-3818CB98EEAE}" type="pres">
      <dgm:prSet presAssocID="{1CD59108-F5EC-43FE-B785-5DDAC53511BA}" presName="background2" presStyleLbl="node2" presStyleIdx="0" presStyleCnt="2"/>
      <dgm:spPr/>
    </dgm:pt>
    <dgm:pt modelId="{7BC73849-0668-4157-9A80-5ADA2A13B482}" type="pres">
      <dgm:prSet presAssocID="{1CD59108-F5EC-43FE-B785-5DDAC53511BA}" presName="text2" presStyleLbl="fgAcc2" presStyleIdx="0" presStyleCnt="2">
        <dgm:presLayoutVars>
          <dgm:chPref val="3"/>
        </dgm:presLayoutVars>
      </dgm:prSet>
      <dgm:spPr/>
    </dgm:pt>
    <dgm:pt modelId="{9BD4221C-7CFD-4DB3-98F9-1F837A3A18A4}" type="pres">
      <dgm:prSet presAssocID="{1CD59108-F5EC-43FE-B785-5DDAC53511BA}" presName="hierChild3" presStyleCnt="0"/>
      <dgm:spPr/>
    </dgm:pt>
    <dgm:pt modelId="{DC992E2A-8B5A-4BD3-848A-844BB9DD7C60}" type="pres">
      <dgm:prSet presAssocID="{5CFEF6DF-F214-4CD4-B208-5CB78F66B5BA}" presName="Name17" presStyleLbl="parChTrans1D3" presStyleIdx="0" presStyleCnt="2"/>
      <dgm:spPr/>
    </dgm:pt>
    <dgm:pt modelId="{20351B92-474C-4B11-8E2F-376BB763A050}" type="pres">
      <dgm:prSet presAssocID="{41333BF4-0EC0-4E5B-A13B-9B4F66A38EA7}" presName="hierRoot3" presStyleCnt="0"/>
      <dgm:spPr/>
    </dgm:pt>
    <dgm:pt modelId="{F6F34415-4C42-4F94-BBBC-556F486FFDC1}" type="pres">
      <dgm:prSet presAssocID="{41333BF4-0EC0-4E5B-A13B-9B4F66A38EA7}" presName="composite3" presStyleCnt="0"/>
      <dgm:spPr/>
    </dgm:pt>
    <dgm:pt modelId="{A6EF0861-0F74-4387-9943-F809B231501F}" type="pres">
      <dgm:prSet presAssocID="{41333BF4-0EC0-4E5B-A13B-9B4F66A38EA7}" presName="background3" presStyleLbl="node3" presStyleIdx="0" presStyleCnt="2"/>
      <dgm:spPr/>
    </dgm:pt>
    <dgm:pt modelId="{7D7FFAD3-6648-4DAB-9108-171B78147E6E}" type="pres">
      <dgm:prSet presAssocID="{41333BF4-0EC0-4E5B-A13B-9B4F66A38EA7}" presName="text3" presStyleLbl="fgAcc3" presStyleIdx="0" presStyleCnt="2">
        <dgm:presLayoutVars>
          <dgm:chPref val="3"/>
        </dgm:presLayoutVars>
      </dgm:prSet>
      <dgm:spPr/>
    </dgm:pt>
    <dgm:pt modelId="{3F274D16-8BBB-4F84-8CDA-71A2F0418EAE}" type="pres">
      <dgm:prSet presAssocID="{41333BF4-0EC0-4E5B-A13B-9B4F66A38EA7}" presName="hierChild4" presStyleCnt="0"/>
      <dgm:spPr/>
    </dgm:pt>
    <dgm:pt modelId="{5B589F9A-6EB3-4905-B151-3E0BB55986EE}" type="pres">
      <dgm:prSet presAssocID="{6437E493-6D3D-4FB2-99FF-48C49108E674}" presName="Name10" presStyleLbl="parChTrans1D2" presStyleIdx="1" presStyleCnt="2"/>
      <dgm:spPr/>
    </dgm:pt>
    <dgm:pt modelId="{1644BEBD-5C70-4436-A2CF-ED95BC3F9EE9}" type="pres">
      <dgm:prSet presAssocID="{2FEE7791-035B-425B-83F0-B10984789B80}" presName="hierRoot2" presStyleCnt="0"/>
      <dgm:spPr/>
    </dgm:pt>
    <dgm:pt modelId="{DF97EA50-F08F-4B96-8442-8BD072DDC318}" type="pres">
      <dgm:prSet presAssocID="{2FEE7791-035B-425B-83F0-B10984789B80}" presName="composite2" presStyleCnt="0"/>
      <dgm:spPr/>
    </dgm:pt>
    <dgm:pt modelId="{F3EBF912-D921-4818-956F-681C142B7BDA}" type="pres">
      <dgm:prSet presAssocID="{2FEE7791-035B-425B-83F0-B10984789B80}" presName="background2" presStyleLbl="node2" presStyleIdx="1" presStyleCnt="2"/>
      <dgm:spPr/>
    </dgm:pt>
    <dgm:pt modelId="{B253F0B7-BFE2-4FA2-877D-05641A779570}" type="pres">
      <dgm:prSet presAssocID="{2FEE7791-035B-425B-83F0-B10984789B80}" presName="text2" presStyleLbl="fgAcc2" presStyleIdx="1" presStyleCnt="2">
        <dgm:presLayoutVars>
          <dgm:chPref val="3"/>
        </dgm:presLayoutVars>
      </dgm:prSet>
      <dgm:spPr/>
    </dgm:pt>
    <dgm:pt modelId="{83CF20C9-7BA7-4178-BD61-D1B1736B389C}" type="pres">
      <dgm:prSet presAssocID="{2FEE7791-035B-425B-83F0-B10984789B80}" presName="hierChild3" presStyleCnt="0"/>
      <dgm:spPr/>
    </dgm:pt>
    <dgm:pt modelId="{5F7EA716-0C65-4F42-ACE9-81F79B6FAA61}" type="pres">
      <dgm:prSet presAssocID="{683BE87C-1A03-40C2-81E9-75DDC9BB0D40}" presName="Name17" presStyleLbl="parChTrans1D3" presStyleIdx="1" presStyleCnt="2"/>
      <dgm:spPr/>
    </dgm:pt>
    <dgm:pt modelId="{A606AE9B-F7F4-421C-AE70-FDD2F8403CF9}" type="pres">
      <dgm:prSet presAssocID="{B4F0F73A-F9E4-4DC9-8C3F-BA6D3FF0814B}" presName="hierRoot3" presStyleCnt="0"/>
      <dgm:spPr/>
    </dgm:pt>
    <dgm:pt modelId="{2BE88C11-2034-4D82-8C79-A1EE5BFE4FD4}" type="pres">
      <dgm:prSet presAssocID="{B4F0F73A-F9E4-4DC9-8C3F-BA6D3FF0814B}" presName="composite3" presStyleCnt="0"/>
      <dgm:spPr/>
    </dgm:pt>
    <dgm:pt modelId="{12B13525-F879-492B-AF01-8806A512644A}" type="pres">
      <dgm:prSet presAssocID="{B4F0F73A-F9E4-4DC9-8C3F-BA6D3FF0814B}" presName="background3" presStyleLbl="node3" presStyleIdx="1" presStyleCnt="2"/>
      <dgm:spPr/>
    </dgm:pt>
    <dgm:pt modelId="{132DBBE2-6C92-4B03-9486-C3CB9DAA84C9}" type="pres">
      <dgm:prSet presAssocID="{B4F0F73A-F9E4-4DC9-8C3F-BA6D3FF0814B}" presName="text3" presStyleLbl="fgAcc3" presStyleIdx="1" presStyleCnt="2">
        <dgm:presLayoutVars>
          <dgm:chPref val="3"/>
        </dgm:presLayoutVars>
      </dgm:prSet>
      <dgm:spPr/>
    </dgm:pt>
    <dgm:pt modelId="{37C35A81-4D4D-41CF-A563-9A9823F33BB2}" type="pres">
      <dgm:prSet presAssocID="{B4F0F73A-F9E4-4DC9-8C3F-BA6D3FF0814B}" presName="hierChild4" presStyleCnt="0"/>
      <dgm:spPr/>
    </dgm:pt>
  </dgm:ptLst>
  <dgm:cxnLst>
    <dgm:cxn modelId="{6DCF9309-108B-4BE4-A63E-F689B1F58505}" type="presOf" srcId="{6437E493-6D3D-4FB2-99FF-48C49108E674}" destId="{5B589F9A-6EB3-4905-B151-3E0BB55986EE}" srcOrd="0" destOrd="0" presId="urn:microsoft.com/office/officeart/2005/8/layout/hierarchy1"/>
    <dgm:cxn modelId="{B5626719-F57A-4EC5-9993-2113595DD99F}" srcId="{397A86EF-3C2B-4ACA-B24E-EC070A50BF35}" destId="{1CD59108-F5EC-43FE-B785-5DDAC53511BA}" srcOrd="0" destOrd="0" parTransId="{2CAF4F77-14B0-4687-B60B-D8F201F4B5F6}" sibTransId="{B7FE4F38-CB5D-416C-87EF-6B01B2577247}"/>
    <dgm:cxn modelId="{152F4622-7360-490A-9B40-0854A83B3EDA}" srcId="{1CD59108-F5EC-43FE-B785-5DDAC53511BA}" destId="{41333BF4-0EC0-4E5B-A13B-9B4F66A38EA7}" srcOrd="0" destOrd="0" parTransId="{5CFEF6DF-F214-4CD4-B208-5CB78F66B5BA}" sibTransId="{D718BC13-D2A3-4375-829B-3E5E72917538}"/>
    <dgm:cxn modelId="{98E69726-A580-40B0-8B73-2DA6DB41FD08}" srcId="{397A86EF-3C2B-4ACA-B24E-EC070A50BF35}" destId="{2FEE7791-035B-425B-83F0-B10984789B80}" srcOrd="1" destOrd="0" parTransId="{6437E493-6D3D-4FB2-99FF-48C49108E674}" sibTransId="{47A07068-9A98-4B80-B330-3A4C1BD47625}"/>
    <dgm:cxn modelId="{B4201B3A-4377-421D-B55F-AE8EA8B6A9E1}" srcId="{290376CF-32F1-415A-9C81-3B9C26D9E7AB}" destId="{397A86EF-3C2B-4ACA-B24E-EC070A50BF35}" srcOrd="0" destOrd="0" parTransId="{F1C43C53-8DB9-452F-8399-12135C7B1FF1}" sibTransId="{824573CD-4AF9-4749-AFDB-4AE6190003BB}"/>
    <dgm:cxn modelId="{AD20D551-0E39-4B09-819B-ED715D58F68A}" type="presOf" srcId="{41333BF4-0EC0-4E5B-A13B-9B4F66A38EA7}" destId="{7D7FFAD3-6648-4DAB-9108-171B78147E6E}" srcOrd="0" destOrd="0" presId="urn:microsoft.com/office/officeart/2005/8/layout/hierarchy1"/>
    <dgm:cxn modelId="{17460874-48DE-4B6B-8E2E-3D78E6ED7247}" type="presOf" srcId="{397A86EF-3C2B-4ACA-B24E-EC070A50BF35}" destId="{627FD5F7-5506-4AA7-8412-1D501634321A}" srcOrd="0" destOrd="0" presId="urn:microsoft.com/office/officeart/2005/8/layout/hierarchy1"/>
    <dgm:cxn modelId="{E0E7819B-BB04-40B8-9E54-48E44F864EED}" type="presOf" srcId="{5CFEF6DF-F214-4CD4-B208-5CB78F66B5BA}" destId="{DC992E2A-8B5A-4BD3-848A-844BB9DD7C60}" srcOrd="0" destOrd="0" presId="urn:microsoft.com/office/officeart/2005/8/layout/hierarchy1"/>
    <dgm:cxn modelId="{019D82AF-72D4-497F-B512-3047D62DBB4D}" type="presOf" srcId="{290376CF-32F1-415A-9C81-3B9C26D9E7AB}" destId="{4187DB24-39C3-47CE-BF7E-9FC23DA90E91}" srcOrd="0" destOrd="0" presId="urn:microsoft.com/office/officeart/2005/8/layout/hierarchy1"/>
    <dgm:cxn modelId="{168E38B5-58DA-4129-B3CB-02C4F7A63E41}" type="presOf" srcId="{B4F0F73A-F9E4-4DC9-8C3F-BA6D3FF0814B}" destId="{132DBBE2-6C92-4B03-9486-C3CB9DAA84C9}" srcOrd="0" destOrd="0" presId="urn:microsoft.com/office/officeart/2005/8/layout/hierarchy1"/>
    <dgm:cxn modelId="{0C517FB9-D48C-4F51-88E8-2688BACDBC24}" type="presOf" srcId="{2CAF4F77-14B0-4687-B60B-D8F201F4B5F6}" destId="{23FB6366-A60A-4F8A-B441-14F9353797CA}" srcOrd="0" destOrd="0" presId="urn:microsoft.com/office/officeart/2005/8/layout/hierarchy1"/>
    <dgm:cxn modelId="{09D367C5-D9A5-47B4-8D8A-570A73B62D00}" type="presOf" srcId="{683BE87C-1A03-40C2-81E9-75DDC9BB0D40}" destId="{5F7EA716-0C65-4F42-ACE9-81F79B6FAA61}" srcOrd="0" destOrd="0" presId="urn:microsoft.com/office/officeart/2005/8/layout/hierarchy1"/>
    <dgm:cxn modelId="{2B68AAD0-C220-4FB0-BAE6-CB003C819F64}" type="presOf" srcId="{1CD59108-F5EC-43FE-B785-5DDAC53511BA}" destId="{7BC73849-0668-4157-9A80-5ADA2A13B482}" srcOrd="0" destOrd="0" presId="urn:microsoft.com/office/officeart/2005/8/layout/hierarchy1"/>
    <dgm:cxn modelId="{2CA337D9-6F34-46EF-88B4-0B8C12202161}" type="presOf" srcId="{2FEE7791-035B-425B-83F0-B10984789B80}" destId="{B253F0B7-BFE2-4FA2-877D-05641A779570}" srcOrd="0" destOrd="0" presId="urn:microsoft.com/office/officeart/2005/8/layout/hierarchy1"/>
    <dgm:cxn modelId="{1AD07CF1-B54B-46B8-9CFA-741DC66FF249}" srcId="{2FEE7791-035B-425B-83F0-B10984789B80}" destId="{B4F0F73A-F9E4-4DC9-8C3F-BA6D3FF0814B}" srcOrd="0" destOrd="0" parTransId="{683BE87C-1A03-40C2-81E9-75DDC9BB0D40}" sibTransId="{FF710FE1-C12E-42DB-B38C-F165A6FC30F0}"/>
    <dgm:cxn modelId="{CA905119-E7D2-4AE3-B060-001269D91D4B}" type="presParOf" srcId="{4187DB24-39C3-47CE-BF7E-9FC23DA90E91}" destId="{E629197C-220B-4520-A497-5B7FB59ED962}" srcOrd="0" destOrd="0" presId="urn:microsoft.com/office/officeart/2005/8/layout/hierarchy1"/>
    <dgm:cxn modelId="{D8699877-2970-4617-A244-857412B13C21}" type="presParOf" srcId="{E629197C-220B-4520-A497-5B7FB59ED962}" destId="{8D90F09A-3FED-422A-BC61-5E0ACB20641B}" srcOrd="0" destOrd="0" presId="urn:microsoft.com/office/officeart/2005/8/layout/hierarchy1"/>
    <dgm:cxn modelId="{041176DA-3AA2-4167-B30C-DEBE91791650}" type="presParOf" srcId="{8D90F09A-3FED-422A-BC61-5E0ACB20641B}" destId="{58C5D7FA-3768-4245-8E3D-7E727B596570}" srcOrd="0" destOrd="0" presId="urn:microsoft.com/office/officeart/2005/8/layout/hierarchy1"/>
    <dgm:cxn modelId="{3B7C964E-9F12-43FB-BB68-2684A4280FDA}" type="presParOf" srcId="{8D90F09A-3FED-422A-BC61-5E0ACB20641B}" destId="{627FD5F7-5506-4AA7-8412-1D501634321A}" srcOrd="1" destOrd="0" presId="urn:microsoft.com/office/officeart/2005/8/layout/hierarchy1"/>
    <dgm:cxn modelId="{2E79F4F1-030A-45DE-A608-1C21FB5D5E78}" type="presParOf" srcId="{E629197C-220B-4520-A497-5B7FB59ED962}" destId="{2D3DA58F-55DD-40DA-A689-525C9BF491D6}" srcOrd="1" destOrd="0" presId="urn:microsoft.com/office/officeart/2005/8/layout/hierarchy1"/>
    <dgm:cxn modelId="{44B5EC94-5974-4F66-82E4-AE9CF6325F9B}" type="presParOf" srcId="{2D3DA58F-55DD-40DA-A689-525C9BF491D6}" destId="{23FB6366-A60A-4F8A-B441-14F9353797CA}" srcOrd="0" destOrd="0" presId="urn:microsoft.com/office/officeart/2005/8/layout/hierarchy1"/>
    <dgm:cxn modelId="{7F63AAEA-9183-489B-9145-905CA5E64099}" type="presParOf" srcId="{2D3DA58F-55DD-40DA-A689-525C9BF491D6}" destId="{3E7A3B5D-5937-4A60-9866-90FC82FE4282}" srcOrd="1" destOrd="0" presId="urn:microsoft.com/office/officeart/2005/8/layout/hierarchy1"/>
    <dgm:cxn modelId="{20A49222-98A7-482C-8CBD-7098B355563D}" type="presParOf" srcId="{3E7A3B5D-5937-4A60-9866-90FC82FE4282}" destId="{A4FE6429-D639-4C5D-B441-CA160CFE93C6}" srcOrd="0" destOrd="0" presId="urn:microsoft.com/office/officeart/2005/8/layout/hierarchy1"/>
    <dgm:cxn modelId="{6C1587E7-5F8F-4F8F-BB4B-7419546F5F8C}" type="presParOf" srcId="{A4FE6429-D639-4C5D-B441-CA160CFE93C6}" destId="{5F91EDDC-B08D-48D9-A01A-3818CB98EEAE}" srcOrd="0" destOrd="0" presId="urn:microsoft.com/office/officeart/2005/8/layout/hierarchy1"/>
    <dgm:cxn modelId="{C3FBD24F-C44F-43C5-8524-92D3B123A18C}" type="presParOf" srcId="{A4FE6429-D639-4C5D-B441-CA160CFE93C6}" destId="{7BC73849-0668-4157-9A80-5ADA2A13B482}" srcOrd="1" destOrd="0" presId="urn:microsoft.com/office/officeart/2005/8/layout/hierarchy1"/>
    <dgm:cxn modelId="{956A19E3-84BC-4607-8FA2-D679E7E4E03B}" type="presParOf" srcId="{3E7A3B5D-5937-4A60-9866-90FC82FE4282}" destId="{9BD4221C-7CFD-4DB3-98F9-1F837A3A18A4}" srcOrd="1" destOrd="0" presId="urn:microsoft.com/office/officeart/2005/8/layout/hierarchy1"/>
    <dgm:cxn modelId="{88CB3116-4E99-4B79-8B7F-D7E39355686A}" type="presParOf" srcId="{9BD4221C-7CFD-4DB3-98F9-1F837A3A18A4}" destId="{DC992E2A-8B5A-4BD3-848A-844BB9DD7C60}" srcOrd="0" destOrd="0" presId="urn:microsoft.com/office/officeart/2005/8/layout/hierarchy1"/>
    <dgm:cxn modelId="{F44A9C4B-CD31-4FAB-82D9-9EF8C70AE746}" type="presParOf" srcId="{9BD4221C-7CFD-4DB3-98F9-1F837A3A18A4}" destId="{20351B92-474C-4B11-8E2F-376BB763A050}" srcOrd="1" destOrd="0" presId="urn:microsoft.com/office/officeart/2005/8/layout/hierarchy1"/>
    <dgm:cxn modelId="{ABFFBB41-8764-4BC0-B4F6-4159683AF6F6}" type="presParOf" srcId="{20351B92-474C-4B11-8E2F-376BB763A050}" destId="{F6F34415-4C42-4F94-BBBC-556F486FFDC1}" srcOrd="0" destOrd="0" presId="urn:microsoft.com/office/officeart/2005/8/layout/hierarchy1"/>
    <dgm:cxn modelId="{9C1BBBF1-1790-4992-853A-3BFC9575C7E0}" type="presParOf" srcId="{F6F34415-4C42-4F94-BBBC-556F486FFDC1}" destId="{A6EF0861-0F74-4387-9943-F809B231501F}" srcOrd="0" destOrd="0" presId="urn:microsoft.com/office/officeart/2005/8/layout/hierarchy1"/>
    <dgm:cxn modelId="{415681F0-3AFC-4BC1-9665-12DB3C40DFB2}" type="presParOf" srcId="{F6F34415-4C42-4F94-BBBC-556F486FFDC1}" destId="{7D7FFAD3-6648-4DAB-9108-171B78147E6E}" srcOrd="1" destOrd="0" presId="urn:microsoft.com/office/officeart/2005/8/layout/hierarchy1"/>
    <dgm:cxn modelId="{07B956F2-BE7A-455D-A5F8-0608AA12E611}" type="presParOf" srcId="{20351B92-474C-4B11-8E2F-376BB763A050}" destId="{3F274D16-8BBB-4F84-8CDA-71A2F0418EAE}" srcOrd="1" destOrd="0" presId="urn:microsoft.com/office/officeart/2005/8/layout/hierarchy1"/>
    <dgm:cxn modelId="{2C4C6266-6D7D-4584-A2D6-418087A99F3B}" type="presParOf" srcId="{2D3DA58F-55DD-40DA-A689-525C9BF491D6}" destId="{5B589F9A-6EB3-4905-B151-3E0BB55986EE}" srcOrd="2" destOrd="0" presId="urn:microsoft.com/office/officeart/2005/8/layout/hierarchy1"/>
    <dgm:cxn modelId="{82512CF2-D74C-4CEE-A1AA-1E3E4E64FE4B}" type="presParOf" srcId="{2D3DA58F-55DD-40DA-A689-525C9BF491D6}" destId="{1644BEBD-5C70-4436-A2CF-ED95BC3F9EE9}" srcOrd="3" destOrd="0" presId="urn:microsoft.com/office/officeart/2005/8/layout/hierarchy1"/>
    <dgm:cxn modelId="{0CA4AF42-0E53-46CD-8FA5-471A39F019F6}" type="presParOf" srcId="{1644BEBD-5C70-4436-A2CF-ED95BC3F9EE9}" destId="{DF97EA50-F08F-4B96-8442-8BD072DDC318}" srcOrd="0" destOrd="0" presId="urn:microsoft.com/office/officeart/2005/8/layout/hierarchy1"/>
    <dgm:cxn modelId="{8799F1BD-B5AD-426A-9EC9-F5BC5B93D09F}" type="presParOf" srcId="{DF97EA50-F08F-4B96-8442-8BD072DDC318}" destId="{F3EBF912-D921-4818-956F-681C142B7BDA}" srcOrd="0" destOrd="0" presId="urn:microsoft.com/office/officeart/2005/8/layout/hierarchy1"/>
    <dgm:cxn modelId="{35F93B33-88D1-48E1-A3C7-09FE4BB54489}" type="presParOf" srcId="{DF97EA50-F08F-4B96-8442-8BD072DDC318}" destId="{B253F0B7-BFE2-4FA2-877D-05641A779570}" srcOrd="1" destOrd="0" presId="urn:microsoft.com/office/officeart/2005/8/layout/hierarchy1"/>
    <dgm:cxn modelId="{BC25A8D7-CF3C-4F33-9A53-4C4CBECE08A9}" type="presParOf" srcId="{1644BEBD-5C70-4436-A2CF-ED95BC3F9EE9}" destId="{83CF20C9-7BA7-4178-BD61-D1B1736B389C}" srcOrd="1" destOrd="0" presId="urn:microsoft.com/office/officeart/2005/8/layout/hierarchy1"/>
    <dgm:cxn modelId="{53049A0F-207B-46BF-92D3-23FD60F68064}" type="presParOf" srcId="{83CF20C9-7BA7-4178-BD61-D1B1736B389C}" destId="{5F7EA716-0C65-4F42-ACE9-81F79B6FAA61}" srcOrd="0" destOrd="0" presId="urn:microsoft.com/office/officeart/2005/8/layout/hierarchy1"/>
    <dgm:cxn modelId="{2BF69EA0-F922-43CB-88DC-407790073141}" type="presParOf" srcId="{83CF20C9-7BA7-4178-BD61-D1B1736B389C}" destId="{A606AE9B-F7F4-421C-AE70-FDD2F8403CF9}" srcOrd="1" destOrd="0" presId="urn:microsoft.com/office/officeart/2005/8/layout/hierarchy1"/>
    <dgm:cxn modelId="{633B6FB2-FD71-48CD-8316-5E8CBC98D40E}" type="presParOf" srcId="{A606AE9B-F7F4-421C-AE70-FDD2F8403CF9}" destId="{2BE88C11-2034-4D82-8C79-A1EE5BFE4FD4}" srcOrd="0" destOrd="0" presId="urn:microsoft.com/office/officeart/2005/8/layout/hierarchy1"/>
    <dgm:cxn modelId="{31ABB2CC-A341-4801-AF58-E74F75AF08C6}" type="presParOf" srcId="{2BE88C11-2034-4D82-8C79-A1EE5BFE4FD4}" destId="{12B13525-F879-492B-AF01-8806A512644A}" srcOrd="0" destOrd="0" presId="urn:microsoft.com/office/officeart/2005/8/layout/hierarchy1"/>
    <dgm:cxn modelId="{CBB9C57C-8A92-450F-9220-5A8BBF3D4913}" type="presParOf" srcId="{2BE88C11-2034-4D82-8C79-A1EE5BFE4FD4}" destId="{132DBBE2-6C92-4B03-9486-C3CB9DAA84C9}" srcOrd="1" destOrd="0" presId="urn:microsoft.com/office/officeart/2005/8/layout/hierarchy1"/>
    <dgm:cxn modelId="{A7596FCE-0B43-47D1-98B4-0535EB976177}" type="presParOf" srcId="{A606AE9B-F7F4-421C-AE70-FDD2F8403CF9}" destId="{37C35A81-4D4D-41CF-A563-9A9823F33BB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5A8BAE-883E-456F-B787-734E4B5BA12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90F0309-7A51-4C6A-B0AE-E8C654040A80}">
      <dgm:prSet phldrT="[Text]" custT="1"/>
      <dgm:spPr/>
      <dgm:t>
        <a:bodyPr/>
        <a:lstStyle/>
        <a:p>
          <a:r>
            <a:rPr lang="en-US" sz="1800" b="1" dirty="0"/>
            <a:t>Entry Rules</a:t>
          </a:r>
        </a:p>
      </dgm:t>
    </dgm:pt>
    <dgm:pt modelId="{C6EE5BC0-0FF9-4729-85FC-194FA366BBB9}" type="parTrans" cxnId="{8F937A49-24C9-4894-BB77-7AE66FA6BD73}">
      <dgm:prSet/>
      <dgm:spPr/>
      <dgm:t>
        <a:bodyPr/>
        <a:lstStyle/>
        <a:p>
          <a:endParaRPr lang="en-US" sz="1800"/>
        </a:p>
      </dgm:t>
    </dgm:pt>
    <dgm:pt modelId="{94632B2A-43F4-4E54-B989-50A367F3B1EB}" type="sibTrans" cxnId="{8F937A49-24C9-4894-BB77-7AE66FA6BD73}">
      <dgm:prSet/>
      <dgm:spPr/>
      <dgm:t>
        <a:bodyPr/>
        <a:lstStyle/>
        <a:p>
          <a:endParaRPr lang="en-US" sz="1800"/>
        </a:p>
      </dgm:t>
    </dgm:pt>
    <dgm:pt modelId="{94589029-EFAE-4BA8-8033-00047DF034F3}">
      <dgm:prSet phldrT="[Text]" custT="1"/>
      <dgm:spPr/>
      <dgm:t>
        <a:bodyPr/>
        <a:lstStyle/>
        <a:p>
          <a:r>
            <a:rPr lang="en-US" sz="1800" dirty="0"/>
            <a:t>Until Year 20 – 50% to State Budget; 50% to SWF (S&amp;S)</a:t>
          </a:r>
        </a:p>
      </dgm:t>
    </dgm:pt>
    <dgm:pt modelId="{FB87EDBE-118E-4AAB-B44C-691CEBE094F9}" type="parTrans" cxnId="{ED4126E4-C1BC-4255-B429-69177A846344}">
      <dgm:prSet/>
      <dgm:spPr/>
      <dgm:t>
        <a:bodyPr/>
        <a:lstStyle/>
        <a:p>
          <a:endParaRPr lang="en-US" sz="1800"/>
        </a:p>
      </dgm:t>
    </dgm:pt>
    <dgm:pt modelId="{B0B4D41C-7C88-440B-9113-5CC987FE0276}" type="sibTrans" cxnId="{ED4126E4-C1BC-4255-B429-69177A846344}">
      <dgm:prSet/>
      <dgm:spPr/>
      <dgm:t>
        <a:bodyPr/>
        <a:lstStyle/>
        <a:p>
          <a:endParaRPr lang="en-US" sz="1800"/>
        </a:p>
      </dgm:t>
    </dgm:pt>
    <dgm:pt modelId="{81C9F09B-BDEF-4133-8831-64ACFE6B00CB}">
      <dgm:prSet phldrT="[Text]" custT="1"/>
      <dgm:spPr/>
      <dgm:t>
        <a:bodyPr/>
        <a:lstStyle/>
        <a:p>
          <a:r>
            <a:rPr lang="en-US" sz="1800" dirty="0"/>
            <a:t>From year 21 – 20% to State budget</a:t>
          </a:r>
        </a:p>
      </dgm:t>
    </dgm:pt>
    <dgm:pt modelId="{6A44C25C-6D61-4730-997F-E830D63B38AA}" type="parTrans" cxnId="{F1FD51A9-408C-4DEC-9270-DB950DBBE720}">
      <dgm:prSet/>
      <dgm:spPr/>
      <dgm:t>
        <a:bodyPr/>
        <a:lstStyle/>
        <a:p>
          <a:endParaRPr lang="en-US" sz="1800"/>
        </a:p>
      </dgm:t>
    </dgm:pt>
    <dgm:pt modelId="{98F84764-EF41-4EB9-8504-46184E4CA695}" type="sibTrans" cxnId="{F1FD51A9-408C-4DEC-9270-DB950DBBE720}">
      <dgm:prSet/>
      <dgm:spPr/>
      <dgm:t>
        <a:bodyPr/>
        <a:lstStyle/>
        <a:p>
          <a:endParaRPr lang="en-US" sz="1800"/>
        </a:p>
      </dgm:t>
    </dgm:pt>
    <dgm:pt modelId="{8D9E6651-20AF-4A53-AD85-1FF643F9E7DF}" type="pres">
      <dgm:prSet presAssocID="{745A8BAE-883E-456F-B787-734E4B5BA124}" presName="linear" presStyleCnt="0">
        <dgm:presLayoutVars>
          <dgm:dir/>
          <dgm:animLvl val="lvl"/>
          <dgm:resizeHandles val="exact"/>
        </dgm:presLayoutVars>
      </dgm:prSet>
      <dgm:spPr/>
    </dgm:pt>
    <dgm:pt modelId="{7BF1FBF5-9C53-4E88-AD14-B7BFE88069FA}" type="pres">
      <dgm:prSet presAssocID="{490F0309-7A51-4C6A-B0AE-E8C654040A80}" presName="parentLin" presStyleCnt="0"/>
      <dgm:spPr/>
    </dgm:pt>
    <dgm:pt modelId="{50A2D5CD-A343-45CC-9FBE-522DEF54D182}" type="pres">
      <dgm:prSet presAssocID="{490F0309-7A51-4C6A-B0AE-E8C654040A80}" presName="parentLeftMargin" presStyleLbl="node1" presStyleIdx="0" presStyleCnt="3"/>
      <dgm:spPr/>
    </dgm:pt>
    <dgm:pt modelId="{D996427C-C444-4E95-A8A8-ECF7ADB9113C}" type="pres">
      <dgm:prSet presAssocID="{490F0309-7A51-4C6A-B0AE-E8C654040A80}" presName="parentText" presStyleLbl="node1" presStyleIdx="0" presStyleCnt="3">
        <dgm:presLayoutVars>
          <dgm:chMax val="0"/>
          <dgm:bulletEnabled val="1"/>
        </dgm:presLayoutVars>
      </dgm:prSet>
      <dgm:spPr/>
    </dgm:pt>
    <dgm:pt modelId="{E303C4D6-5A6B-4029-9638-62735852DE55}" type="pres">
      <dgm:prSet presAssocID="{490F0309-7A51-4C6A-B0AE-E8C654040A80}" presName="negativeSpace" presStyleCnt="0"/>
      <dgm:spPr/>
    </dgm:pt>
    <dgm:pt modelId="{0C2CCDB4-6177-4243-98EF-63FBEAFAFCB9}" type="pres">
      <dgm:prSet presAssocID="{490F0309-7A51-4C6A-B0AE-E8C654040A80}" presName="childText" presStyleLbl="conFgAcc1" presStyleIdx="0" presStyleCnt="3">
        <dgm:presLayoutVars>
          <dgm:bulletEnabled val="1"/>
        </dgm:presLayoutVars>
      </dgm:prSet>
      <dgm:spPr/>
    </dgm:pt>
    <dgm:pt modelId="{A8210FC4-DCA0-42F8-A01D-B87B3F3454DA}" type="pres">
      <dgm:prSet presAssocID="{94632B2A-43F4-4E54-B989-50A367F3B1EB}" presName="spaceBetweenRectangles" presStyleCnt="0"/>
      <dgm:spPr/>
    </dgm:pt>
    <dgm:pt modelId="{CF4D157E-8536-454B-94C7-1136ECF9040A}" type="pres">
      <dgm:prSet presAssocID="{94589029-EFAE-4BA8-8033-00047DF034F3}" presName="parentLin" presStyleCnt="0"/>
      <dgm:spPr/>
    </dgm:pt>
    <dgm:pt modelId="{D64F8A0B-7D7F-4D14-892E-12EA00E95685}" type="pres">
      <dgm:prSet presAssocID="{94589029-EFAE-4BA8-8033-00047DF034F3}" presName="parentLeftMargin" presStyleLbl="node1" presStyleIdx="0" presStyleCnt="3"/>
      <dgm:spPr/>
    </dgm:pt>
    <dgm:pt modelId="{66F3A278-F6B8-4779-8080-D9C579D93A97}" type="pres">
      <dgm:prSet presAssocID="{94589029-EFAE-4BA8-8033-00047DF034F3}" presName="parentText" presStyleLbl="node1" presStyleIdx="1" presStyleCnt="3">
        <dgm:presLayoutVars>
          <dgm:chMax val="0"/>
          <dgm:bulletEnabled val="1"/>
        </dgm:presLayoutVars>
      </dgm:prSet>
      <dgm:spPr/>
    </dgm:pt>
    <dgm:pt modelId="{D08FD88B-4EA0-4A37-B59B-BD972C0BBCAE}" type="pres">
      <dgm:prSet presAssocID="{94589029-EFAE-4BA8-8033-00047DF034F3}" presName="negativeSpace" presStyleCnt="0"/>
      <dgm:spPr/>
    </dgm:pt>
    <dgm:pt modelId="{3749B215-B9FB-4F40-81E1-C406CE4B4FCB}" type="pres">
      <dgm:prSet presAssocID="{94589029-EFAE-4BA8-8033-00047DF034F3}" presName="childText" presStyleLbl="conFgAcc1" presStyleIdx="1" presStyleCnt="3">
        <dgm:presLayoutVars>
          <dgm:bulletEnabled val="1"/>
        </dgm:presLayoutVars>
      </dgm:prSet>
      <dgm:spPr/>
    </dgm:pt>
    <dgm:pt modelId="{D19F6993-5B8C-497D-8C3A-6757084E658D}" type="pres">
      <dgm:prSet presAssocID="{B0B4D41C-7C88-440B-9113-5CC987FE0276}" presName="spaceBetweenRectangles" presStyleCnt="0"/>
      <dgm:spPr/>
    </dgm:pt>
    <dgm:pt modelId="{0055B074-9919-40B2-AB93-A9ECA1002B28}" type="pres">
      <dgm:prSet presAssocID="{81C9F09B-BDEF-4133-8831-64ACFE6B00CB}" presName="parentLin" presStyleCnt="0"/>
      <dgm:spPr/>
    </dgm:pt>
    <dgm:pt modelId="{2B9814D7-F9BC-414A-B196-D20D51AF64C6}" type="pres">
      <dgm:prSet presAssocID="{81C9F09B-BDEF-4133-8831-64ACFE6B00CB}" presName="parentLeftMargin" presStyleLbl="node1" presStyleIdx="1" presStyleCnt="3"/>
      <dgm:spPr/>
    </dgm:pt>
    <dgm:pt modelId="{2004612E-BA74-49AB-AD86-B00EF62F7434}" type="pres">
      <dgm:prSet presAssocID="{81C9F09B-BDEF-4133-8831-64ACFE6B00CB}" presName="parentText" presStyleLbl="node1" presStyleIdx="2" presStyleCnt="3">
        <dgm:presLayoutVars>
          <dgm:chMax val="0"/>
          <dgm:bulletEnabled val="1"/>
        </dgm:presLayoutVars>
      </dgm:prSet>
      <dgm:spPr/>
    </dgm:pt>
    <dgm:pt modelId="{1B66E4B4-E528-4CDF-91DB-57B46A1F3CAF}" type="pres">
      <dgm:prSet presAssocID="{81C9F09B-BDEF-4133-8831-64ACFE6B00CB}" presName="negativeSpace" presStyleCnt="0"/>
      <dgm:spPr/>
    </dgm:pt>
    <dgm:pt modelId="{68693960-DF91-42CB-936C-F6B6BA6386C1}" type="pres">
      <dgm:prSet presAssocID="{81C9F09B-BDEF-4133-8831-64ACFE6B00CB}" presName="childText" presStyleLbl="conFgAcc1" presStyleIdx="2" presStyleCnt="3">
        <dgm:presLayoutVars>
          <dgm:bulletEnabled val="1"/>
        </dgm:presLayoutVars>
      </dgm:prSet>
      <dgm:spPr/>
    </dgm:pt>
  </dgm:ptLst>
  <dgm:cxnLst>
    <dgm:cxn modelId="{ED9D9045-B666-46B8-BCA6-049E6B2E0998}" type="presOf" srcId="{490F0309-7A51-4C6A-B0AE-E8C654040A80}" destId="{D996427C-C444-4E95-A8A8-ECF7ADB9113C}" srcOrd="1" destOrd="0" presId="urn:microsoft.com/office/officeart/2005/8/layout/list1"/>
    <dgm:cxn modelId="{8F937A49-24C9-4894-BB77-7AE66FA6BD73}" srcId="{745A8BAE-883E-456F-B787-734E4B5BA124}" destId="{490F0309-7A51-4C6A-B0AE-E8C654040A80}" srcOrd="0" destOrd="0" parTransId="{C6EE5BC0-0FF9-4729-85FC-194FA366BBB9}" sibTransId="{94632B2A-43F4-4E54-B989-50A367F3B1EB}"/>
    <dgm:cxn modelId="{1526007C-4A99-4FA1-A3DB-4A7F1AB08B66}" type="presOf" srcId="{94589029-EFAE-4BA8-8033-00047DF034F3}" destId="{D64F8A0B-7D7F-4D14-892E-12EA00E95685}" srcOrd="0" destOrd="0" presId="urn:microsoft.com/office/officeart/2005/8/layout/list1"/>
    <dgm:cxn modelId="{496AB37C-0A47-4A6C-BEC7-E33BC4C0EB27}" type="presOf" srcId="{81C9F09B-BDEF-4133-8831-64ACFE6B00CB}" destId="{2004612E-BA74-49AB-AD86-B00EF62F7434}" srcOrd="1" destOrd="0" presId="urn:microsoft.com/office/officeart/2005/8/layout/list1"/>
    <dgm:cxn modelId="{F1FD51A9-408C-4DEC-9270-DB950DBBE720}" srcId="{745A8BAE-883E-456F-B787-734E4B5BA124}" destId="{81C9F09B-BDEF-4133-8831-64ACFE6B00CB}" srcOrd="2" destOrd="0" parTransId="{6A44C25C-6D61-4730-997F-E830D63B38AA}" sibTransId="{98F84764-EF41-4EB9-8504-46184E4CA695}"/>
    <dgm:cxn modelId="{3A8E6EDC-A1BC-425E-BAE5-0D19829279CC}" type="presOf" srcId="{745A8BAE-883E-456F-B787-734E4B5BA124}" destId="{8D9E6651-20AF-4A53-AD85-1FF643F9E7DF}" srcOrd="0" destOrd="0" presId="urn:microsoft.com/office/officeart/2005/8/layout/list1"/>
    <dgm:cxn modelId="{ED4126E4-C1BC-4255-B429-69177A846344}" srcId="{745A8BAE-883E-456F-B787-734E4B5BA124}" destId="{94589029-EFAE-4BA8-8033-00047DF034F3}" srcOrd="1" destOrd="0" parTransId="{FB87EDBE-118E-4AAB-B44C-691CEBE094F9}" sibTransId="{B0B4D41C-7C88-440B-9113-5CC987FE0276}"/>
    <dgm:cxn modelId="{4F9A4FED-BD3E-4172-A8BF-B7795CB26671}" type="presOf" srcId="{490F0309-7A51-4C6A-B0AE-E8C654040A80}" destId="{50A2D5CD-A343-45CC-9FBE-522DEF54D182}" srcOrd="0" destOrd="0" presId="urn:microsoft.com/office/officeart/2005/8/layout/list1"/>
    <dgm:cxn modelId="{62CA87EE-632A-4B3C-B845-E71DAA6A04DC}" type="presOf" srcId="{94589029-EFAE-4BA8-8033-00047DF034F3}" destId="{66F3A278-F6B8-4779-8080-D9C579D93A97}" srcOrd="1" destOrd="0" presId="urn:microsoft.com/office/officeart/2005/8/layout/list1"/>
    <dgm:cxn modelId="{1F56ADFA-6A5F-4F47-84A7-07994A615B71}" type="presOf" srcId="{81C9F09B-BDEF-4133-8831-64ACFE6B00CB}" destId="{2B9814D7-F9BC-414A-B196-D20D51AF64C6}" srcOrd="0" destOrd="0" presId="urn:microsoft.com/office/officeart/2005/8/layout/list1"/>
    <dgm:cxn modelId="{1BD5E859-4231-4110-AE87-0C1ED74943F4}" type="presParOf" srcId="{8D9E6651-20AF-4A53-AD85-1FF643F9E7DF}" destId="{7BF1FBF5-9C53-4E88-AD14-B7BFE88069FA}" srcOrd="0" destOrd="0" presId="urn:microsoft.com/office/officeart/2005/8/layout/list1"/>
    <dgm:cxn modelId="{955FE002-A89D-40CB-97A2-E798F6714144}" type="presParOf" srcId="{7BF1FBF5-9C53-4E88-AD14-B7BFE88069FA}" destId="{50A2D5CD-A343-45CC-9FBE-522DEF54D182}" srcOrd="0" destOrd="0" presId="urn:microsoft.com/office/officeart/2005/8/layout/list1"/>
    <dgm:cxn modelId="{9F23E056-9000-48DC-9339-EAD81C47C496}" type="presParOf" srcId="{7BF1FBF5-9C53-4E88-AD14-B7BFE88069FA}" destId="{D996427C-C444-4E95-A8A8-ECF7ADB9113C}" srcOrd="1" destOrd="0" presId="urn:microsoft.com/office/officeart/2005/8/layout/list1"/>
    <dgm:cxn modelId="{9FFF7910-D1C7-4A05-9176-94DA7457BC56}" type="presParOf" srcId="{8D9E6651-20AF-4A53-AD85-1FF643F9E7DF}" destId="{E303C4D6-5A6B-4029-9638-62735852DE55}" srcOrd="1" destOrd="0" presId="urn:microsoft.com/office/officeart/2005/8/layout/list1"/>
    <dgm:cxn modelId="{9BBECB12-3F31-4E79-BEA0-8F3500602540}" type="presParOf" srcId="{8D9E6651-20AF-4A53-AD85-1FF643F9E7DF}" destId="{0C2CCDB4-6177-4243-98EF-63FBEAFAFCB9}" srcOrd="2" destOrd="0" presId="urn:microsoft.com/office/officeart/2005/8/layout/list1"/>
    <dgm:cxn modelId="{6406E651-8A13-4432-9518-C6E934F704E6}" type="presParOf" srcId="{8D9E6651-20AF-4A53-AD85-1FF643F9E7DF}" destId="{A8210FC4-DCA0-42F8-A01D-B87B3F3454DA}" srcOrd="3" destOrd="0" presId="urn:microsoft.com/office/officeart/2005/8/layout/list1"/>
    <dgm:cxn modelId="{C3B80478-1D9F-4162-8B48-85B4ABF4B30E}" type="presParOf" srcId="{8D9E6651-20AF-4A53-AD85-1FF643F9E7DF}" destId="{CF4D157E-8536-454B-94C7-1136ECF9040A}" srcOrd="4" destOrd="0" presId="urn:microsoft.com/office/officeart/2005/8/layout/list1"/>
    <dgm:cxn modelId="{0B7F082F-D75E-47C6-A7C8-08CF7F3A7850}" type="presParOf" srcId="{CF4D157E-8536-454B-94C7-1136ECF9040A}" destId="{D64F8A0B-7D7F-4D14-892E-12EA00E95685}" srcOrd="0" destOrd="0" presId="urn:microsoft.com/office/officeart/2005/8/layout/list1"/>
    <dgm:cxn modelId="{DD469B52-E5B7-44E4-A073-826C9FF975A4}" type="presParOf" srcId="{CF4D157E-8536-454B-94C7-1136ECF9040A}" destId="{66F3A278-F6B8-4779-8080-D9C579D93A97}" srcOrd="1" destOrd="0" presId="urn:microsoft.com/office/officeart/2005/8/layout/list1"/>
    <dgm:cxn modelId="{7F4332BD-E931-44E3-ABD5-883F41B9526E}" type="presParOf" srcId="{8D9E6651-20AF-4A53-AD85-1FF643F9E7DF}" destId="{D08FD88B-4EA0-4A37-B59B-BD972C0BBCAE}" srcOrd="5" destOrd="0" presId="urn:microsoft.com/office/officeart/2005/8/layout/list1"/>
    <dgm:cxn modelId="{BDF6BC88-E247-40FE-AAC2-4976A8E55E7A}" type="presParOf" srcId="{8D9E6651-20AF-4A53-AD85-1FF643F9E7DF}" destId="{3749B215-B9FB-4F40-81E1-C406CE4B4FCB}" srcOrd="6" destOrd="0" presId="urn:microsoft.com/office/officeart/2005/8/layout/list1"/>
    <dgm:cxn modelId="{7761EE6D-E484-42A5-A872-3ADB0CA306D3}" type="presParOf" srcId="{8D9E6651-20AF-4A53-AD85-1FF643F9E7DF}" destId="{D19F6993-5B8C-497D-8C3A-6757084E658D}" srcOrd="7" destOrd="0" presId="urn:microsoft.com/office/officeart/2005/8/layout/list1"/>
    <dgm:cxn modelId="{3922D763-EE9F-4B66-A616-633CA0BBC26E}" type="presParOf" srcId="{8D9E6651-20AF-4A53-AD85-1FF643F9E7DF}" destId="{0055B074-9919-40B2-AB93-A9ECA1002B28}" srcOrd="8" destOrd="0" presId="urn:microsoft.com/office/officeart/2005/8/layout/list1"/>
    <dgm:cxn modelId="{6649F620-3A2D-4788-AA29-E510B8C4BE84}" type="presParOf" srcId="{0055B074-9919-40B2-AB93-A9ECA1002B28}" destId="{2B9814D7-F9BC-414A-B196-D20D51AF64C6}" srcOrd="0" destOrd="0" presId="urn:microsoft.com/office/officeart/2005/8/layout/list1"/>
    <dgm:cxn modelId="{B63DAF5A-C74C-48FE-BFA1-1D0DB4F17163}" type="presParOf" srcId="{0055B074-9919-40B2-AB93-A9ECA1002B28}" destId="{2004612E-BA74-49AB-AD86-B00EF62F7434}" srcOrd="1" destOrd="0" presId="urn:microsoft.com/office/officeart/2005/8/layout/list1"/>
    <dgm:cxn modelId="{FCA7AE85-01A8-4226-9DF8-6DC95875A30D}" type="presParOf" srcId="{8D9E6651-20AF-4A53-AD85-1FF643F9E7DF}" destId="{1B66E4B4-E528-4CDF-91DB-57B46A1F3CAF}" srcOrd="9" destOrd="0" presId="urn:microsoft.com/office/officeart/2005/8/layout/list1"/>
    <dgm:cxn modelId="{D5F2FDF3-FA44-4079-B272-E9ECCE9D5426}" type="presParOf" srcId="{8D9E6651-20AF-4A53-AD85-1FF643F9E7DF}" destId="{68693960-DF91-42CB-936C-F6B6BA6386C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B2E747-4EBC-4FF6-8210-A2EE89423AB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7951FD7-3ABC-4749-B669-E4AF487BAA43}">
      <dgm:prSet phldrT="[Text]" custT="1"/>
      <dgm:spPr/>
      <dgm:t>
        <a:bodyPr/>
        <a:lstStyle/>
        <a:p>
          <a:r>
            <a:rPr lang="en-US" sz="1800" b="1" dirty="0"/>
            <a:t>Exit Rules - Investments</a:t>
          </a:r>
        </a:p>
      </dgm:t>
    </dgm:pt>
    <dgm:pt modelId="{970A367B-C5D1-41A5-864F-971264C57B28}" type="parTrans" cxnId="{7C019F94-C6E6-44D8-A690-E81BDED6B765}">
      <dgm:prSet/>
      <dgm:spPr/>
      <dgm:t>
        <a:bodyPr/>
        <a:lstStyle/>
        <a:p>
          <a:endParaRPr lang="en-US" sz="1800"/>
        </a:p>
      </dgm:t>
    </dgm:pt>
    <dgm:pt modelId="{651A15F1-1191-4C94-8EAF-AC0CAE0951A3}" type="sibTrans" cxnId="{7C019F94-C6E6-44D8-A690-E81BDED6B765}">
      <dgm:prSet/>
      <dgm:spPr/>
      <dgm:t>
        <a:bodyPr/>
        <a:lstStyle/>
        <a:p>
          <a:endParaRPr lang="en-US" sz="1800"/>
        </a:p>
      </dgm:t>
    </dgm:pt>
    <dgm:pt modelId="{0826FAAB-E921-4CF4-9BA4-B5EC54F91509}">
      <dgm:prSet phldrT="[Text]" custT="1"/>
      <dgm:spPr/>
      <dgm:t>
        <a:bodyPr/>
        <a:lstStyle/>
        <a:p>
          <a:r>
            <a:rPr lang="en-US" sz="1800" dirty="0"/>
            <a:t>Through the state budget</a:t>
          </a:r>
        </a:p>
      </dgm:t>
    </dgm:pt>
    <dgm:pt modelId="{4FFA76AB-1B4D-4650-BE06-BE7CCF02CDC7}" type="parTrans" cxnId="{CBAD0B8C-79CB-4AA0-8B03-B34F01CC5F34}">
      <dgm:prSet/>
      <dgm:spPr/>
      <dgm:t>
        <a:bodyPr/>
        <a:lstStyle/>
        <a:p>
          <a:endParaRPr lang="en-US" sz="1800"/>
        </a:p>
      </dgm:t>
    </dgm:pt>
    <dgm:pt modelId="{22CBBDE6-4972-44AD-BD21-3DDF7A88C685}" type="sibTrans" cxnId="{CBAD0B8C-79CB-4AA0-8B03-B34F01CC5F34}">
      <dgm:prSet/>
      <dgm:spPr/>
      <dgm:t>
        <a:bodyPr/>
        <a:lstStyle/>
        <a:p>
          <a:endParaRPr lang="en-US" sz="1800"/>
        </a:p>
      </dgm:t>
    </dgm:pt>
    <dgm:pt modelId="{57342A6C-00AD-433C-9075-4DD69396332A}" type="pres">
      <dgm:prSet presAssocID="{D3B2E747-4EBC-4FF6-8210-A2EE89423AB7}" presName="linear" presStyleCnt="0">
        <dgm:presLayoutVars>
          <dgm:dir/>
          <dgm:animLvl val="lvl"/>
          <dgm:resizeHandles val="exact"/>
        </dgm:presLayoutVars>
      </dgm:prSet>
      <dgm:spPr/>
    </dgm:pt>
    <dgm:pt modelId="{F481F3C7-5C04-44D7-B7C6-958B1EC2A8D7}" type="pres">
      <dgm:prSet presAssocID="{37951FD7-3ABC-4749-B669-E4AF487BAA43}" presName="parentLin" presStyleCnt="0"/>
      <dgm:spPr/>
    </dgm:pt>
    <dgm:pt modelId="{6DEF5CFE-E76F-44AA-9493-69E19F53B9BD}" type="pres">
      <dgm:prSet presAssocID="{37951FD7-3ABC-4749-B669-E4AF487BAA43}" presName="parentLeftMargin" presStyleLbl="node1" presStyleIdx="0" presStyleCnt="2"/>
      <dgm:spPr/>
    </dgm:pt>
    <dgm:pt modelId="{9187DC9F-D44B-45BA-A826-EC61FC1BA6D6}" type="pres">
      <dgm:prSet presAssocID="{37951FD7-3ABC-4749-B669-E4AF487BAA43}" presName="parentText" presStyleLbl="node1" presStyleIdx="0" presStyleCnt="2">
        <dgm:presLayoutVars>
          <dgm:chMax val="0"/>
          <dgm:bulletEnabled val="1"/>
        </dgm:presLayoutVars>
      </dgm:prSet>
      <dgm:spPr/>
    </dgm:pt>
    <dgm:pt modelId="{F855B4D5-424F-4ABD-95B0-F6B41869AA55}" type="pres">
      <dgm:prSet presAssocID="{37951FD7-3ABC-4749-B669-E4AF487BAA43}" presName="negativeSpace" presStyleCnt="0"/>
      <dgm:spPr/>
    </dgm:pt>
    <dgm:pt modelId="{E214FEF9-9BDB-424F-940D-63FD3B4D1D18}" type="pres">
      <dgm:prSet presAssocID="{37951FD7-3ABC-4749-B669-E4AF487BAA43}" presName="childText" presStyleLbl="conFgAcc1" presStyleIdx="0" presStyleCnt="2">
        <dgm:presLayoutVars>
          <dgm:bulletEnabled val="1"/>
        </dgm:presLayoutVars>
      </dgm:prSet>
      <dgm:spPr/>
    </dgm:pt>
    <dgm:pt modelId="{04BB8ED5-72DC-44D1-AAAD-1A2D32B79034}" type="pres">
      <dgm:prSet presAssocID="{651A15F1-1191-4C94-8EAF-AC0CAE0951A3}" presName="spaceBetweenRectangles" presStyleCnt="0"/>
      <dgm:spPr/>
    </dgm:pt>
    <dgm:pt modelId="{4FE4F488-338E-434C-B2C8-47D8D7163454}" type="pres">
      <dgm:prSet presAssocID="{0826FAAB-E921-4CF4-9BA4-B5EC54F91509}" presName="parentLin" presStyleCnt="0"/>
      <dgm:spPr/>
    </dgm:pt>
    <dgm:pt modelId="{39675A48-E38E-4713-A425-4DFF1DC71717}" type="pres">
      <dgm:prSet presAssocID="{0826FAAB-E921-4CF4-9BA4-B5EC54F91509}" presName="parentLeftMargin" presStyleLbl="node1" presStyleIdx="0" presStyleCnt="2"/>
      <dgm:spPr/>
    </dgm:pt>
    <dgm:pt modelId="{9D41F583-9601-48A5-B7DE-9269F6D04B5A}" type="pres">
      <dgm:prSet presAssocID="{0826FAAB-E921-4CF4-9BA4-B5EC54F91509}" presName="parentText" presStyleLbl="node1" presStyleIdx="1" presStyleCnt="2">
        <dgm:presLayoutVars>
          <dgm:chMax val="0"/>
          <dgm:bulletEnabled val="1"/>
        </dgm:presLayoutVars>
      </dgm:prSet>
      <dgm:spPr/>
    </dgm:pt>
    <dgm:pt modelId="{FB6317E8-2A3C-4867-8159-D8B59C800E1B}" type="pres">
      <dgm:prSet presAssocID="{0826FAAB-E921-4CF4-9BA4-B5EC54F91509}" presName="negativeSpace" presStyleCnt="0"/>
      <dgm:spPr/>
    </dgm:pt>
    <dgm:pt modelId="{E82D1F20-ED92-4327-95DD-1517421C5FA9}" type="pres">
      <dgm:prSet presAssocID="{0826FAAB-E921-4CF4-9BA4-B5EC54F91509}" presName="childText" presStyleLbl="conFgAcc1" presStyleIdx="1" presStyleCnt="2">
        <dgm:presLayoutVars>
          <dgm:bulletEnabled val="1"/>
        </dgm:presLayoutVars>
      </dgm:prSet>
      <dgm:spPr/>
    </dgm:pt>
  </dgm:ptLst>
  <dgm:cxnLst>
    <dgm:cxn modelId="{AFCC5C23-936E-4947-B341-0D3F0415BB56}" type="presOf" srcId="{0826FAAB-E921-4CF4-9BA4-B5EC54F91509}" destId="{9D41F583-9601-48A5-B7DE-9269F6D04B5A}" srcOrd="1" destOrd="0" presId="urn:microsoft.com/office/officeart/2005/8/layout/list1"/>
    <dgm:cxn modelId="{D7B8F044-E93C-4D58-B6FE-1F7920B777AE}" type="presOf" srcId="{37951FD7-3ABC-4749-B669-E4AF487BAA43}" destId="{9187DC9F-D44B-45BA-A826-EC61FC1BA6D6}" srcOrd="1" destOrd="0" presId="urn:microsoft.com/office/officeart/2005/8/layout/list1"/>
    <dgm:cxn modelId="{5FC0944D-A28E-4DC7-A9C8-0AC3BDE1D474}" type="presOf" srcId="{D3B2E747-4EBC-4FF6-8210-A2EE89423AB7}" destId="{57342A6C-00AD-433C-9075-4DD69396332A}" srcOrd="0" destOrd="0" presId="urn:microsoft.com/office/officeart/2005/8/layout/list1"/>
    <dgm:cxn modelId="{CBAD0B8C-79CB-4AA0-8B03-B34F01CC5F34}" srcId="{D3B2E747-4EBC-4FF6-8210-A2EE89423AB7}" destId="{0826FAAB-E921-4CF4-9BA4-B5EC54F91509}" srcOrd="1" destOrd="0" parTransId="{4FFA76AB-1B4D-4650-BE06-BE7CCF02CDC7}" sibTransId="{22CBBDE6-4972-44AD-BD21-3DDF7A88C685}"/>
    <dgm:cxn modelId="{66B52A8D-6E4C-4B9B-BC20-5AB18F7D6C2F}" type="presOf" srcId="{0826FAAB-E921-4CF4-9BA4-B5EC54F91509}" destId="{39675A48-E38E-4713-A425-4DFF1DC71717}" srcOrd="0" destOrd="0" presId="urn:microsoft.com/office/officeart/2005/8/layout/list1"/>
    <dgm:cxn modelId="{7C019F94-C6E6-44D8-A690-E81BDED6B765}" srcId="{D3B2E747-4EBC-4FF6-8210-A2EE89423AB7}" destId="{37951FD7-3ABC-4749-B669-E4AF487BAA43}" srcOrd="0" destOrd="0" parTransId="{970A367B-C5D1-41A5-864F-971264C57B28}" sibTransId="{651A15F1-1191-4C94-8EAF-AC0CAE0951A3}"/>
    <dgm:cxn modelId="{41FDCECD-F15D-486E-9428-7208A1A23A9E}" type="presOf" srcId="{37951FD7-3ABC-4749-B669-E4AF487BAA43}" destId="{6DEF5CFE-E76F-44AA-9493-69E19F53B9BD}" srcOrd="0" destOrd="0" presId="urn:microsoft.com/office/officeart/2005/8/layout/list1"/>
    <dgm:cxn modelId="{BFADD0EA-8486-49DA-A00A-04BEE97FC74D}" type="presParOf" srcId="{57342A6C-00AD-433C-9075-4DD69396332A}" destId="{F481F3C7-5C04-44D7-B7C6-958B1EC2A8D7}" srcOrd="0" destOrd="0" presId="urn:microsoft.com/office/officeart/2005/8/layout/list1"/>
    <dgm:cxn modelId="{860E77C1-8821-434D-877F-1107B622A1CF}" type="presParOf" srcId="{F481F3C7-5C04-44D7-B7C6-958B1EC2A8D7}" destId="{6DEF5CFE-E76F-44AA-9493-69E19F53B9BD}" srcOrd="0" destOrd="0" presId="urn:microsoft.com/office/officeart/2005/8/layout/list1"/>
    <dgm:cxn modelId="{1792EF38-77E1-4E68-AD52-2ACC9745E398}" type="presParOf" srcId="{F481F3C7-5C04-44D7-B7C6-958B1EC2A8D7}" destId="{9187DC9F-D44B-45BA-A826-EC61FC1BA6D6}" srcOrd="1" destOrd="0" presId="urn:microsoft.com/office/officeart/2005/8/layout/list1"/>
    <dgm:cxn modelId="{FF6458A3-44AD-4720-B51C-8D313FCF97C7}" type="presParOf" srcId="{57342A6C-00AD-433C-9075-4DD69396332A}" destId="{F855B4D5-424F-4ABD-95B0-F6B41869AA55}" srcOrd="1" destOrd="0" presId="urn:microsoft.com/office/officeart/2005/8/layout/list1"/>
    <dgm:cxn modelId="{BC5A4F1E-5204-4439-992F-ABFB518A9B03}" type="presParOf" srcId="{57342A6C-00AD-433C-9075-4DD69396332A}" destId="{E214FEF9-9BDB-424F-940D-63FD3B4D1D18}" srcOrd="2" destOrd="0" presId="urn:microsoft.com/office/officeart/2005/8/layout/list1"/>
    <dgm:cxn modelId="{05B2C264-A4AA-4CE5-B046-6A1216B5ACED}" type="presParOf" srcId="{57342A6C-00AD-433C-9075-4DD69396332A}" destId="{04BB8ED5-72DC-44D1-AAAD-1A2D32B79034}" srcOrd="3" destOrd="0" presId="urn:microsoft.com/office/officeart/2005/8/layout/list1"/>
    <dgm:cxn modelId="{51B3C92A-1583-4B15-A140-D741CB1A3CAF}" type="presParOf" srcId="{57342A6C-00AD-433C-9075-4DD69396332A}" destId="{4FE4F488-338E-434C-B2C8-47D8D7163454}" srcOrd="4" destOrd="0" presId="urn:microsoft.com/office/officeart/2005/8/layout/list1"/>
    <dgm:cxn modelId="{B82AB08E-90C3-4273-BB04-8BD4B955E430}" type="presParOf" srcId="{4FE4F488-338E-434C-B2C8-47D8D7163454}" destId="{39675A48-E38E-4713-A425-4DFF1DC71717}" srcOrd="0" destOrd="0" presId="urn:microsoft.com/office/officeart/2005/8/layout/list1"/>
    <dgm:cxn modelId="{79EAD079-6700-467D-9AFC-B6F7BA973644}" type="presParOf" srcId="{4FE4F488-338E-434C-B2C8-47D8D7163454}" destId="{9D41F583-9601-48A5-B7DE-9269F6D04B5A}" srcOrd="1" destOrd="0" presId="urn:microsoft.com/office/officeart/2005/8/layout/list1"/>
    <dgm:cxn modelId="{F91F8D35-B325-4C24-AF92-78481F607228}" type="presParOf" srcId="{57342A6C-00AD-433C-9075-4DD69396332A}" destId="{FB6317E8-2A3C-4867-8159-D8B59C800E1B}" srcOrd="5" destOrd="0" presId="urn:microsoft.com/office/officeart/2005/8/layout/list1"/>
    <dgm:cxn modelId="{9A351833-E302-4A02-AE70-EBD37B60AD89}" type="presParOf" srcId="{57342A6C-00AD-433C-9075-4DD69396332A}" destId="{E82D1F20-ED92-4327-95DD-1517421C5FA9}" srcOrd="6"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7EA716-0C65-4F42-ACE9-81F79B6FAA61}">
      <dsp:nvSpPr>
        <dsp:cNvPr id="0" name=""/>
        <dsp:cNvSpPr/>
      </dsp:nvSpPr>
      <dsp:spPr>
        <a:xfrm>
          <a:off x="5614718" y="2808423"/>
          <a:ext cx="91440" cy="523064"/>
        </a:xfrm>
        <a:custGeom>
          <a:avLst/>
          <a:gdLst/>
          <a:ahLst/>
          <a:cxnLst/>
          <a:rect l="0" t="0" r="0" b="0"/>
          <a:pathLst>
            <a:path>
              <a:moveTo>
                <a:pt x="45720" y="0"/>
              </a:moveTo>
              <a:lnTo>
                <a:pt x="45720" y="523064"/>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589F9A-6EB3-4905-B151-3E0BB55986EE}">
      <dsp:nvSpPr>
        <dsp:cNvPr id="0" name=""/>
        <dsp:cNvSpPr/>
      </dsp:nvSpPr>
      <dsp:spPr>
        <a:xfrm>
          <a:off x="4561353" y="1143309"/>
          <a:ext cx="1099085" cy="523064"/>
        </a:xfrm>
        <a:custGeom>
          <a:avLst/>
          <a:gdLst/>
          <a:ahLst/>
          <a:cxnLst/>
          <a:rect l="0" t="0" r="0" b="0"/>
          <a:pathLst>
            <a:path>
              <a:moveTo>
                <a:pt x="0" y="0"/>
              </a:moveTo>
              <a:lnTo>
                <a:pt x="0" y="356453"/>
              </a:lnTo>
              <a:lnTo>
                <a:pt x="1099085" y="356453"/>
              </a:lnTo>
              <a:lnTo>
                <a:pt x="1099085" y="52306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992E2A-8B5A-4BD3-848A-844BB9DD7C60}">
      <dsp:nvSpPr>
        <dsp:cNvPr id="0" name=""/>
        <dsp:cNvSpPr/>
      </dsp:nvSpPr>
      <dsp:spPr>
        <a:xfrm>
          <a:off x="3416547" y="2808423"/>
          <a:ext cx="91440" cy="523064"/>
        </a:xfrm>
        <a:custGeom>
          <a:avLst/>
          <a:gdLst/>
          <a:ahLst/>
          <a:cxnLst/>
          <a:rect l="0" t="0" r="0" b="0"/>
          <a:pathLst>
            <a:path>
              <a:moveTo>
                <a:pt x="45720" y="0"/>
              </a:moveTo>
              <a:lnTo>
                <a:pt x="45720" y="523064"/>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FB6366-A60A-4F8A-B441-14F9353797CA}">
      <dsp:nvSpPr>
        <dsp:cNvPr id="0" name=""/>
        <dsp:cNvSpPr/>
      </dsp:nvSpPr>
      <dsp:spPr>
        <a:xfrm>
          <a:off x="3462267" y="1143309"/>
          <a:ext cx="1099085" cy="523064"/>
        </a:xfrm>
        <a:custGeom>
          <a:avLst/>
          <a:gdLst/>
          <a:ahLst/>
          <a:cxnLst/>
          <a:rect l="0" t="0" r="0" b="0"/>
          <a:pathLst>
            <a:path>
              <a:moveTo>
                <a:pt x="1099085" y="0"/>
              </a:moveTo>
              <a:lnTo>
                <a:pt x="1099085" y="356453"/>
              </a:lnTo>
              <a:lnTo>
                <a:pt x="0" y="356453"/>
              </a:lnTo>
              <a:lnTo>
                <a:pt x="0" y="52306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C5D7FA-3768-4245-8E3D-7E727B596570}">
      <dsp:nvSpPr>
        <dsp:cNvPr id="0" name=""/>
        <dsp:cNvSpPr/>
      </dsp:nvSpPr>
      <dsp:spPr>
        <a:xfrm>
          <a:off x="3662101" y="1259"/>
          <a:ext cx="1798503" cy="114204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7FD5F7-5506-4AA7-8412-1D501634321A}">
      <dsp:nvSpPr>
        <dsp:cNvPr id="0" name=""/>
        <dsp:cNvSpPr/>
      </dsp:nvSpPr>
      <dsp:spPr>
        <a:xfrm>
          <a:off x="3861935" y="191101"/>
          <a:ext cx="1798503" cy="1142049"/>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SWF Mozambique</a:t>
          </a:r>
        </a:p>
      </dsp:txBody>
      <dsp:txXfrm>
        <a:off x="3895384" y="224550"/>
        <a:ext cx="1731605" cy="1075151"/>
      </dsp:txXfrm>
    </dsp:sp>
    <dsp:sp modelId="{5F91EDDC-B08D-48D9-A01A-3818CB98EEAE}">
      <dsp:nvSpPr>
        <dsp:cNvPr id="0" name=""/>
        <dsp:cNvSpPr/>
      </dsp:nvSpPr>
      <dsp:spPr>
        <a:xfrm>
          <a:off x="2563015" y="1666374"/>
          <a:ext cx="1798503" cy="114204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C73849-0668-4157-9A80-5ADA2A13B482}">
      <dsp:nvSpPr>
        <dsp:cNvPr id="0" name=""/>
        <dsp:cNvSpPr/>
      </dsp:nvSpPr>
      <dsp:spPr>
        <a:xfrm>
          <a:off x="2762849" y="1856216"/>
          <a:ext cx="1798503" cy="1142049"/>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Saving &amp; Stabilization</a:t>
          </a:r>
        </a:p>
      </dsp:txBody>
      <dsp:txXfrm>
        <a:off x="2796298" y="1889665"/>
        <a:ext cx="1731605" cy="1075151"/>
      </dsp:txXfrm>
    </dsp:sp>
    <dsp:sp modelId="{A6EF0861-0F74-4387-9943-F809B231501F}">
      <dsp:nvSpPr>
        <dsp:cNvPr id="0" name=""/>
        <dsp:cNvSpPr/>
      </dsp:nvSpPr>
      <dsp:spPr>
        <a:xfrm>
          <a:off x="2563015" y="3331488"/>
          <a:ext cx="1798503" cy="114204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7FFAD3-6648-4DAB-9108-171B78147E6E}">
      <dsp:nvSpPr>
        <dsp:cNvPr id="0" name=""/>
        <dsp:cNvSpPr/>
      </dsp:nvSpPr>
      <dsp:spPr>
        <a:xfrm>
          <a:off x="2762849" y="3521330"/>
          <a:ext cx="1798503" cy="1142049"/>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Structure (Parliament, MEF, BM, Managers); Rules (entry and exit, </a:t>
          </a:r>
        </a:p>
      </dsp:txBody>
      <dsp:txXfrm>
        <a:off x="2796298" y="3554779"/>
        <a:ext cx="1731605" cy="1075151"/>
      </dsp:txXfrm>
    </dsp:sp>
    <dsp:sp modelId="{F3EBF912-D921-4818-956F-681C142B7BDA}">
      <dsp:nvSpPr>
        <dsp:cNvPr id="0" name=""/>
        <dsp:cNvSpPr/>
      </dsp:nvSpPr>
      <dsp:spPr>
        <a:xfrm>
          <a:off x="4761186" y="1666374"/>
          <a:ext cx="1798503" cy="114204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53F0B7-BFE2-4FA2-877D-05641A779570}">
      <dsp:nvSpPr>
        <dsp:cNvPr id="0" name=""/>
        <dsp:cNvSpPr/>
      </dsp:nvSpPr>
      <dsp:spPr>
        <a:xfrm>
          <a:off x="4961020" y="1856216"/>
          <a:ext cx="1798503" cy="1142049"/>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Development (investment in infrastructure)</a:t>
          </a:r>
        </a:p>
      </dsp:txBody>
      <dsp:txXfrm>
        <a:off x="4994469" y="1889665"/>
        <a:ext cx="1731605" cy="1075151"/>
      </dsp:txXfrm>
    </dsp:sp>
    <dsp:sp modelId="{12B13525-F879-492B-AF01-8806A512644A}">
      <dsp:nvSpPr>
        <dsp:cNvPr id="0" name=""/>
        <dsp:cNvSpPr/>
      </dsp:nvSpPr>
      <dsp:spPr>
        <a:xfrm>
          <a:off x="4761186" y="3331488"/>
          <a:ext cx="1798503" cy="114204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2DBBE2-6C92-4B03-9486-C3CB9DAA84C9}">
      <dsp:nvSpPr>
        <dsp:cNvPr id="0" name=""/>
        <dsp:cNvSpPr/>
      </dsp:nvSpPr>
      <dsp:spPr>
        <a:xfrm>
          <a:off x="4961020" y="3521330"/>
          <a:ext cx="1798503" cy="1142049"/>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State budget </a:t>
          </a:r>
          <a:endParaRPr lang="en-US" sz="1300" kern="1200" dirty="0"/>
        </a:p>
      </dsp:txBody>
      <dsp:txXfrm>
        <a:off x="4994469" y="3554779"/>
        <a:ext cx="1731605" cy="10751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CCDB4-6177-4243-98EF-63FBEAFAFCB9}">
      <dsp:nvSpPr>
        <dsp:cNvPr id="0" name=""/>
        <dsp:cNvSpPr/>
      </dsp:nvSpPr>
      <dsp:spPr>
        <a:xfrm>
          <a:off x="0" y="618712"/>
          <a:ext cx="4799120" cy="982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96427C-C444-4E95-A8A8-ECF7ADB9113C}">
      <dsp:nvSpPr>
        <dsp:cNvPr id="0" name=""/>
        <dsp:cNvSpPr/>
      </dsp:nvSpPr>
      <dsp:spPr>
        <a:xfrm>
          <a:off x="239956" y="43072"/>
          <a:ext cx="3359384" cy="11512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6977" tIns="0" rIns="126977" bIns="0" numCol="1" spcCol="1270" anchor="ctr" anchorCtr="0">
          <a:noAutofit/>
        </a:bodyPr>
        <a:lstStyle/>
        <a:p>
          <a:pPr marL="0" lvl="0" indent="0" algn="l" defTabSz="800100">
            <a:lnSpc>
              <a:spcPct val="90000"/>
            </a:lnSpc>
            <a:spcBef>
              <a:spcPct val="0"/>
            </a:spcBef>
            <a:spcAft>
              <a:spcPct val="35000"/>
            </a:spcAft>
            <a:buNone/>
          </a:pPr>
          <a:r>
            <a:rPr lang="en-US" sz="1800" b="1" kern="1200" dirty="0"/>
            <a:t>Entry Rules</a:t>
          </a:r>
        </a:p>
      </dsp:txBody>
      <dsp:txXfrm>
        <a:off x="296157" y="99273"/>
        <a:ext cx="3246982" cy="1038878"/>
      </dsp:txXfrm>
    </dsp:sp>
    <dsp:sp modelId="{3749B215-B9FB-4F40-81E1-C406CE4B4FCB}">
      <dsp:nvSpPr>
        <dsp:cNvPr id="0" name=""/>
        <dsp:cNvSpPr/>
      </dsp:nvSpPr>
      <dsp:spPr>
        <a:xfrm>
          <a:off x="0" y="2387752"/>
          <a:ext cx="4799120" cy="982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F3A278-F6B8-4779-8080-D9C579D93A97}">
      <dsp:nvSpPr>
        <dsp:cNvPr id="0" name=""/>
        <dsp:cNvSpPr/>
      </dsp:nvSpPr>
      <dsp:spPr>
        <a:xfrm>
          <a:off x="239956" y="1812112"/>
          <a:ext cx="3359384" cy="11512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6977" tIns="0" rIns="126977" bIns="0" numCol="1" spcCol="1270" anchor="ctr" anchorCtr="0">
          <a:noAutofit/>
        </a:bodyPr>
        <a:lstStyle/>
        <a:p>
          <a:pPr marL="0" lvl="0" indent="0" algn="l" defTabSz="800100">
            <a:lnSpc>
              <a:spcPct val="90000"/>
            </a:lnSpc>
            <a:spcBef>
              <a:spcPct val="0"/>
            </a:spcBef>
            <a:spcAft>
              <a:spcPct val="35000"/>
            </a:spcAft>
            <a:buNone/>
          </a:pPr>
          <a:r>
            <a:rPr lang="en-US" sz="1800" kern="1200" dirty="0"/>
            <a:t>Until Year 20 – 50% to State Budget; 50% to SWF (S&amp;S)</a:t>
          </a:r>
        </a:p>
      </dsp:txBody>
      <dsp:txXfrm>
        <a:off x="296157" y="1868313"/>
        <a:ext cx="3246982" cy="1038878"/>
      </dsp:txXfrm>
    </dsp:sp>
    <dsp:sp modelId="{68693960-DF91-42CB-936C-F6B6BA6386C1}">
      <dsp:nvSpPr>
        <dsp:cNvPr id="0" name=""/>
        <dsp:cNvSpPr/>
      </dsp:nvSpPr>
      <dsp:spPr>
        <a:xfrm>
          <a:off x="0" y="4156792"/>
          <a:ext cx="4799120" cy="982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04612E-BA74-49AB-AD86-B00EF62F7434}">
      <dsp:nvSpPr>
        <dsp:cNvPr id="0" name=""/>
        <dsp:cNvSpPr/>
      </dsp:nvSpPr>
      <dsp:spPr>
        <a:xfrm>
          <a:off x="239956" y="3581152"/>
          <a:ext cx="3359384" cy="11512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6977" tIns="0" rIns="126977" bIns="0" numCol="1" spcCol="1270" anchor="ctr" anchorCtr="0">
          <a:noAutofit/>
        </a:bodyPr>
        <a:lstStyle/>
        <a:p>
          <a:pPr marL="0" lvl="0" indent="0" algn="l" defTabSz="800100">
            <a:lnSpc>
              <a:spcPct val="90000"/>
            </a:lnSpc>
            <a:spcBef>
              <a:spcPct val="0"/>
            </a:spcBef>
            <a:spcAft>
              <a:spcPct val="35000"/>
            </a:spcAft>
            <a:buNone/>
          </a:pPr>
          <a:r>
            <a:rPr lang="en-US" sz="1800" kern="1200" dirty="0"/>
            <a:t>From year 21 – 20% to State budget</a:t>
          </a:r>
        </a:p>
      </dsp:txBody>
      <dsp:txXfrm>
        <a:off x="296157" y="3637353"/>
        <a:ext cx="3246982" cy="10388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14FEF9-9BDB-424F-940D-63FD3B4D1D18}">
      <dsp:nvSpPr>
        <dsp:cNvPr id="0" name=""/>
        <dsp:cNvSpPr/>
      </dsp:nvSpPr>
      <dsp:spPr>
        <a:xfrm>
          <a:off x="0" y="917332"/>
          <a:ext cx="5246704" cy="15120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87DC9F-D44B-45BA-A826-EC61FC1BA6D6}">
      <dsp:nvSpPr>
        <dsp:cNvPr id="0" name=""/>
        <dsp:cNvSpPr/>
      </dsp:nvSpPr>
      <dsp:spPr>
        <a:xfrm>
          <a:off x="262335" y="31731"/>
          <a:ext cx="3672692" cy="17712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8819" tIns="0" rIns="138819" bIns="0" numCol="1" spcCol="1270" anchor="ctr" anchorCtr="0">
          <a:noAutofit/>
        </a:bodyPr>
        <a:lstStyle/>
        <a:p>
          <a:pPr marL="0" lvl="0" indent="0" algn="l" defTabSz="800100">
            <a:lnSpc>
              <a:spcPct val="90000"/>
            </a:lnSpc>
            <a:spcBef>
              <a:spcPct val="0"/>
            </a:spcBef>
            <a:spcAft>
              <a:spcPct val="35000"/>
            </a:spcAft>
            <a:buNone/>
          </a:pPr>
          <a:r>
            <a:rPr lang="en-US" sz="1800" b="1" kern="1200" dirty="0"/>
            <a:t>Exit Rules - Investments</a:t>
          </a:r>
        </a:p>
      </dsp:txBody>
      <dsp:txXfrm>
        <a:off x="348798" y="118194"/>
        <a:ext cx="3499766" cy="1598274"/>
      </dsp:txXfrm>
    </dsp:sp>
    <dsp:sp modelId="{E82D1F20-ED92-4327-95DD-1517421C5FA9}">
      <dsp:nvSpPr>
        <dsp:cNvPr id="0" name=""/>
        <dsp:cNvSpPr/>
      </dsp:nvSpPr>
      <dsp:spPr>
        <a:xfrm>
          <a:off x="0" y="3638932"/>
          <a:ext cx="5246704" cy="15120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41F583-9601-48A5-B7DE-9269F6D04B5A}">
      <dsp:nvSpPr>
        <dsp:cNvPr id="0" name=""/>
        <dsp:cNvSpPr/>
      </dsp:nvSpPr>
      <dsp:spPr>
        <a:xfrm>
          <a:off x="262335" y="2753332"/>
          <a:ext cx="3672692" cy="17712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8819" tIns="0" rIns="138819" bIns="0" numCol="1" spcCol="1270" anchor="ctr" anchorCtr="0">
          <a:noAutofit/>
        </a:bodyPr>
        <a:lstStyle/>
        <a:p>
          <a:pPr marL="0" lvl="0" indent="0" algn="l" defTabSz="800100">
            <a:lnSpc>
              <a:spcPct val="90000"/>
            </a:lnSpc>
            <a:spcBef>
              <a:spcPct val="0"/>
            </a:spcBef>
            <a:spcAft>
              <a:spcPct val="35000"/>
            </a:spcAft>
            <a:buNone/>
          </a:pPr>
          <a:r>
            <a:rPr lang="en-US" sz="1800" kern="1200" dirty="0"/>
            <a:t>Through the state budget</a:t>
          </a:r>
        </a:p>
      </dsp:txBody>
      <dsp:txXfrm>
        <a:off x="348798" y="2839795"/>
        <a:ext cx="3499766" cy="159827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780145-F0A4-4216-97E9-97206E454431}"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7119E7-22C3-4EC4-8ECC-2178A4361E94}" type="slidenum">
              <a:rPr lang="en-US" smtClean="0"/>
              <a:t>‹#›</a:t>
            </a:fld>
            <a:endParaRPr lang="en-US"/>
          </a:p>
        </p:txBody>
      </p:sp>
    </p:spTree>
    <p:extLst>
      <p:ext uri="{BB962C8B-B14F-4D97-AF65-F5344CB8AC3E}">
        <p14:creationId xmlns:p14="http://schemas.microsoft.com/office/powerpoint/2010/main" val="2713633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780145-F0A4-4216-97E9-97206E454431}" type="datetimeFigureOut">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7119E7-22C3-4EC4-8ECC-2178A4361E94}" type="slidenum">
              <a:rPr lang="en-US" smtClean="0"/>
              <a:t>‹#›</a:t>
            </a:fld>
            <a:endParaRPr lang="en-US"/>
          </a:p>
        </p:txBody>
      </p:sp>
    </p:spTree>
    <p:extLst>
      <p:ext uri="{BB962C8B-B14F-4D97-AF65-F5344CB8AC3E}">
        <p14:creationId xmlns:p14="http://schemas.microsoft.com/office/powerpoint/2010/main" val="1648885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D780145-F0A4-4216-97E9-97206E454431}"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7119E7-22C3-4EC4-8ECC-2178A4361E94}" type="slidenum">
              <a:rPr lang="en-US" smtClean="0"/>
              <a:t>‹#›</a:t>
            </a:fld>
            <a:endParaRPr lang="en-US"/>
          </a:p>
        </p:txBody>
      </p:sp>
    </p:spTree>
    <p:extLst>
      <p:ext uri="{BB962C8B-B14F-4D97-AF65-F5344CB8AC3E}">
        <p14:creationId xmlns:p14="http://schemas.microsoft.com/office/powerpoint/2010/main" val="1267795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D780145-F0A4-4216-97E9-97206E454431}"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7119E7-22C3-4EC4-8ECC-2178A4361E94}"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671391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780145-F0A4-4216-97E9-97206E454431}"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7119E7-22C3-4EC4-8ECC-2178A4361E94}" type="slidenum">
              <a:rPr lang="en-US" smtClean="0"/>
              <a:t>‹#›</a:t>
            </a:fld>
            <a:endParaRPr lang="en-US"/>
          </a:p>
        </p:txBody>
      </p:sp>
    </p:spTree>
    <p:extLst>
      <p:ext uri="{BB962C8B-B14F-4D97-AF65-F5344CB8AC3E}">
        <p14:creationId xmlns:p14="http://schemas.microsoft.com/office/powerpoint/2010/main" val="873945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D780145-F0A4-4216-97E9-97206E454431}" type="datetimeFigureOut">
              <a:rPr lang="en-US" smtClean="0"/>
              <a:t>9/14/2022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7119E7-22C3-4EC4-8ECC-2178A4361E94}" type="slidenum">
              <a:rPr lang="en-US" smtClean="0"/>
              <a:t>‹#›</a:t>
            </a:fld>
            <a:endParaRPr lang="en-US"/>
          </a:p>
        </p:txBody>
      </p:sp>
    </p:spTree>
    <p:extLst>
      <p:ext uri="{BB962C8B-B14F-4D97-AF65-F5344CB8AC3E}">
        <p14:creationId xmlns:p14="http://schemas.microsoft.com/office/powerpoint/2010/main" val="4286756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D780145-F0A4-4216-97E9-97206E454431}" type="datetimeFigureOut">
              <a:rPr lang="en-US" smtClean="0"/>
              <a:t>9/14/2022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7119E7-22C3-4EC4-8ECC-2178A4361E94}" type="slidenum">
              <a:rPr lang="en-US" smtClean="0"/>
              <a:t>‹#›</a:t>
            </a:fld>
            <a:endParaRPr lang="en-US"/>
          </a:p>
        </p:txBody>
      </p:sp>
    </p:spTree>
    <p:extLst>
      <p:ext uri="{BB962C8B-B14F-4D97-AF65-F5344CB8AC3E}">
        <p14:creationId xmlns:p14="http://schemas.microsoft.com/office/powerpoint/2010/main" val="518995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780145-F0A4-4216-97E9-97206E454431}"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7119E7-22C3-4EC4-8ECC-2178A4361E94}" type="slidenum">
              <a:rPr lang="en-US" smtClean="0"/>
              <a:t>‹#›</a:t>
            </a:fld>
            <a:endParaRPr lang="en-US"/>
          </a:p>
        </p:txBody>
      </p:sp>
    </p:spTree>
    <p:extLst>
      <p:ext uri="{BB962C8B-B14F-4D97-AF65-F5344CB8AC3E}">
        <p14:creationId xmlns:p14="http://schemas.microsoft.com/office/powerpoint/2010/main" val="2448995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780145-F0A4-4216-97E9-97206E454431}"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7119E7-22C3-4EC4-8ECC-2178A4361E94}" type="slidenum">
              <a:rPr lang="en-US" smtClean="0"/>
              <a:t>‹#›</a:t>
            </a:fld>
            <a:endParaRPr lang="en-US"/>
          </a:p>
        </p:txBody>
      </p:sp>
    </p:spTree>
    <p:extLst>
      <p:ext uri="{BB962C8B-B14F-4D97-AF65-F5344CB8AC3E}">
        <p14:creationId xmlns:p14="http://schemas.microsoft.com/office/powerpoint/2010/main" val="231320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780145-F0A4-4216-97E9-97206E454431}"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7119E7-22C3-4EC4-8ECC-2178A4361E94}" type="slidenum">
              <a:rPr lang="en-US" smtClean="0"/>
              <a:t>‹#›</a:t>
            </a:fld>
            <a:endParaRPr lang="en-US"/>
          </a:p>
        </p:txBody>
      </p:sp>
    </p:spTree>
    <p:extLst>
      <p:ext uri="{BB962C8B-B14F-4D97-AF65-F5344CB8AC3E}">
        <p14:creationId xmlns:p14="http://schemas.microsoft.com/office/powerpoint/2010/main" val="171264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780145-F0A4-4216-97E9-97206E454431}"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7119E7-22C3-4EC4-8ECC-2178A4361E94}" type="slidenum">
              <a:rPr lang="en-US" smtClean="0"/>
              <a:t>‹#›</a:t>
            </a:fld>
            <a:endParaRPr lang="en-US"/>
          </a:p>
        </p:txBody>
      </p:sp>
    </p:spTree>
    <p:extLst>
      <p:ext uri="{BB962C8B-B14F-4D97-AF65-F5344CB8AC3E}">
        <p14:creationId xmlns:p14="http://schemas.microsoft.com/office/powerpoint/2010/main" val="71114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780145-F0A4-4216-97E9-97206E454431}" type="datetimeFigureOut">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7119E7-22C3-4EC4-8ECC-2178A4361E94}" type="slidenum">
              <a:rPr lang="en-US" smtClean="0"/>
              <a:t>‹#›</a:t>
            </a:fld>
            <a:endParaRPr lang="en-US"/>
          </a:p>
        </p:txBody>
      </p:sp>
    </p:spTree>
    <p:extLst>
      <p:ext uri="{BB962C8B-B14F-4D97-AF65-F5344CB8AC3E}">
        <p14:creationId xmlns:p14="http://schemas.microsoft.com/office/powerpoint/2010/main" val="874463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780145-F0A4-4216-97E9-97206E454431}" type="datetimeFigureOut">
              <a:rPr lang="en-US" smtClean="0"/>
              <a:t>9/14/2022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7119E7-22C3-4EC4-8ECC-2178A4361E94}" type="slidenum">
              <a:rPr lang="en-US" smtClean="0"/>
              <a:t>‹#›</a:t>
            </a:fld>
            <a:endParaRPr lang="en-US"/>
          </a:p>
        </p:txBody>
      </p:sp>
    </p:spTree>
    <p:extLst>
      <p:ext uri="{BB962C8B-B14F-4D97-AF65-F5344CB8AC3E}">
        <p14:creationId xmlns:p14="http://schemas.microsoft.com/office/powerpoint/2010/main" val="3431258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D780145-F0A4-4216-97E9-97206E454431}" type="datetimeFigureOut">
              <a:rPr lang="en-US" smtClean="0"/>
              <a:t>9/14/2022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6B7119E7-22C3-4EC4-8ECC-2178A4361E94}" type="slidenum">
              <a:rPr lang="en-US" smtClean="0"/>
              <a:t>‹#›</a:t>
            </a:fld>
            <a:endParaRPr lang="en-US"/>
          </a:p>
        </p:txBody>
      </p:sp>
    </p:spTree>
    <p:extLst>
      <p:ext uri="{BB962C8B-B14F-4D97-AF65-F5344CB8AC3E}">
        <p14:creationId xmlns:p14="http://schemas.microsoft.com/office/powerpoint/2010/main" val="427182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D780145-F0A4-4216-97E9-97206E454431}" type="datetimeFigureOut">
              <a:rPr lang="en-US" smtClean="0"/>
              <a:t>9/14/2022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6B7119E7-22C3-4EC4-8ECC-2178A4361E94}" type="slidenum">
              <a:rPr lang="en-US" smtClean="0"/>
              <a:t>‹#›</a:t>
            </a:fld>
            <a:endParaRPr lang="en-US"/>
          </a:p>
        </p:txBody>
      </p:sp>
    </p:spTree>
    <p:extLst>
      <p:ext uri="{BB962C8B-B14F-4D97-AF65-F5344CB8AC3E}">
        <p14:creationId xmlns:p14="http://schemas.microsoft.com/office/powerpoint/2010/main" val="1701404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9D780145-F0A4-4216-97E9-97206E454431}" type="datetimeFigureOut">
              <a:rPr lang="en-US" smtClean="0"/>
              <a:t>9/14/2022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6B7119E7-22C3-4EC4-8ECC-2178A4361E94}" type="slidenum">
              <a:rPr lang="en-US" smtClean="0"/>
              <a:t>‹#›</a:t>
            </a:fld>
            <a:endParaRPr lang="en-US"/>
          </a:p>
        </p:txBody>
      </p:sp>
    </p:spTree>
    <p:extLst>
      <p:ext uri="{BB962C8B-B14F-4D97-AF65-F5344CB8AC3E}">
        <p14:creationId xmlns:p14="http://schemas.microsoft.com/office/powerpoint/2010/main" val="4265578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780145-F0A4-4216-97E9-97206E454431}" type="datetimeFigureOut">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7119E7-22C3-4EC4-8ECC-2178A4361E94}" type="slidenum">
              <a:rPr lang="en-US" smtClean="0"/>
              <a:t>‹#›</a:t>
            </a:fld>
            <a:endParaRPr lang="en-US"/>
          </a:p>
        </p:txBody>
      </p:sp>
    </p:spTree>
    <p:extLst>
      <p:ext uri="{BB962C8B-B14F-4D97-AF65-F5344CB8AC3E}">
        <p14:creationId xmlns:p14="http://schemas.microsoft.com/office/powerpoint/2010/main" val="749999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D780145-F0A4-4216-97E9-97206E454431}" type="datetimeFigureOut">
              <a:rPr lang="en-US" smtClean="0"/>
              <a:t>9/14/2022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B7119E7-22C3-4EC4-8ECC-2178A4361E94}" type="slidenum">
              <a:rPr lang="en-US" smtClean="0"/>
              <a:t>‹#›</a:t>
            </a:fld>
            <a:endParaRPr lang="en-US"/>
          </a:p>
        </p:txBody>
      </p:sp>
    </p:spTree>
    <p:extLst>
      <p:ext uri="{BB962C8B-B14F-4D97-AF65-F5344CB8AC3E}">
        <p14:creationId xmlns:p14="http://schemas.microsoft.com/office/powerpoint/2010/main" val="3128796063"/>
      </p:ext>
    </p:extLst>
  </p:cSld>
  <p:clrMap bg1="dk1" tx1="lt1" bg2="dk2"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A3EFD-F00B-6D44-DAA1-E768A26E0690}"/>
              </a:ext>
            </a:extLst>
          </p:cNvPr>
          <p:cNvSpPr>
            <a:spLocks noGrp="1"/>
          </p:cNvSpPr>
          <p:nvPr>
            <p:ph type="ctrTitle"/>
          </p:nvPr>
        </p:nvSpPr>
        <p:spPr/>
        <p:txBody>
          <a:bodyPr>
            <a:normAutofit/>
          </a:bodyPr>
          <a:lstStyle/>
          <a:p>
            <a:r>
              <a:rPr lang="en-US" sz="3200" b="1" i="0" dirty="0">
                <a:solidFill>
                  <a:srgbClr val="222222"/>
                </a:solidFill>
                <a:effectLst/>
                <a:latin typeface="Arial" panose="020B0604020202020204" pitchFamily="34" charset="0"/>
              </a:rPr>
              <a:t>Financing the Expansion of Mozambique’s Energy Sector: </a:t>
            </a:r>
            <a:br>
              <a:rPr lang="en-US" sz="3200" b="1" i="0" dirty="0">
                <a:solidFill>
                  <a:srgbClr val="222222"/>
                </a:solidFill>
                <a:effectLst/>
                <a:latin typeface="Arial" panose="020B0604020202020204" pitchFamily="34" charset="0"/>
              </a:rPr>
            </a:br>
            <a:r>
              <a:rPr lang="en-US" sz="3200" b="1" i="0" dirty="0">
                <a:solidFill>
                  <a:srgbClr val="222222"/>
                </a:solidFill>
                <a:effectLst/>
                <a:latin typeface="Arial" panose="020B0604020202020204" pitchFamily="34" charset="0"/>
              </a:rPr>
              <a:t>- The Role of Sovereign Funds</a:t>
            </a:r>
            <a:endParaRPr lang="en-US" sz="3200" dirty="0"/>
          </a:p>
        </p:txBody>
      </p:sp>
      <p:sp>
        <p:nvSpPr>
          <p:cNvPr id="3" name="Subtitle 2">
            <a:extLst>
              <a:ext uri="{FF2B5EF4-FFF2-40B4-BE49-F238E27FC236}">
                <a16:creationId xmlns:a16="http://schemas.microsoft.com/office/drawing/2014/main" id="{8DB45C11-6B11-5CD0-3AE9-4FED60A1C77C}"/>
              </a:ext>
            </a:extLst>
          </p:cNvPr>
          <p:cNvSpPr>
            <a:spLocks noGrp="1"/>
          </p:cNvSpPr>
          <p:nvPr>
            <p:ph type="subTitle" idx="1"/>
          </p:nvPr>
        </p:nvSpPr>
        <p:spPr>
          <a:xfrm>
            <a:off x="8211844" y="6010845"/>
            <a:ext cx="3823317" cy="721311"/>
          </a:xfrm>
        </p:spPr>
        <p:txBody>
          <a:bodyPr>
            <a:normAutofit fontScale="92500" lnSpcReduction="20000"/>
          </a:bodyPr>
          <a:lstStyle/>
          <a:p>
            <a:r>
              <a:rPr lang="en-US" dirty="0"/>
              <a:t>By: </a:t>
            </a:r>
            <a:r>
              <a:rPr lang="en-US" dirty="0" err="1"/>
              <a:t>Inocência</a:t>
            </a:r>
            <a:r>
              <a:rPr lang="en-US" dirty="0"/>
              <a:t> Mapisse</a:t>
            </a:r>
          </a:p>
          <a:p>
            <a:r>
              <a:rPr lang="en-US" dirty="0"/>
              <a:t>2022</a:t>
            </a:r>
          </a:p>
        </p:txBody>
      </p:sp>
      <p:sp>
        <p:nvSpPr>
          <p:cNvPr id="4" name="TextBox 3">
            <a:extLst>
              <a:ext uri="{FF2B5EF4-FFF2-40B4-BE49-F238E27FC236}">
                <a16:creationId xmlns:a16="http://schemas.microsoft.com/office/drawing/2014/main" id="{2F5A6627-0E59-568B-B67B-5AB83900656A}"/>
              </a:ext>
            </a:extLst>
          </p:cNvPr>
          <p:cNvSpPr txBox="1"/>
          <p:nvPr/>
        </p:nvSpPr>
        <p:spPr>
          <a:xfrm>
            <a:off x="577049" y="408373"/>
            <a:ext cx="8825658" cy="369332"/>
          </a:xfrm>
          <a:prstGeom prst="rect">
            <a:avLst/>
          </a:prstGeom>
          <a:noFill/>
        </p:spPr>
        <p:txBody>
          <a:bodyPr wrap="square" rtlCol="0">
            <a:spAutoFit/>
          </a:bodyPr>
          <a:lstStyle/>
          <a:p>
            <a:r>
              <a:rPr lang="en-US" dirty="0"/>
              <a:t>Mozambique Energy Summit - 2022</a:t>
            </a:r>
          </a:p>
        </p:txBody>
      </p:sp>
    </p:spTree>
    <p:extLst>
      <p:ext uri="{BB962C8B-B14F-4D97-AF65-F5344CB8AC3E}">
        <p14:creationId xmlns:p14="http://schemas.microsoft.com/office/powerpoint/2010/main" val="2659557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58537E9-13E5-96CA-038E-6182493AA235}"/>
              </a:ext>
            </a:extLst>
          </p:cNvPr>
          <p:cNvGraphicFramePr>
            <a:graphicFrameLocks noGrp="1"/>
          </p:cNvGraphicFramePr>
          <p:nvPr>
            <p:ph idx="1"/>
            <p:extLst>
              <p:ext uri="{D42A27DB-BD31-4B8C-83A1-F6EECF244321}">
                <p14:modId xmlns:p14="http://schemas.microsoft.com/office/powerpoint/2010/main" val="728819920"/>
              </p:ext>
            </p:extLst>
          </p:nvPr>
        </p:nvGraphicFramePr>
        <p:xfrm>
          <a:off x="838200" y="994299"/>
          <a:ext cx="4799120" cy="5182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A78D4761-CEA7-0BDD-1699-7C29B50D6270}"/>
              </a:ext>
            </a:extLst>
          </p:cNvPr>
          <p:cNvGraphicFramePr/>
          <p:nvPr>
            <p:extLst>
              <p:ext uri="{D42A27DB-BD31-4B8C-83A1-F6EECF244321}">
                <p14:modId xmlns:p14="http://schemas.microsoft.com/office/powerpoint/2010/main" val="3691132196"/>
              </p:ext>
            </p:extLst>
          </p:nvPr>
        </p:nvGraphicFramePr>
        <p:xfrm>
          <a:off x="5992426" y="955670"/>
          <a:ext cx="5246704" cy="51826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124532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0D9D4-9CB6-870C-A838-0CD9C201FA33}"/>
              </a:ext>
            </a:extLst>
          </p:cNvPr>
          <p:cNvSpPr>
            <a:spLocks noGrp="1"/>
          </p:cNvSpPr>
          <p:nvPr>
            <p:ph type="title"/>
          </p:nvPr>
        </p:nvSpPr>
        <p:spPr/>
        <p:txBody>
          <a:bodyPr/>
          <a:lstStyle/>
          <a:p>
            <a:r>
              <a:rPr lang="en-US" b="1" dirty="0"/>
              <a:t>7. Final Considerations</a:t>
            </a:r>
          </a:p>
        </p:txBody>
      </p:sp>
      <p:sp>
        <p:nvSpPr>
          <p:cNvPr id="3" name="Content Placeholder 2">
            <a:extLst>
              <a:ext uri="{FF2B5EF4-FFF2-40B4-BE49-F238E27FC236}">
                <a16:creationId xmlns:a16="http://schemas.microsoft.com/office/drawing/2014/main" id="{A8D1ACFD-ACD8-DF12-169D-20831EF5FF8D}"/>
              </a:ext>
            </a:extLst>
          </p:cNvPr>
          <p:cNvSpPr>
            <a:spLocks noGrp="1"/>
          </p:cNvSpPr>
          <p:nvPr>
            <p:ph idx="1"/>
          </p:nvPr>
        </p:nvSpPr>
        <p:spPr/>
        <p:txBody>
          <a:bodyPr/>
          <a:lstStyle/>
          <a:p>
            <a:r>
              <a:rPr lang="en-US" b="1" dirty="0"/>
              <a:t>Adjust Mozambique SWF</a:t>
            </a:r>
            <a:endParaRPr lang="en-US" dirty="0"/>
          </a:p>
        </p:txBody>
      </p:sp>
      <p:sp>
        <p:nvSpPr>
          <p:cNvPr id="4" name="TextBox 3">
            <a:extLst>
              <a:ext uri="{FF2B5EF4-FFF2-40B4-BE49-F238E27FC236}">
                <a16:creationId xmlns:a16="http://schemas.microsoft.com/office/drawing/2014/main" id="{2580454A-2EB5-191F-C586-FA77C4C47421}"/>
              </a:ext>
            </a:extLst>
          </p:cNvPr>
          <p:cNvSpPr txBox="1"/>
          <p:nvPr/>
        </p:nvSpPr>
        <p:spPr>
          <a:xfrm>
            <a:off x="838200" y="2814221"/>
            <a:ext cx="10631750" cy="2831544"/>
          </a:xfrm>
          <a:prstGeom prst="rect">
            <a:avLst/>
          </a:prstGeom>
          <a:noFill/>
        </p:spPr>
        <p:txBody>
          <a:bodyPr wrap="square" rtlCol="0">
            <a:spAutoFit/>
          </a:bodyPr>
          <a:lstStyle/>
          <a:p>
            <a:r>
              <a:rPr lang="en-US" sz="3200" dirty="0"/>
              <a:t>Prioritization of the sovereign investment fund;</a:t>
            </a:r>
          </a:p>
          <a:p>
            <a:pPr lvl="1"/>
            <a:r>
              <a:rPr lang="en-US" sz="3200" dirty="0"/>
              <a:t>Reinforce the rules (entry and exit);</a:t>
            </a:r>
          </a:p>
          <a:p>
            <a:pPr lvl="1"/>
            <a:r>
              <a:rPr lang="en-US" sz="3200" dirty="0"/>
              <a:t>Define the Investments policy;</a:t>
            </a:r>
          </a:p>
          <a:p>
            <a:pPr lvl="1"/>
            <a:r>
              <a:rPr lang="en-US" sz="3200" dirty="0"/>
              <a:t>Quantify the needs in terms of investments (include green investments)</a:t>
            </a:r>
          </a:p>
          <a:p>
            <a:endParaRPr lang="en-US" dirty="0"/>
          </a:p>
        </p:txBody>
      </p:sp>
    </p:spTree>
    <p:extLst>
      <p:ext uri="{BB962C8B-B14F-4D97-AF65-F5344CB8AC3E}">
        <p14:creationId xmlns:p14="http://schemas.microsoft.com/office/powerpoint/2010/main" val="3215168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AAAEF-E4D0-9161-6C65-F56BE78C3678}"/>
              </a:ext>
            </a:extLst>
          </p:cNvPr>
          <p:cNvSpPr>
            <a:spLocks noGrp="1"/>
          </p:cNvSpPr>
          <p:nvPr>
            <p:ph type="title"/>
          </p:nvPr>
        </p:nvSpPr>
        <p:spPr/>
        <p:txBody>
          <a:bodyPr/>
          <a:lstStyle/>
          <a:p>
            <a:r>
              <a:rPr lang="en-US" b="1" dirty="0"/>
              <a:t>1. Presentation Structure</a:t>
            </a:r>
          </a:p>
        </p:txBody>
      </p:sp>
      <p:sp>
        <p:nvSpPr>
          <p:cNvPr id="3" name="Content Placeholder 2">
            <a:extLst>
              <a:ext uri="{FF2B5EF4-FFF2-40B4-BE49-F238E27FC236}">
                <a16:creationId xmlns:a16="http://schemas.microsoft.com/office/drawing/2014/main" id="{85BCAC4C-44AC-70EC-A8D9-DDEC8677BF11}"/>
              </a:ext>
            </a:extLst>
          </p:cNvPr>
          <p:cNvSpPr>
            <a:spLocks noGrp="1"/>
          </p:cNvSpPr>
          <p:nvPr>
            <p:ph idx="1"/>
          </p:nvPr>
        </p:nvSpPr>
        <p:spPr/>
        <p:txBody>
          <a:bodyPr/>
          <a:lstStyle/>
          <a:p>
            <a:r>
              <a:rPr lang="en-US" dirty="0"/>
              <a:t>General Overview of Energy Sector;</a:t>
            </a:r>
          </a:p>
          <a:p>
            <a:r>
              <a:rPr lang="en-US" dirty="0"/>
              <a:t>Economic Management Instruments – Strategic Objectives;</a:t>
            </a:r>
          </a:p>
          <a:p>
            <a:r>
              <a:rPr lang="en-US" b="1" dirty="0"/>
              <a:t>Banks &amp; SWF as Source of Financing</a:t>
            </a:r>
            <a:r>
              <a:rPr lang="en-US" dirty="0"/>
              <a:t>;</a:t>
            </a:r>
          </a:p>
          <a:p>
            <a:r>
              <a:rPr lang="en-US" b="1" dirty="0"/>
              <a:t>Top 5 sectors investments of SWF</a:t>
            </a:r>
            <a:r>
              <a:rPr lang="en-US" dirty="0"/>
              <a:t>;</a:t>
            </a:r>
          </a:p>
          <a:p>
            <a:r>
              <a:rPr lang="en-US" sz="2000" b="1" dirty="0" err="1"/>
              <a:t>Moz</a:t>
            </a:r>
            <a:r>
              <a:rPr lang="en-US" sz="2000" b="1" dirty="0"/>
              <a:t> SWF budget and profile;</a:t>
            </a:r>
          </a:p>
          <a:p>
            <a:r>
              <a:rPr lang="en-US" b="1" dirty="0"/>
              <a:t>Final Considerations.</a:t>
            </a:r>
            <a:endParaRPr lang="en-US" sz="2000" b="1"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39505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0B325-09B9-444C-7D24-AE547B1702A5}"/>
              </a:ext>
            </a:extLst>
          </p:cNvPr>
          <p:cNvSpPr>
            <a:spLocks noGrp="1"/>
          </p:cNvSpPr>
          <p:nvPr>
            <p:ph type="title"/>
          </p:nvPr>
        </p:nvSpPr>
        <p:spPr/>
        <p:txBody>
          <a:bodyPr/>
          <a:lstStyle/>
          <a:p>
            <a:r>
              <a:rPr lang="en-US" b="1" dirty="0"/>
              <a:t>1. General Overview of Energy Sector</a:t>
            </a:r>
          </a:p>
        </p:txBody>
      </p:sp>
      <p:sp>
        <p:nvSpPr>
          <p:cNvPr id="3" name="Content Placeholder 2">
            <a:extLst>
              <a:ext uri="{FF2B5EF4-FFF2-40B4-BE49-F238E27FC236}">
                <a16:creationId xmlns:a16="http://schemas.microsoft.com/office/drawing/2014/main" id="{BC0000E8-F785-0578-5A45-887DEE73C894}"/>
              </a:ext>
            </a:extLst>
          </p:cNvPr>
          <p:cNvSpPr>
            <a:spLocks noGrp="1"/>
          </p:cNvSpPr>
          <p:nvPr>
            <p:ph idx="1"/>
          </p:nvPr>
        </p:nvSpPr>
        <p:spPr>
          <a:xfrm>
            <a:off x="266330" y="1825625"/>
            <a:ext cx="11087470" cy="4805994"/>
          </a:xfrm>
        </p:spPr>
        <p:txBody>
          <a:bodyPr>
            <a:normAutofit fontScale="62500" lnSpcReduction="20000"/>
          </a:bodyPr>
          <a:lstStyle/>
          <a:p>
            <a:pPr marL="0" indent="0" algn="just">
              <a:buNone/>
            </a:pPr>
            <a:r>
              <a:rPr lang="en-US" b="1" i="0" dirty="0">
                <a:solidFill>
                  <a:srgbClr val="000000"/>
                </a:solidFill>
                <a:effectLst/>
                <a:latin typeface="Open Sans" panose="020B0606030504020204" pitchFamily="34" charset="0"/>
              </a:rPr>
              <a:t>World</a:t>
            </a:r>
          </a:p>
          <a:p>
            <a:pPr algn="just"/>
            <a:r>
              <a:rPr lang="en-US" b="0" i="0" dirty="0">
                <a:solidFill>
                  <a:srgbClr val="000000"/>
                </a:solidFill>
                <a:effectLst/>
                <a:latin typeface="Open Sans" panose="020B0606030504020204" pitchFamily="34" charset="0"/>
              </a:rPr>
              <a:t>Nowadays, O&amp;G companies are reinventing themselves by:</a:t>
            </a:r>
          </a:p>
          <a:p>
            <a:pPr lvl="1" algn="just"/>
            <a:r>
              <a:rPr lang="en-US" dirty="0">
                <a:solidFill>
                  <a:srgbClr val="000000"/>
                </a:solidFill>
                <a:latin typeface="Open Sans" panose="020B0606030504020204" pitchFamily="34" charset="0"/>
              </a:rPr>
              <a:t>P</a:t>
            </a:r>
            <a:r>
              <a:rPr lang="en-US" b="0" i="0" dirty="0">
                <a:solidFill>
                  <a:srgbClr val="000000"/>
                </a:solidFill>
                <a:effectLst/>
                <a:latin typeface="Open Sans" panose="020B0606030504020204" pitchFamily="34" charset="0"/>
              </a:rPr>
              <a:t>racticing capital discipline; </a:t>
            </a:r>
          </a:p>
          <a:p>
            <a:pPr lvl="1" algn="just"/>
            <a:r>
              <a:rPr lang="en-US" dirty="0">
                <a:solidFill>
                  <a:srgbClr val="000000"/>
                </a:solidFill>
                <a:latin typeface="Open Sans" panose="020B0606030504020204" pitchFamily="34" charset="0"/>
              </a:rPr>
              <a:t>F</a:t>
            </a:r>
            <a:r>
              <a:rPr lang="en-US" b="0" i="0" dirty="0">
                <a:solidFill>
                  <a:srgbClr val="000000"/>
                </a:solidFill>
                <a:effectLst/>
                <a:latin typeface="Open Sans" panose="020B0606030504020204" pitchFamily="34" charset="0"/>
              </a:rPr>
              <a:t>ocusing on financial health; </a:t>
            </a:r>
          </a:p>
          <a:p>
            <a:pPr lvl="1" algn="just"/>
            <a:r>
              <a:rPr lang="en-US" b="0" i="0" dirty="0">
                <a:solidFill>
                  <a:srgbClr val="000000"/>
                </a:solidFill>
                <a:effectLst/>
                <a:latin typeface="Open Sans" panose="020B0606030504020204" pitchFamily="34" charset="0"/>
              </a:rPr>
              <a:t>committing to climate change and;</a:t>
            </a:r>
          </a:p>
          <a:p>
            <a:pPr lvl="1" algn="just"/>
            <a:r>
              <a:rPr lang="en-US" dirty="0">
                <a:solidFill>
                  <a:srgbClr val="000000"/>
                </a:solidFill>
                <a:latin typeface="Open Sans" panose="020B0606030504020204" pitchFamily="34" charset="0"/>
              </a:rPr>
              <a:t>T</a:t>
            </a:r>
            <a:r>
              <a:rPr lang="en-US" b="0" i="0" dirty="0">
                <a:solidFill>
                  <a:srgbClr val="000000"/>
                </a:solidFill>
                <a:effectLst/>
                <a:latin typeface="Open Sans" panose="020B0606030504020204" pitchFamily="34" charset="0"/>
              </a:rPr>
              <a:t>ransforming business models. </a:t>
            </a:r>
          </a:p>
          <a:p>
            <a:r>
              <a:rPr lang="en-US" dirty="0"/>
              <a:t>Among the main objectives of this strategy are:</a:t>
            </a:r>
          </a:p>
          <a:p>
            <a:pPr lvl="1"/>
            <a:r>
              <a:rPr lang="en-US" b="0" i="0" dirty="0">
                <a:solidFill>
                  <a:srgbClr val="000000"/>
                </a:solidFill>
                <a:effectLst/>
                <a:latin typeface="Open Sans" panose="020B0606030504020204" pitchFamily="34" charset="0"/>
              </a:rPr>
              <a:t>Streamline and optimize their resource portfolios;</a:t>
            </a:r>
          </a:p>
          <a:p>
            <a:pPr lvl="1"/>
            <a:r>
              <a:rPr lang="en-US" b="0" i="0" dirty="0">
                <a:solidFill>
                  <a:srgbClr val="000000"/>
                </a:solidFill>
                <a:effectLst/>
                <a:latin typeface="Open Sans" panose="020B0606030504020204" pitchFamily="34" charset="0"/>
              </a:rPr>
              <a:t>Embrace and develop smart goals for the energy transition;</a:t>
            </a:r>
          </a:p>
          <a:p>
            <a:pPr lvl="1"/>
            <a:r>
              <a:rPr lang="en-US" b="0" i="0" dirty="0">
                <a:solidFill>
                  <a:srgbClr val="000000"/>
                </a:solidFill>
                <a:effectLst/>
                <a:latin typeface="Open Sans" panose="020B0606030504020204" pitchFamily="34" charset="0"/>
              </a:rPr>
              <a:t>Attract, train, and retain employees in a tight labor market;</a:t>
            </a:r>
          </a:p>
          <a:p>
            <a:pPr lvl="1"/>
            <a:r>
              <a:rPr lang="en-US" b="0" i="0" dirty="0">
                <a:solidFill>
                  <a:srgbClr val="000000"/>
                </a:solidFill>
                <a:effectLst/>
                <a:latin typeface="Open Sans" panose="020B0606030504020204" pitchFamily="34" charset="0"/>
              </a:rPr>
              <a:t>Come to terms with additional environmental, social, and governance requirements.</a:t>
            </a:r>
          </a:p>
          <a:p>
            <a:pPr marL="0" indent="0">
              <a:buNone/>
            </a:pPr>
            <a:r>
              <a:rPr lang="en-US" b="1" dirty="0"/>
              <a:t>Mozambique</a:t>
            </a:r>
          </a:p>
          <a:p>
            <a:r>
              <a:rPr lang="en-US" dirty="0"/>
              <a:t>The country targets to reduce GHG emissions by 20% in 2025 under condition of international support.</a:t>
            </a:r>
          </a:p>
          <a:p>
            <a:r>
              <a:rPr lang="en-US" dirty="0"/>
              <a:t>Companies: </a:t>
            </a:r>
          </a:p>
          <a:p>
            <a:pPr lvl="1"/>
            <a:r>
              <a:rPr lang="en-US" dirty="0"/>
              <a:t>Total Mozambique - target of a 40% reduction by 2030 in our net Scope 1+2 emissions compared to 2015 is in line with the commitments made by countries with a net zero pledge, including the European Union with its "Fit for 55" package; (S&amp;C Report progress, 2022)</a:t>
            </a:r>
          </a:p>
          <a:p>
            <a:pPr lvl="1"/>
            <a:r>
              <a:rPr lang="en-US" dirty="0"/>
              <a:t>ENI - Coral-Sul FLNG was implemented with an energy optimization project, integrated in the midst of a systematic analysis of energy efficiency optimization. (ENI, June 2022)</a:t>
            </a:r>
          </a:p>
          <a:p>
            <a:pPr marL="457200" lvl="1" indent="0">
              <a:buNone/>
            </a:pPr>
            <a:endParaRPr lang="en-US" b="0" i="0" dirty="0">
              <a:solidFill>
                <a:srgbClr val="000000"/>
              </a:solidFill>
              <a:effectLst/>
              <a:latin typeface="Open Sans" panose="020B0606030504020204" pitchFamily="34" charset="0"/>
            </a:endParaRPr>
          </a:p>
          <a:p>
            <a:endParaRPr lang="en-US" dirty="0"/>
          </a:p>
        </p:txBody>
      </p:sp>
    </p:spTree>
    <p:extLst>
      <p:ext uri="{BB962C8B-B14F-4D97-AF65-F5344CB8AC3E}">
        <p14:creationId xmlns:p14="http://schemas.microsoft.com/office/powerpoint/2010/main" val="145425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C756C-F227-806F-EE50-06DB63C103D9}"/>
              </a:ext>
            </a:extLst>
          </p:cNvPr>
          <p:cNvSpPr>
            <a:spLocks noGrp="1"/>
          </p:cNvSpPr>
          <p:nvPr>
            <p:ph type="title"/>
          </p:nvPr>
        </p:nvSpPr>
        <p:spPr/>
        <p:txBody>
          <a:bodyPr/>
          <a:lstStyle/>
          <a:p>
            <a:r>
              <a:rPr lang="en-US" b="1" dirty="0"/>
              <a:t>2. Economic Management Instruments – Strategic Objectives</a:t>
            </a:r>
          </a:p>
        </p:txBody>
      </p:sp>
      <p:sp>
        <p:nvSpPr>
          <p:cNvPr id="3" name="Content Placeholder 2">
            <a:extLst>
              <a:ext uri="{FF2B5EF4-FFF2-40B4-BE49-F238E27FC236}">
                <a16:creationId xmlns:a16="http://schemas.microsoft.com/office/drawing/2014/main" id="{0323F286-7E9F-4CDA-C238-2092DE4EC9E9}"/>
              </a:ext>
            </a:extLst>
          </p:cNvPr>
          <p:cNvSpPr>
            <a:spLocks noGrp="1"/>
          </p:cNvSpPr>
          <p:nvPr>
            <p:ph idx="1"/>
          </p:nvPr>
        </p:nvSpPr>
        <p:spPr/>
        <p:txBody>
          <a:bodyPr/>
          <a:lstStyle/>
          <a:p>
            <a:pPr algn="just"/>
            <a:r>
              <a:rPr lang="en-US" dirty="0"/>
              <a:t>SDG – Goal 17 – Affordable, reliable, sustainable, modern and clean energy;</a:t>
            </a:r>
          </a:p>
          <a:p>
            <a:pPr algn="just"/>
            <a:r>
              <a:rPr lang="en-US" dirty="0"/>
              <a:t>PQG (2020 – 2024):</a:t>
            </a:r>
          </a:p>
          <a:p>
            <a:pPr lvl="1" algn="just"/>
            <a:r>
              <a:rPr lang="en-US" dirty="0"/>
              <a:t>The Energy sector will focus on the expansion of the National Electricity Network (REN), the increase in energy availability, through public and private investments with an increasing contribution from renewable energies – 64% of pop with access to energy;</a:t>
            </a:r>
          </a:p>
          <a:p>
            <a:pPr lvl="1" algn="just"/>
            <a:r>
              <a:rPr lang="en-US" dirty="0"/>
              <a:t>Promote the extraction of minerals and hydrocarbons, ensuring their sustainability - Increase in gas production (millions of tons/year) for the implementation of industrial and LNG projects – to 15 </a:t>
            </a:r>
            <a:r>
              <a:rPr lang="en-US" dirty="0" err="1"/>
              <a:t>Mton</a:t>
            </a:r>
            <a:r>
              <a:rPr lang="en-US" dirty="0"/>
              <a:t>/year until 2024;</a:t>
            </a:r>
          </a:p>
          <a:p>
            <a:pPr lvl="1" algn="just"/>
            <a:endParaRPr lang="en-US" dirty="0"/>
          </a:p>
          <a:p>
            <a:pPr algn="just"/>
            <a:endParaRPr lang="en-US" dirty="0"/>
          </a:p>
          <a:p>
            <a:endParaRPr lang="en-US" dirty="0"/>
          </a:p>
          <a:p>
            <a:endParaRPr lang="en-US" dirty="0"/>
          </a:p>
        </p:txBody>
      </p:sp>
    </p:spTree>
    <p:extLst>
      <p:ext uri="{BB962C8B-B14F-4D97-AF65-F5344CB8AC3E}">
        <p14:creationId xmlns:p14="http://schemas.microsoft.com/office/powerpoint/2010/main" val="787685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F4460-C502-1703-C4A9-CA0CBB151586}"/>
              </a:ext>
            </a:extLst>
          </p:cNvPr>
          <p:cNvSpPr>
            <a:spLocks noGrp="1"/>
          </p:cNvSpPr>
          <p:nvPr>
            <p:ph type="title"/>
          </p:nvPr>
        </p:nvSpPr>
        <p:spPr>
          <a:xfrm>
            <a:off x="838200" y="365126"/>
            <a:ext cx="10515600" cy="895504"/>
          </a:xfrm>
        </p:spPr>
        <p:txBody>
          <a:bodyPr/>
          <a:lstStyle/>
          <a:p>
            <a:r>
              <a:rPr lang="en-US" b="1" dirty="0"/>
              <a:t>3. Banks &amp; SWF as Source of Financing</a:t>
            </a:r>
          </a:p>
        </p:txBody>
      </p:sp>
      <p:sp>
        <p:nvSpPr>
          <p:cNvPr id="3" name="Content Placeholder 2">
            <a:extLst>
              <a:ext uri="{FF2B5EF4-FFF2-40B4-BE49-F238E27FC236}">
                <a16:creationId xmlns:a16="http://schemas.microsoft.com/office/drawing/2014/main" id="{98D7850F-0CAA-E4E3-5B60-515DC0657D74}"/>
              </a:ext>
            </a:extLst>
          </p:cNvPr>
          <p:cNvSpPr>
            <a:spLocks noGrp="1"/>
          </p:cNvSpPr>
          <p:nvPr>
            <p:ph idx="1"/>
          </p:nvPr>
        </p:nvSpPr>
        <p:spPr>
          <a:xfrm>
            <a:off x="838200" y="1331650"/>
            <a:ext cx="10515600" cy="4845313"/>
          </a:xfrm>
        </p:spPr>
        <p:txBody>
          <a:bodyPr/>
          <a:lstStyle/>
          <a:p>
            <a:r>
              <a:rPr lang="en-US" dirty="0"/>
              <a:t>SWF’s have different types of purposes (</a:t>
            </a:r>
            <a:r>
              <a:rPr lang="en-US" b="1" dirty="0"/>
              <a:t>stabilization function</a:t>
            </a:r>
            <a:r>
              <a:rPr lang="en-US" dirty="0"/>
              <a:t>, </a:t>
            </a:r>
            <a:r>
              <a:rPr lang="en-US" b="1" dirty="0"/>
              <a:t>savings</a:t>
            </a:r>
            <a:r>
              <a:rPr lang="en-US" dirty="0"/>
              <a:t>, </a:t>
            </a:r>
            <a:r>
              <a:rPr lang="en-US" b="1" dirty="0"/>
              <a:t>financing, diversification</a:t>
            </a:r>
            <a:r>
              <a:rPr lang="en-US" dirty="0"/>
              <a:t>, </a:t>
            </a:r>
            <a:r>
              <a:rPr lang="en-US" b="1" dirty="0">
                <a:solidFill>
                  <a:srgbClr val="C00000"/>
                </a:solidFill>
              </a:rPr>
              <a:t>development and strategy</a:t>
            </a:r>
            <a:r>
              <a:rPr lang="en-US" dirty="0"/>
              <a:t>);</a:t>
            </a:r>
          </a:p>
          <a:p>
            <a:endParaRPr lang="en-US" dirty="0"/>
          </a:p>
        </p:txBody>
      </p:sp>
      <p:pic>
        <p:nvPicPr>
          <p:cNvPr id="7" name="Picture 6">
            <a:extLst>
              <a:ext uri="{FF2B5EF4-FFF2-40B4-BE49-F238E27FC236}">
                <a16:creationId xmlns:a16="http://schemas.microsoft.com/office/drawing/2014/main" id="{39DB4F79-6A79-6650-321D-0B56C5F3F6DA}"/>
              </a:ext>
            </a:extLst>
          </p:cNvPr>
          <p:cNvPicPr>
            <a:picLocks noChangeAspect="1"/>
          </p:cNvPicPr>
          <p:nvPr/>
        </p:nvPicPr>
        <p:blipFill>
          <a:blip r:embed="rId2"/>
          <a:stretch>
            <a:fillRect/>
          </a:stretch>
        </p:blipFill>
        <p:spPr>
          <a:xfrm>
            <a:off x="1145220" y="2104008"/>
            <a:ext cx="8273988" cy="4620234"/>
          </a:xfrm>
          <a:prstGeom prst="rect">
            <a:avLst/>
          </a:prstGeom>
        </p:spPr>
      </p:pic>
    </p:spTree>
    <p:extLst>
      <p:ext uri="{BB962C8B-B14F-4D97-AF65-F5344CB8AC3E}">
        <p14:creationId xmlns:p14="http://schemas.microsoft.com/office/powerpoint/2010/main" val="1844256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ED89A-832A-E590-A534-811EE168B6EC}"/>
              </a:ext>
            </a:extLst>
          </p:cNvPr>
          <p:cNvSpPr>
            <a:spLocks noGrp="1"/>
          </p:cNvSpPr>
          <p:nvPr>
            <p:ph type="title"/>
          </p:nvPr>
        </p:nvSpPr>
        <p:spPr/>
        <p:txBody>
          <a:bodyPr/>
          <a:lstStyle/>
          <a:p>
            <a:r>
              <a:rPr lang="en-US" b="1" dirty="0"/>
              <a:t>3. Banks &amp; SWF as Source of Financing (Cont.)</a:t>
            </a:r>
            <a:endParaRPr lang="en-US" dirty="0"/>
          </a:p>
        </p:txBody>
      </p:sp>
      <p:graphicFrame>
        <p:nvGraphicFramePr>
          <p:cNvPr id="7" name="Table 5">
            <a:extLst>
              <a:ext uri="{FF2B5EF4-FFF2-40B4-BE49-F238E27FC236}">
                <a16:creationId xmlns:a16="http://schemas.microsoft.com/office/drawing/2014/main" id="{F48C2DE4-C0AD-7BFA-2600-398275B54DC6}"/>
              </a:ext>
            </a:extLst>
          </p:cNvPr>
          <p:cNvGraphicFramePr>
            <a:graphicFrameLocks noGrp="1"/>
          </p:cNvGraphicFramePr>
          <p:nvPr>
            <p:ph idx="1"/>
            <p:extLst>
              <p:ext uri="{D42A27DB-BD31-4B8C-83A1-F6EECF244321}">
                <p14:modId xmlns:p14="http://schemas.microsoft.com/office/powerpoint/2010/main" val="2553469802"/>
              </p:ext>
            </p:extLst>
          </p:nvPr>
        </p:nvGraphicFramePr>
        <p:xfrm>
          <a:off x="934636" y="1884127"/>
          <a:ext cx="10686234" cy="4893944"/>
        </p:xfrm>
        <a:graphic>
          <a:graphicData uri="http://schemas.openxmlformats.org/drawingml/2006/table">
            <a:tbl>
              <a:tblPr firstRow="1" bandRow="1">
                <a:tableStyleId>{5C22544A-7EE6-4342-B048-85BDC9FD1C3A}</a:tableStyleId>
              </a:tblPr>
              <a:tblGrid>
                <a:gridCol w="5343117">
                  <a:extLst>
                    <a:ext uri="{9D8B030D-6E8A-4147-A177-3AD203B41FA5}">
                      <a16:colId xmlns:a16="http://schemas.microsoft.com/office/drawing/2014/main" val="2620818750"/>
                    </a:ext>
                  </a:extLst>
                </a:gridCol>
                <a:gridCol w="5343117">
                  <a:extLst>
                    <a:ext uri="{9D8B030D-6E8A-4147-A177-3AD203B41FA5}">
                      <a16:colId xmlns:a16="http://schemas.microsoft.com/office/drawing/2014/main" val="2886525286"/>
                    </a:ext>
                  </a:extLst>
                </a:gridCol>
              </a:tblGrid>
              <a:tr h="332919">
                <a:tc>
                  <a:txBody>
                    <a:bodyPr/>
                    <a:lstStyle/>
                    <a:p>
                      <a:r>
                        <a:rPr lang="en-US" dirty="0"/>
                        <a:t>SWF as source of financing</a:t>
                      </a:r>
                    </a:p>
                  </a:txBody>
                  <a:tcPr marL="77802" marR="77802"/>
                </a:tc>
                <a:tc>
                  <a:txBody>
                    <a:bodyPr/>
                    <a:lstStyle/>
                    <a:p>
                      <a:r>
                        <a:rPr lang="en-US" dirty="0"/>
                        <a:t>Arguments</a:t>
                      </a:r>
                    </a:p>
                  </a:txBody>
                  <a:tcPr marL="77802" marR="77802"/>
                </a:tc>
                <a:extLst>
                  <a:ext uri="{0D108BD9-81ED-4DB2-BD59-A6C34878D82A}">
                    <a16:rowId xmlns:a16="http://schemas.microsoft.com/office/drawing/2014/main" val="526742884"/>
                  </a:ext>
                </a:extLst>
              </a:tr>
              <a:tr h="105424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a:t>Characteristics</a:t>
                      </a:r>
                      <a:r>
                        <a:rPr lang="en-US" sz="1400" dirty="0"/>
                        <a:t> of SWFs (i.e. inter-generational nature, medium- to long-term investment horizon, higher tolerance for risk) = well-suited to supporting green investments - green infrastructure projects.</a:t>
                      </a:r>
                    </a:p>
                    <a:p>
                      <a:pPr algn="just"/>
                      <a:endParaRPr lang="en-US" sz="1400" dirty="0"/>
                    </a:p>
                  </a:txBody>
                  <a:tcPr marL="77802" marR="77802"/>
                </a:tc>
                <a:tc>
                  <a:txBody>
                    <a:bodyPr/>
                    <a:lstStyle/>
                    <a:p>
                      <a:pPr algn="just"/>
                      <a:r>
                        <a:rPr lang="en-US" sz="1400" dirty="0"/>
                        <a:t>Increase climate change shocks (IDAI, Kenneth, </a:t>
                      </a:r>
                      <a:r>
                        <a:rPr lang="en-US" sz="1400" dirty="0" err="1"/>
                        <a:t>etc</a:t>
                      </a:r>
                      <a:r>
                        <a:rPr lang="en-US" sz="1400" dirty="0"/>
                        <a:t>)</a:t>
                      </a:r>
                    </a:p>
                  </a:txBody>
                  <a:tcPr marL="77802" marR="77802"/>
                </a:tc>
                <a:extLst>
                  <a:ext uri="{0D108BD9-81ED-4DB2-BD59-A6C34878D82A}">
                    <a16:rowId xmlns:a16="http://schemas.microsoft.com/office/drawing/2014/main" val="19133670"/>
                  </a:ext>
                </a:extLst>
              </a:tr>
              <a:tr h="1618396">
                <a:tc>
                  <a:txBody>
                    <a:bodyPr/>
                    <a:lstStyle/>
                    <a:p>
                      <a:pPr algn="just"/>
                      <a:r>
                        <a:rPr lang="en-US" sz="1400" dirty="0"/>
                        <a:t>SWF is a transparency management tool</a:t>
                      </a:r>
                    </a:p>
                  </a:txBody>
                  <a:tcPr marL="77802" marR="77802"/>
                </a:tc>
                <a:tc>
                  <a:txBody>
                    <a:bodyPr/>
                    <a:lstStyle/>
                    <a:p>
                      <a:pPr algn="just"/>
                      <a:r>
                        <a:rPr lang="en-US" sz="1400" dirty="0"/>
                        <a:t>Concrete steps need to be taken to develop fiscal rules that facilitate decarbonisation and long-term strategies to support the SDGs, promote improved transparency that allows stakeholders to </a:t>
                      </a:r>
                      <a:r>
                        <a:rPr lang="en-US" sz="1400" dirty="0" err="1"/>
                        <a:t>scrutinise</a:t>
                      </a:r>
                      <a:r>
                        <a:rPr lang="en-US" sz="1400" dirty="0"/>
                        <a:t> and pressure fund managers, build stronger internal investment capacities to develop and execute sustainability strategies, and apply pressure to other investor groups and portfolio companies</a:t>
                      </a:r>
                    </a:p>
                  </a:txBody>
                  <a:tcPr marL="77802" marR="77802"/>
                </a:tc>
                <a:extLst>
                  <a:ext uri="{0D108BD9-81ED-4DB2-BD59-A6C34878D82A}">
                    <a16:rowId xmlns:a16="http://schemas.microsoft.com/office/drawing/2014/main" val="1773660955"/>
                  </a:ext>
                </a:extLst>
              </a:tr>
              <a:tr h="1446748">
                <a:tc>
                  <a:txBody>
                    <a:bodyPr/>
                    <a:lstStyle/>
                    <a:p>
                      <a:pPr algn="just"/>
                      <a:r>
                        <a:rPr lang="en-US" sz="1400" dirty="0"/>
                        <a:t>tangible investment goals for SWF </a:t>
                      </a:r>
                    </a:p>
                  </a:txBody>
                  <a:tcPr marL="77802" marR="77802"/>
                </a:tc>
                <a:tc>
                  <a:txBody>
                    <a:bodyPr/>
                    <a:lstStyle/>
                    <a:p>
                      <a:pPr algn="just"/>
                      <a:r>
                        <a:rPr lang="en-US" sz="1400" dirty="0"/>
                        <a:t>SWFs can develop tangible investment goals and strategies</a:t>
                      </a:r>
                    </a:p>
                    <a:p>
                      <a:pPr algn="just"/>
                      <a:r>
                        <a:rPr lang="en-US" sz="1400" dirty="0"/>
                        <a:t>to be </a:t>
                      </a:r>
                      <a:r>
                        <a:rPr lang="en-US" sz="1400" dirty="0" err="1"/>
                        <a:t>operationalised</a:t>
                      </a:r>
                      <a:r>
                        <a:rPr lang="en-US" sz="1400" dirty="0"/>
                        <a:t> by integrating relevant criteria into portfolio processes and allocation decisions – which will require resources dedicated to data collection, analysis, and communication – or by joining</a:t>
                      </a:r>
                    </a:p>
                    <a:p>
                      <a:pPr algn="just"/>
                      <a:r>
                        <a:rPr lang="en-US" sz="1400" dirty="0"/>
                        <a:t>sustainable investment platforms. </a:t>
                      </a:r>
                    </a:p>
                  </a:txBody>
                  <a:tcPr marL="77802" marR="77802"/>
                </a:tc>
                <a:extLst>
                  <a:ext uri="{0D108BD9-81ED-4DB2-BD59-A6C34878D82A}">
                    <a16:rowId xmlns:a16="http://schemas.microsoft.com/office/drawing/2014/main" val="3348270031"/>
                  </a:ext>
                </a:extLst>
              </a:tr>
              <a:tr h="277432">
                <a:tc>
                  <a:txBody>
                    <a:bodyPr/>
                    <a:lstStyle/>
                    <a:p>
                      <a:pPr algn="just"/>
                      <a:endParaRPr lang="en-US" sz="1400"/>
                    </a:p>
                  </a:txBody>
                  <a:tcPr marL="77802" marR="77802"/>
                </a:tc>
                <a:tc>
                  <a:txBody>
                    <a:bodyPr/>
                    <a:lstStyle/>
                    <a:p>
                      <a:pPr algn="just"/>
                      <a:endParaRPr lang="en-US" sz="1400" dirty="0"/>
                    </a:p>
                  </a:txBody>
                  <a:tcPr marL="77802" marR="77802"/>
                </a:tc>
                <a:extLst>
                  <a:ext uri="{0D108BD9-81ED-4DB2-BD59-A6C34878D82A}">
                    <a16:rowId xmlns:a16="http://schemas.microsoft.com/office/drawing/2014/main" val="3817004247"/>
                  </a:ext>
                </a:extLst>
              </a:tr>
            </a:tbl>
          </a:graphicData>
        </a:graphic>
      </p:graphicFrame>
    </p:spTree>
    <p:extLst>
      <p:ext uri="{BB962C8B-B14F-4D97-AF65-F5344CB8AC3E}">
        <p14:creationId xmlns:p14="http://schemas.microsoft.com/office/powerpoint/2010/main" val="3489122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5C095-3987-41CA-B808-7A1F8F91D7CC}"/>
              </a:ext>
            </a:extLst>
          </p:cNvPr>
          <p:cNvSpPr>
            <a:spLocks noGrp="1"/>
          </p:cNvSpPr>
          <p:nvPr>
            <p:ph type="title"/>
          </p:nvPr>
        </p:nvSpPr>
        <p:spPr/>
        <p:txBody>
          <a:bodyPr/>
          <a:lstStyle/>
          <a:p>
            <a:r>
              <a:rPr lang="en-US" b="1" dirty="0"/>
              <a:t>4. Top 5 sectors investments of SWF</a:t>
            </a:r>
          </a:p>
        </p:txBody>
      </p:sp>
      <p:pic>
        <p:nvPicPr>
          <p:cNvPr id="5" name="Content Placeholder 4">
            <a:extLst>
              <a:ext uri="{FF2B5EF4-FFF2-40B4-BE49-F238E27FC236}">
                <a16:creationId xmlns:a16="http://schemas.microsoft.com/office/drawing/2014/main" id="{0844CBFD-C64D-4175-A695-46B40B00523A}"/>
              </a:ext>
            </a:extLst>
          </p:cNvPr>
          <p:cNvPicPr>
            <a:picLocks noGrp="1" noChangeAspect="1"/>
          </p:cNvPicPr>
          <p:nvPr>
            <p:ph idx="1"/>
          </p:nvPr>
        </p:nvPicPr>
        <p:blipFill>
          <a:blip r:embed="rId2"/>
          <a:stretch>
            <a:fillRect/>
          </a:stretch>
        </p:blipFill>
        <p:spPr>
          <a:xfrm>
            <a:off x="838200" y="1825625"/>
            <a:ext cx="5257800" cy="4351338"/>
          </a:xfrm>
        </p:spPr>
      </p:pic>
      <p:sp>
        <p:nvSpPr>
          <p:cNvPr id="6" name="TextBox 5">
            <a:extLst>
              <a:ext uri="{FF2B5EF4-FFF2-40B4-BE49-F238E27FC236}">
                <a16:creationId xmlns:a16="http://schemas.microsoft.com/office/drawing/2014/main" id="{5B7FB046-6D6F-B59A-A7FE-D9A5DC68978A}"/>
              </a:ext>
            </a:extLst>
          </p:cNvPr>
          <p:cNvSpPr txBox="1"/>
          <p:nvPr/>
        </p:nvSpPr>
        <p:spPr>
          <a:xfrm>
            <a:off x="7258050" y="6480175"/>
            <a:ext cx="4933950" cy="369332"/>
          </a:xfrm>
          <a:prstGeom prst="rect">
            <a:avLst/>
          </a:prstGeom>
          <a:noFill/>
        </p:spPr>
        <p:txBody>
          <a:bodyPr wrap="square" rtlCol="0">
            <a:spAutoFit/>
          </a:bodyPr>
          <a:lstStyle/>
          <a:p>
            <a:r>
              <a:rPr lang="en-US" dirty="0"/>
              <a:t>Source: Fletcher schools at Tufts University, 2022</a:t>
            </a:r>
          </a:p>
        </p:txBody>
      </p:sp>
      <p:pic>
        <p:nvPicPr>
          <p:cNvPr id="10" name="Picture 9">
            <a:extLst>
              <a:ext uri="{FF2B5EF4-FFF2-40B4-BE49-F238E27FC236}">
                <a16:creationId xmlns:a16="http://schemas.microsoft.com/office/drawing/2014/main" id="{633D664A-7F0C-BDE3-CEBC-665D2536D76B}"/>
              </a:ext>
            </a:extLst>
          </p:cNvPr>
          <p:cNvPicPr>
            <a:picLocks noChangeAspect="1"/>
          </p:cNvPicPr>
          <p:nvPr/>
        </p:nvPicPr>
        <p:blipFill>
          <a:blip r:embed="rId3"/>
          <a:stretch>
            <a:fillRect/>
          </a:stretch>
        </p:blipFill>
        <p:spPr>
          <a:xfrm>
            <a:off x="6730662" y="1374336"/>
            <a:ext cx="4527887" cy="4974077"/>
          </a:xfrm>
          <a:prstGeom prst="rect">
            <a:avLst/>
          </a:prstGeom>
        </p:spPr>
      </p:pic>
    </p:spTree>
    <p:extLst>
      <p:ext uri="{BB962C8B-B14F-4D97-AF65-F5344CB8AC3E}">
        <p14:creationId xmlns:p14="http://schemas.microsoft.com/office/powerpoint/2010/main" val="1954709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CC690-8BA4-3B47-B266-C7EC566CC0D0}"/>
              </a:ext>
            </a:extLst>
          </p:cNvPr>
          <p:cNvSpPr>
            <a:spLocks noGrp="1"/>
          </p:cNvSpPr>
          <p:nvPr>
            <p:ph type="title"/>
          </p:nvPr>
        </p:nvSpPr>
        <p:spPr/>
        <p:txBody>
          <a:bodyPr>
            <a:normAutofit/>
          </a:bodyPr>
          <a:lstStyle/>
          <a:p>
            <a:r>
              <a:rPr lang="en-US" sz="3600" b="1" dirty="0"/>
              <a:t>5. </a:t>
            </a:r>
            <a:r>
              <a:rPr lang="en-US" sz="3600" b="1" dirty="0" err="1"/>
              <a:t>Projecctions</a:t>
            </a:r>
            <a:r>
              <a:rPr lang="en-US" sz="3600" b="1" dirty="0"/>
              <a:t> of Annual </a:t>
            </a:r>
            <a:r>
              <a:rPr lang="en-US" sz="3600" b="1" dirty="0" err="1"/>
              <a:t>Moz</a:t>
            </a:r>
            <a:r>
              <a:rPr lang="en-US" sz="3600" b="1" dirty="0"/>
              <a:t> SWF budget (thousand USD)</a:t>
            </a:r>
          </a:p>
        </p:txBody>
      </p:sp>
      <p:pic>
        <p:nvPicPr>
          <p:cNvPr id="4" name="Content Placeholder 3">
            <a:extLst>
              <a:ext uri="{FF2B5EF4-FFF2-40B4-BE49-F238E27FC236}">
                <a16:creationId xmlns:a16="http://schemas.microsoft.com/office/drawing/2014/main" id="{54A25E47-3FFA-1760-A2E3-0E382C913728}"/>
              </a:ext>
            </a:extLst>
          </p:cNvPr>
          <p:cNvPicPr>
            <a:picLocks noGrp="1" noChangeAspect="1"/>
          </p:cNvPicPr>
          <p:nvPr>
            <p:ph idx="1"/>
          </p:nvPr>
        </p:nvPicPr>
        <p:blipFill>
          <a:blip r:embed="rId2"/>
          <a:stretch>
            <a:fillRect/>
          </a:stretch>
        </p:blipFill>
        <p:spPr>
          <a:xfrm>
            <a:off x="952500" y="1598199"/>
            <a:ext cx="8209255" cy="4421645"/>
          </a:xfrm>
          <a:prstGeom prst="rect">
            <a:avLst/>
          </a:prstGeom>
        </p:spPr>
      </p:pic>
      <p:sp>
        <p:nvSpPr>
          <p:cNvPr id="5" name="TextBox 4">
            <a:extLst>
              <a:ext uri="{FF2B5EF4-FFF2-40B4-BE49-F238E27FC236}">
                <a16:creationId xmlns:a16="http://schemas.microsoft.com/office/drawing/2014/main" id="{7B2E57B3-E49A-7DC3-7D26-45F091414B7F}"/>
              </a:ext>
            </a:extLst>
          </p:cNvPr>
          <p:cNvSpPr txBox="1"/>
          <p:nvPr/>
        </p:nvSpPr>
        <p:spPr>
          <a:xfrm>
            <a:off x="7419975" y="6134100"/>
            <a:ext cx="2257425" cy="369332"/>
          </a:xfrm>
          <a:prstGeom prst="rect">
            <a:avLst/>
          </a:prstGeom>
          <a:noFill/>
        </p:spPr>
        <p:txBody>
          <a:bodyPr wrap="square" rtlCol="0">
            <a:spAutoFit/>
          </a:bodyPr>
          <a:lstStyle/>
          <a:p>
            <a:r>
              <a:rPr lang="en-US" dirty="0"/>
              <a:t>Source: author</a:t>
            </a:r>
          </a:p>
        </p:txBody>
      </p:sp>
      <p:sp>
        <p:nvSpPr>
          <p:cNvPr id="7" name="Explosion: 8 Points 6">
            <a:extLst>
              <a:ext uri="{FF2B5EF4-FFF2-40B4-BE49-F238E27FC236}">
                <a16:creationId xmlns:a16="http://schemas.microsoft.com/office/drawing/2014/main" id="{23B2CDF7-22A7-0B1E-A70D-062AA0B35F05}"/>
              </a:ext>
            </a:extLst>
          </p:cNvPr>
          <p:cNvSpPr/>
          <p:nvPr/>
        </p:nvSpPr>
        <p:spPr>
          <a:xfrm>
            <a:off x="9410329" y="3370622"/>
            <a:ext cx="2663301" cy="147369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endParaRPr>
          </a:p>
          <a:p>
            <a:pPr algn="ctr"/>
            <a:r>
              <a:rPr lang="en-US" sz="1200" b="1" dirty="0">
                <a:solidFill>
                  <a:schemeClr val="tx1"/>
                </a:solidFill>
              </a:rPr>
              <a:t>126,6% of budget deficit - 2022</a:t>
            </a:r>
          </a:p>
          <a:p>
            <a:pPr algn="ctr"/>
            <a:endParaRPr lang="en-US" dirty="0"/>
          </a:p>
        </p:txBody>
      </p:sp>
    </p:spTree>
    <p:extLst>
      <p:ext uri="{BB962C8B-B14F-4D97-AF65-F5344CB8AC3E}">
        <p14:creationId xmlns:p14="http://schemas.microsoft.com/office/powerpoint/2010/main" val="1654989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97FB6-9549-A3A2-B92B-F493080E2821}"/>
              </a:ext>
            </a:extLst>
          </p:cNvPr>
          <p:cNvSpPr>
            <a:spLocks noGrp="1"/>
          </p:cNvSpPr>
          <p:nvPr>
            <p:ph type="title"/>
          </p:nvPr>
        </p:nvSpPr>
        <p:spPr/>
        <p:txBody>
          <a:bodyPr/>
          <a:lstStyle/>
          <a:p>
            <a:r>
              <a:rPr lang="en-US" b="1" dirty="0"/>
              <a:t>6. Profile of the SWF in Mozambique</a:t>
            </a:r>
          </a:p>
        </p:txBody>
      </p:sp>
      <p:sp>
        <p:nvSpPr>
          <p:cNvPr id="3" name="Content Placeholder 2">
            <a:extLst>
              <a:ext uri="{FF2B5EF4-FFF2-40B4-BE49-F238E27FC236}">
                <a16:creationId xmlns:a16="http://schemas.microsoft.com/office/drawing/2014/main" id="{BF1C522A-D510-8939-CB42-9E8B680F0F5A}"/>
              </a:ext>
            </a:extLst>
          </p:cNvPr>
          <p:cNvSpPr>
            <a:spLocks noGrp="1"/>
          </p:cNvSpPr>
          <p:nvPr>
            <p:ph idx="1"/>
          </p:nvPr>
        </p:nvSpPr>
        <p:spPr>
          <a:xfrm>
            <a:off x="838200" y="1473693"/>
            <a:ext cx="10515600" cy="4703270"/>
          </a:xfrm>
        </p:spPr>
        <p:txBody>
          <a:bodyPr/>
          <a:lstStyle/>
          <a:p>
            <a:endParaRPr lang="en-US" dirty="0"/>
          </a:p>
          <a:p>
            <a:endParaRPr lang="en-US" dirty="0"/>
          </a:p>
        </p:txBody>
      </p:sp>
      <p:graphicFrame>
        <p:nvGraphicFramePr>
          <p:cNvPr id="7" name="Diagram 6">
            <a:extLst>
              <a:ext uri="{FF2B5EF4-FFF2-40B4-BE49-F238E27FC236}">
                <a16:creationId xmlns:a16="http://schemas.microsoft.com/office/drawing/2014/main" id="{31568727-A08A-9B42-467E-95B22E43F2FB}"/>
              </a:ext>
            </a:extLst>
          </p:cNvPr>
          <p:cNvGraphicFramePr/>
          <p:nvPr>
            <p:extLst>
              <p:ext uri="{D42A27DB-BD31-4B8C-83A1-F6EECF244321}">
                <p14:modId xmlns:p14="http://schemas.microsoft.com/office/powerpoint/2010/main" val="2641106884"/>
              </p:ext>
            </p:extLst>
          </p:nvPr>
        </p:nvGraphicFramePr>
        <p:xfrm>
          <a:off x="1463829" y="1473693"/>
          <a:ext cx="9322540" cy="4664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60969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FA6F25C383F945BC7A542EABA0DCD0" ma:contentTypeVersion="16" ma:contentTypeDescription="Create a new document." ma:contentTypeScope="" ma:versionID="9b85952f303d83b82451f4bbe9d9ad92">
  <xsd:schema xmlns:xsd="http://www.w3.org/2001/XMLSchema" xmlns:xs="http://www.w3.org/2001/XMLSchema" xmlns:p="http://schemas.microsoft.com/office/2006/metadata/properties" xmlns:ns2="6ad1c946-227f-456b-a52f-005e356255ac" xmlns:ns3="d01e433a-3dff-4bfe-9b43-eca30fbe256c" targetNamespace="http://schemas.microsoft.com/office/2006/metadata/properties" ma:root="true" ma:fieldsID="18c331466bb06c2ca49c66b464efc3f1" ns2:_="" ns3:_="">
    <xsd:import namespace="6ad1c946-227f-456b-a52f-005e356255ac"/>
    <xsd:import namespace="d01e433a-3dff-4bfe-9b43-eca30fbe256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d1c946-227f-456b-a52f-005e356255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8d0f230-8c22-4e9e-affb-a464a7e9059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01e433a-3dff-4bfe-9b43-eca30fbe256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c492de6-2ff0-4ce1-83ac-e6b58917b8f1}" ma:internalName="TaxCatchAll" ma:showField="CatchAllData" ma:web="d01e433a-3dff-4bfe-9b43-eca30fbe25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D02CA9-413C-46B3-ACEC-16AB7A327796}"/>
</file>

<file path=customXml/itemProps2.xml><?xml version="1.0" encoding="utf-8"?>
<ds:datastoreItem xmlns:ds="http://schemas.openxmlformats.org/officeDocument/2006/customXml" ds:itemID="{B642DCDE-DFF1-45FE-97CC-CB96A0F7B0EC}"/>
</file>

<file path=docProps/app.xml><?xml version="1.0" encoding="utf-8"?>
<Properties xmlns="http://schemas.openxmlformats.org/officeDocument/2006/extended-properties" xmlns:vt="http://schemas.openxmlformats.org/officeDocument/2006/docPropsVTypes">
  <Template>Ion</Template>
  <TotalTime>0</TotalTime>
  <Words>733</Words>
  <Application>Microsoft Office PowerPoint</Application>
  <PresentationFormat>Widescreen</PresentationFormat>
  <Paragraphs>76</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Century Gothic</vt:lpstr>
      <vt:lpstr>Open Sans</vt:lpstr>
      <vt:lpstr>Wingdings 3</vt:lpstr>
      <vt:lpstr>Ion</vt:lpstr>
      <vt:lpstr>Financing the Expansion of Mozambique’s Energy Sector:  - The Role of Sovereign Funds</vt:lpstr>
      <vt:lpstr>1. Presentation Structure</vt:lpstr>
      <vt:lpstr>1. General Overview of Energy Sector</vt:lpstr>
      <vt:lpstr>2. Economic Management Instruments – Strategic Objectives</vt:lpstr>
      <vt:lpstr>3. Banks &amp; SWF as Source of Financing</vt:lpstr>
      <vt:lpstr>3. Banks &amp; SWF as Source of Financing (Cont.)</vt:lpstr>
      <vt:lpstr>4. Top 5 sectors investments of SWF</vt:lpstr>
      <vt:lpstr>5. Projecctions of Annual Moz SWF budget (thousand USD)</vt:lpstr>
      <vt:lpstr>6. Profile of the SWF in Mozambique</vt:lpstr>
      <vt:lpstr>PowerPoint Presentation</vt:lpstr>
      <vt:lpstr>7. Final Considerations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Inocencia Mapisse</dc:creator>
  <cp:lastModifiedBy>Inocencia Mapisse</cp:lastModifiedBy>
  <cp:revision>2</cp:revision>
  <dcterms:created xsi:type="dcterms:W3CDTF">2022-09-10T09:59:19Z</dcterms:created>
  <dcterms:modified xsi:type="dcterms:W3CDTF">2022-09-15T05:01:14Z</dcterms:modified>
</cp:coreProperties>
</file>