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8" r:id="rId1"/>
    <p:sldMasterId id="2147484471" r:id="rId2"/>
    <p:sldMasterId id="2147484495" r:id="rId3"/>
    <p:sldMasterId id="2147484500" r:id="rId4"/>
  </p:sldMasterIdLst>
  <p:notesMasterIdLst>
    <p:notesMasterId r:id="rId22"/>
  </p:notesMasterIdLst>
  <p:handoutMasterIdLst>
    <p:handoutMasterId r:id="rId23"/>
  </p:handoutMasterIdLst>
  <p:sldIdLst>
    <p:sldId id="1368" r:id="rId5"/>
    <p:sldId id="1427" r:id="rId6"/>
    <p:sldId id="950" r:id="rId7"/>
    <p:sldId id="1561" r:id="rId8"/>
    <p:sldId id="1562" r:id="rId9"/>
    <p:sldId id="1548" r:id="rId10"/>
    <p:sldId id="1577" r:id="rId11"/>
    <p:sldId id="1578" r:id="rId12"/>
    <p:sldId id="1579" r:id="rId13"/>
    <p:sldId id="1580" r:id="rId14"/>
    <p:sldId id="1547" r:id="rId15"/>
    <p:sldId id="1590" r:id="rId16"/>
    <p:sldId id="1546" r:id="rId17"/>
    <p:sldId id="1591" r:id="rId18"/>
    <p:sldId id="1592" r:id="rId19"/>
    <p:sldId id="1540" r:id="rId20"/>
    <p:sldId id="1375" r:id="rId21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0099"/>
        </a:solidFill>
        <a:latin typeface="Arial Narrow" panose="020B0606020202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0099"/>
        </a:solidFill>
        <a:latin typeface="Arial Narrow" panose="020B0606020202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0099"/>
        </a:solidFill>
        <a:latin typeface="Arial Narrow" panose="020B0606020202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0099"/>
        </a:solidFill>
        <a:latin typeface="Arial Narrow" panose="020B0606020202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0099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0099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0099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0099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0099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 Madzongwe" initials="JM [2]" lastIdx="1" clrIdx="0">
    <p:extLst>
      <p:ext uri="{19B8F6BF-5375-455C-9EA6-DF929625EA0E}">
        <p15:presenceInfo xmlns:p15="http://schemas.microsoft.com/office/powerpoint/2012/main" userId="S::jean.madzongwe@sapp.co.zw::218d148a-da15-46e7-995d-ab8528c16b52" providerId="AD"/>
      </p:ext>
    </p:extLst>
  </p:cmAuthor>
  <p:cmAuthor id="2" name="Kennedy Mwanza" initials="KM" lastIdx="5" clrIdx="1">
    <p:extLst>
      <p:ext uri="{19B8F6BF-5375-455C-9EA6-DF929625EA0E}">
        <p15:presenceInfo xmlns:p15="http://schemas.microsoft.com/office/powerpoint/2012/main" userId="S::kennedy.mwanza@sapp.co.zw::183f497d-c397-48b2-b2f4-446585f57ce9" providerId="AD"/>
      </p:ext>
    </p:extLst>
  </p:cmAuthor>
  <p:cmAuthor id="3" name="Chrispin Liwoyo Kahongo" initials="CLK" lastIdx="1" clrIdx="2">
    <p:extLst>
      <p:ext uri="{19B8F6BF-5375-455C-9EA6-DF929625EA0E}">
        <p15:presenceInfo xmlns:p15="http://schemas.microsoft.com/office/powerpoint/2012/main" userId="e9bba56205fee0b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32"/>
    <a:srgbClr val="0000FF"/>
    <a:srgbClr val="33CC33"/>
    <a:srgbClr val="000099"/>
    <a:srgbClr val="FF9900"/>
    <a:srgbClr val="FFFF00"/>
    <a:srgbClr val="37FF96"/>
    <a:srgbClr val="63F03C"/>
    <a:srgbClr val="FF3300"/>
    <a:srgbClr val="E2F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64" autoAdjust="0"/>
    <p:restoredTop sz="94249" autoAdjust="0"/>
  </p:normalViewPr>
  <p:slideViewPr>
    <p:cSldViewPr>
      <p:cViewPr>
        <p:scale>
          <a:sx n="50" d="100"/>
          <a:sy n="50" d="100"/>
        </p:scale>
        <p:origin x="1388" y="4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3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0" d="100"/>
          <a:sy n="60" d="100"/>
        </p:scale>
        <p:origin x="3274" y="3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E7C0E6B2-D85B-48D9-9598-077721B0DE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9" tIns="47274" rIns="94549" bIns="4727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898F083-A07F-45F3-8F88-29FEB51F730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9" tIns="47274" rIns="94549" bIns="4727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B220A07C-25F4-4DAB-B84E-ADBB42369F5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9" tIns="47274" rIns="94549" bIns="4727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D820909A-64B5-485D-A0D2-DA884A9CCB5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9" tIns="47274" rIns="94549" bIns="4727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F89B30B5-E565-4600-96C7-16C4B96326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42338E16-3764-4E2D-8ED1-956348AC0B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9" tIns="47274" rIns="94549" bIns="4727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5F652FB9-05EF-4BFF-A243-4D4B76A007D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9" tIns="47274" rIns="94549" bIns="4727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C0C70240-F6A7-46A0-80E3-FFE22226B25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65175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9" name="Rectangle 5">
            <a:extLst>
              <a:ext uri="{FF2B5EF4-FFF2-40B4-BE49-F238E27FC236}">
                <a16:creationId xmlns:a16="http://schemas.microsoft.com/office/drawing/2014/main" id="{4ADCC986-FE67-4F41-A6F0-337E4CB10B6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54563"/>
            <a:ext cx="498475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9" tIns="47274" rIns="94549" bIns="472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9510" name="Rectangle 6">
            <a:extLst>
              <a:ext uri="{FF2B5EF4-FFF2-40B4-BE49-F238E27FC236}">
                <a16:creationId xmlns:a16="http://schemas.microsoft.com/office/drawing/2014/main" id="{BBB162C1-645D-43E5-88D4-F5D42B5F23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6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9" tIns="47274" rIns="94549" bIns="4727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9511" name="Rectangle 7">
            <a:extLst>
              <a:ext uri="{FF2B5EF4-FFF2-40B4-BE49-F238E27FC236}">
                <a16:creationId xmlns:a16="http://schemas.microsoft.com/office/drawing/2014/main" id="{9CD93413-570B-4D21-952B-FC1F675339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3400"/>
            <a:ext cx="2946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9" tIns="47274" rIns="94549" bIns="4727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0BAD5319-920B-4E1C-B23E-6545C35586C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D5319-920B-4E1C-B23E-6545C35586CF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271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3571" y="2130425"/>
            <a:ext cx="5696858" cy="1470025"/>
          </a:xfrm>
        </p:spPr>
        <p:txBody>
          <a:bodyPr anchor="b" anchorCtr="1">
            <a:normAutofit/>
          </a:bodyPr>
          <a:lstStyle>
            <a:lvl1pPr algn="ctr">
              <a:lnSpc>
                <a:spcPts val="4400"/>
              </a:lnSpc>
              <a:defRPr sz="4400" b="1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3429" y="3886200"/>
            <a:ext cx="7257142" cy="90351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886200" cy="50165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charset="0"/>
              <a:ea typeface="ＭＳ Ｐゴシック" charset="0"/>
              <a:cs typeface="Arial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42BC0D-4E00-4F86-A721-E426F9DE0E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43000" y="914400"/>
            <a:ext cx="914400" cy="9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</a:t>
            </a:r>
            <a:fld id="{A8B405C2-8547-43AC-BBC5-3157EF98006F}" type="slidenum">
              <a:rPr lang="en-US" smtClean="0"/>
              <a:t>‹#›</a:t>
            </a:fld>
            <a:r>
              <a:rPr lang="en-US" dirty="0" err="1"/>
              <a:t>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73067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F0E326-9D6D-45A8-91BE-86951456C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69093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45720" rIns="0" bIns="45720" anchor="t" anchorCtr="0">
            <a:normAutofit/>
          </a:bodyPr>
          <a:lstStyle>
            <a:lvl1pPr algn="l">
              <a:lnSpc>
                <a:spcPts val="3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610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35696" y="2492896"/>
            <a:ext cx="5908675" cy="1981200"/>
          </a:xfrm>
        </p:spPr>
        <p:txBody>
          <a:bodyPr lIns="91440" rIns="91440"/>
          <a:lstStyle>
            <a:lvl1pPr>
              <a:lnSpc>
                <a:spcPct val="85000"/>
              </a:lnSpc>
              <a:defRPr sz="4800" spc="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9A9D79-60DA-48E5-B53A-DDAACEE292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7495" y="459762"/>
            <a:ext cx="1298561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8339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417637"/>
            <a:ext cx="8413750" cy="4754563"/>
          </a:xfrm>
        </p:spPr>
        <p:txBody>
          <a:bodyPr>
            <a:normAutofit/>
          </a:bodyPr>
          <a:lstStyle>
            <a:lvl1pPr>
              <a:defRPr sz="2400">
                <a:latin typeface="+mn-lt"/>
                <a:cs typeface="Calibri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2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latin typeface="+mn-lt"/>
                <a:cs typeface="Calibri" pitchFamily="34" charset="0"/>
              </a:defRPr>
            </a:lvl3pPr>
            <a:lvl4pPr>
              <a:defRPr sz="2000">
                <a:latin typeface="+mn-lt"/>
                <a:cs typeface="Calibri" pitchFamily="34" charset="0"/>
              </a:defRPr>
            </a:lvl4pPr>
            <a:lvl5pPr>
              <a:defRPr sz="2000"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01279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_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37391" y="2880366"/>
            <a:ext cx="5908675" cy="731512"/>
          </a:xfrm>
        </p:spPr>
        <p:txBody>
          <a:bodyPr lIns="91440" rIns="91440">
            <a:normAutofit/>
          </a:bodyPr>
          <a:lstStyle>
            <a:lvl1pPr algn="ctr">
              <a:lnSpc>
                <a:spcPct val="85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160142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35696" y="2492896"/>
            <a:ext cx="5908675" cy="1981200"/>
          </a:xfrm>
        </p:spPr>
        <p:txBody>
          <a:bodyPr lIns="91440" rIns="91440"/>
          <a:lstStyle>
            <a:lvl1pPr>
              <a:lnSpc>
                <a:spcPct val="85000"/>
              </a:lnSpc>
              <a:defRPr sz="4800" spc="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9A9D79-60DA-48E5-B53A-DDAACEE292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7495" y="459762"/>
            <a:ext cx="1298561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316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417637"/>
            <a:ext cx="8413750" cy="4754563"/>
          </a:xfrm>
        </p:spPr>
        <p:txBody>
          <a:bodyPr>
            <a:normAutofit/>
          </a:bodyPr>
          <a:lstStyle>
            <a:lvl1pPr>
              <a:defRPr sz="2400">
                <a:latin typeface="+mn-lt"/>
                <a:cs typeface="Calibri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2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latin typeface="+mn-lt"/>
                <a:cs typeface="Calibri" pitchFamily="34" charset="0"/>
              </a:defRPr>
            </a:lvl3pPr>
            <a:lvl4pPr>
              <a:defRPr sz="2000">
                <a:latin typeface="+mn-lt"/>
                <a:cs typeface="Calibri" pitchFamily="34" charset="0"/>
              </a:defRPr>
            </a:lvl4pPr>
            <a:lvl5pPr>
              <a:defRPr sz="2000"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64786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_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37391" y="2880366"/>
            <a:ext cx="5908675" cy="731512"/>
          </a:xfrm>
        </p:spPr>
        <p:txBody>
          <a:bodyPr lIns="91440" rIns="91440">
            <a:normAutofit/>
          </a:bodyPr>
          <a:lstStyle>
            <a:lvl1pPr algn="ctr">
              <a:lnSpc>
                <a:spcPct val="85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32645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3572" y="2130427"/>
            <a:ext cx="5696858" cy="1470025"/>
          </a:xfrm>
        </p:spPr>
        <p:txBody>
          <a:bodyPr anchor="b" anchorCtr="1">
            <a:normAutofit/>
          </a:bodyPr>
          <a:lstStyle>
            <a:lvl1pPr algn="ctr">
              <a:lnSpc>
                <a:spcPts val="3300"/>
              </a:lnSpc>
              <a:defRPr sz="3300" b="1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3430" y="3886200"/>
            <a:ext cx="7257142" cy="90351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886200" cy="5016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07494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360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</p:sldLayoutIdLst>
  <p:hf hdr="0" ftr="0" dt="0"/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417638"/>
            <a:ext cx="8413750" cy="4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3784" y="320064"/>
            <a:ext cx="8777288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0" y="1143025"/>
            <a:ext cx="9144000" cy="9144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Futura Md BT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EF81E7-8B52-4DA6-B2B4-A6909902E87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60432" y="6156849"/>
            <a:ext cx="649281" cy="7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</p:sldLayoutIdLst>
  <p:transition spd="med"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0" spc="150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8080"/>
          </a:solidFill>
          <a:latin typeface="Arial Narrow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8080"/>
          </a:solidFill>
          <a:latin typeface="Arial Narrow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8080"/>
          </a:solidFill>
          <a:latin typeface="Arial Narrow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8080"/>
          </a:solidFill>
          <a:latin typeface="Arial Narrow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393939"/>
          </a:solidFill>
          <a:latin typeface="Futura XBlkCn B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393939"/>
          </a:solidFill>
          <a:latin typeface="Futura XBlkCn B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393939"/>
          </a:solidFill>
          <a:latin typeface="Futura XBlkCn B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393939"/>
          </a:solidFill>
          <a:latin typeface="Futura XBlkCn BT" pitchFamily="34" charset="0"/>
        </a:defRPr>
      </a:lvl9pPr>
    </p:titleStyle>
    <p:bodyStyle>
      <a:lvl1pPr marL="355600" indent="-355600" algn="l" rtl="0" eaLnBrk="1" fontAlgn="base" hangingPunct="1">
        <a:spcBef>
          <a:spcPts val="600"/>
        </a:spcBef>
        <a:spcAft>
          <a:spcPts val="600"/>
        </a:spcAft>
        <a:buSzPct val="65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Calibri" pitchFamily="34" charset="0"/>
        </a:defRPr>
      </a:lvl1pPr>
      <a:lvl2pPr marL="722313" indent="-365125" algn="l" rtl="0" eaLnBrk="1" fontAlgn="base" hangingPunct="1">
        <a:spcBef>
          <a:spcPts val="600"/>
        </a:spcBef>
        <a:spcAft>
          <a:spcPct val="0"/>
        </a:spcAft>
        <a:buSzPct val="65000"/>
        <a:buFont typeface="Wingdings" pitchFamily="2" charset="2"/>
        <a:buChar char="q"/>
        <a:defRPr sz="2000">
          <a:solidFill>
            <a:schemeClr val="tx2"/>
          </a:solidFill>
          <a:latin typeface="+mn-lt"/>
          <a:cs typeface="Calibri" pitchFamily="34" charset="0"/>
        </a:defRPr>
      </a:lvl2pPr>
      <a:lvl3pPr marL="1077913" indent="-355600" algn="l" rtl="0" eaLnBrk="1" fontAlgn="base" hangingPunct="1">
        <a:spcBef>
          <a:spcPts val="600"/>
        </a:spcBef>
        <a:spcAft>
          <a:spcPct val="0"/>
        </a:spcAft>
        <a:buSzPct val="65000"/>
        <a:buFont typeface="Arial" pitchFamily="34" charset="0"/>
        <a:buChar char="•"/>
        <a:defRPr sz="1800">
          <a:solidFill>
            <a:schemeClr val="tx1"/>
          </a:solidFill>
          <a:latin typeface="+mn-lt"/>
          <a:cs typeface="Calibri" pitchFamily="34" charset="0"/>
        </a:defRPr>
      </a:lvl3pPr>
      <a:lvl4pPr marL="1338262" indent="0" algn="l" rtl="0" eaLnBrk="1" fontAlgn="base" hangingPunct="1">
        <a:spcBef>
          <a:spcPct val="20000"/>
        </a:spcBef>
        <a:spcAft>
          <a:spcPct val="0"/>
        </a:spcAft>
        <a:buSzPct val="65000"/>
        <a:buFont typeface="Wingdings" pitchFamily="2" charset="2"/>
        <a:buNone/>
        <a:defRPr sz="2000">
          <a:solidFill>
            <a:schemeClr val="tx1"/>
          </a:solidFill>
          <a:latin typeface="+mn-lt"/>
          <a:cs typeface="Calibri" pitchFamily="34" charset="0"/>
        </a:defRPr>
      </a:lvl4pPr>
      <a:lvl5pPr marL="25177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Arial" charset="0"/>
        </a:defRPr>
      </a:lvl5pPr>
      <a:lvl6pPr marL="29749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34321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8893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43465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417638"/>
            <a:ext cx="8413750" cy="4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3784" y="320064"/>
            <a:ext cx="8777288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0" y="1143025"/>
            <a:ext cx="9144000" cy="9144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Futura Md BT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EF81E7-8B52-4DA6-B2B4-A6909902E87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60432" y="6156849"/>
            <a:ext cx="649281" cy="7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5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</p:sldLayoutIdLst>
  <p:transition spd="med"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0" spc="150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8080"/>
          </a:solidFill>
          <a:latin typeface="Arial Narrow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8080"/>
          </a:solidFill>
          <a:latin typeface="Arial Narrow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8080"/>
          </a:solidFill>
          <a:latin typeface="Arial Narrow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8080"/>
          </a:solidFill>
          <a:latin typeface="Arial Narrow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393939"/>
          </a:solidFill>
          <a:latin typeface="Futura XBlkCn B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393939"/>
          </a:solidFill>
          <a:latin typeface="Futura XBlkCn B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393939"/>
          </a:solidFill>
          <a:latin typeface="Futura XBlkCn B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393939"/>
          </a:solidFill>
          <a:latin typeface="Futura XBlkCn BT" pitchFamily="34" charset="0"/>
        </a:defRPr>
      </a:lvl9pPr>
    </p:titleStyle>
    <p:bodyStyle>
      <a:lvl1pPr marL="355600" indent="-355600" algn="l" rtl="0" eaLnBrk="1" fontAlgn="base" hangingPunct="1">
        <a:spcBef>
          <a:spcPts val="600"/>
        </a:spcBef>
        <a:spcAft>
          <a:spcPts val="600"/>
        </a:spcAft>
        <a:buSzPct val="65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Calibri" pitchFamily="34" charset="0"/>
        </a:defRPr>
      </a:lvl1pPr>
      <a:lvl2pPr marL="722313" indent="-365125" algn="l" rtl="0" eaLnBrk="1" fontAlgn="base" hangingPunct="1">
        <a:spcBef>
          <a:spcPts val="600"/>
        </a:spcBef>
        <a:spcAft>
          <a:spcPct val="0"/>
        </a:spcAft>
        <a:buSzPct val="65000"/>
        <a:buFont typeface="Wingdings" pitchFamily="2" charset="2"/>
        <a:buChar char="q"/>
        <a:defRPr sz="2000">
          <a:solidFill>
            <a:schemeClr val="tx2"/>
          </a:solidFill>
          <a:latin typeface="+mn-lt"/>
          <a:cs typeface="Calibri" pitchFamily="34" charset="0"/>
        </a:defRPr>
      </a:lvl2pPr>
      <a:lvl3pPr marL="1077913" indent="-355600" algn="l" rtl="0" eaLnBrk="1" fontAlgn="base" hangingPunct="1">
        <a:spcBef>
          <a:spcPts val="600"/>
        </a:spcBef>
        <a:spcAft>
          <a:spcPct val="0"/>
        </a:spcAft>
        <a:buSzPct val="65000"/>
        <a:buFont typeface="Arial" pitchFamily="34" charset="0"/>
        <a:buChar char="•"/>
        <a:defRPr sz="1800">
          <a:solidFill>
            <a:schemeClr val="tx1"/>
          </a:solidFill>
          <a:latin typeface="+mn-lt"/>
          <a:cs typeface="Calibri" pitchFamily="34" charset="0"/>
        </a:defRPr>
      </a:lvl3pPr>
      <a:lvl4pPr marL="1338262" indent="0" algn="l" rtl="0" eaLnBrk="1" fontAlgn="base" hangingPunct="1">
        <a:spcBef>
          <a:spcPct val="20000"/>
        </a:spcBef>
        <a:spcAft>
          <a:spcPct val="0"/>
        </a:spcAft>
        <a:buSzPct val="65000"/>
        <a:buFont typeface="Wingdings" pitchFamily="2" charset="2"/>
        <a:buNone/>
        <a:defRPr sz="2000">
          <a:solidFill>
            <a:schemeClr val="tx1"/>
          </a:solidFill>
          <a:latin typeface="+mn-lt"/>
          <a:cs typeface="Calibri" pitchFamily="34" charset="0"/>
        </a:defRPr>
      </a:lvl4pPr>
      <a:lvl5pPr marL="25177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Arial" charset="0"/>
        </a:defRPr>
      </a:lvl5pPr>
      <a:lvl6pPr marL="29749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34321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8893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43465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888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</p:sldLayoutIdLst>
  <p:hf hdr="0" ftr="0" dt="0"/>
  <p:txStyles>
    <p:titleStyle>
      <a:lvl1pPr algn="l" defTabSz="342900" rtl="0" eaLnBrk="1" latinLnBrk="0" hangingPunct="1">
        <a:lnSpc>
          <a:spcPts val="2250"/>
        </a:lnSpc>
        <a:spcBef>
          <a:spcPct val="0"/>
        </a:spcBef>
        <a:buNone/>
        <a:defRPr sz="27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91675" y="3124200"/>
            <a:ext cx="6760649" cy="2209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Southern African Power Pool Project Advisory Unit</a:t>
            </a:r>
            <a:br>
              <a:rPr lang="en-US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rgbClr val="006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ENERGY PROJECTS</a:t>
            </a:r>
            <a:b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rgbClr val="006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September 2022</a:t>
            </a:r>
            <a:br>
              <a:rPr lang="en-US" sz="3200" dirty="0">
                <a:solidFill>
                  <a:srgbClr val="006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>
              <a:solidFill>
                <a:srgbClr val="0068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85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3E1D2E-55A8-41AE-BD42-01E75CE10C46}"/>
              </a:ext>
            </a:extLst>
          </p:cNvPr>
          <p:cNvSpPr/>
          <p:nvPr/>
        </p:nvSpPr>
        <p:spPr>
          <a:xfrm>
            <a:off x="457200" y="1981200"/>
            <a:ext cx="8001000" cy="281940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C1DB3-25B2-40E6-95CA-BD058A4B1850}"/>
              </a:ext>
            </a:extLst>
          </p:cNvPr>
          <p:cNvSpPr txBox="1"/>
          <p:nvPr/>
        </p:nvSpPr>
        <p:spPr>
          <a:xfrm>
            <a:off x="609600" y="2133600"/>
            <a:ext cx="777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0" dirty="0">
                <a:solidFill>
                  <a:schemeClr val="tx1"/>
                </a:solidFill>
              </a:rPr>
              <a:t>The Mozambique – Zambia Interconnector introduces a new power flow connection path in SAPP and therefore contributes to relief of congestion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0" dirty="0">
                <a:solidFill>
                  <a:schemeClr val="tx1"/>
                </a:solidFill>
              </a:rPr>
              <a:t>Project has a net economic benefit to the region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0" dirty="0">
                <a:solidFill>
                  <a:schemeClr val="tx1"/>
                </a:solidFill>
              </a:rPr>
              <a:t>Interconnector utilisation demonstrated to be above 50%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0" dirty="0">
                <a:solidFill>
                  <a:schemeClr val="tx1"/>
                </a:solidFill>
              </a:rPr>
              <a:t>Additional funding required for preparation of tender documents (approx., US$250k)</a:t>
            </a:r>
          </a:p>
          <a:p>
            <a:endParaRPr lang="en-GB" b="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b="0" dirty="0">
              <a:solidFill>
                <a:schemeClr val="tx1"/>
              </a:solidFill>
            </a:endParaRPr>
          </a:p>
          <a:p>
            <a:endParaRPr lang="en-ZW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7B53BF-E3CD-4D16-AFA7-67F18EA63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60"/>
            <a:ext cx="8229600" cy="563562"/>
          </a:xfrm>
        </p:spPr>
        <p:txBody>
          <a:bodyPr>
            <a:normAutofit/>
          </a:bodyPr>
          <a:lstStyle/>
          <a:p>
            <a:r>
              <a:rPr lang="en-US" sz="2000" dirty="0"/>
              <a:t>3.4 Mozambique-Zambia Transmission Interconnector Project</a:t>
            </a:r>
          </a:p>
        </p:txBody>
      </p:sp>
    </p:spTree>
    <p:extLst>
      <p:ext uri="{BB962C8B-B14F-4D97-AF65-F5344CB8AC3E}">
        <p14:creationId xmlns:p14="http://schemas.microsoft.com/office/powerpoint/2010/main" val="2691699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ACBE320-394C-45CD-A561-B38EC5831F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4.0 Mozambique – Tanzania Transmission Interconnector Project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6F0F27-9B8A-C0D0-415E-54D59F2FD8C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39548" y="1393454"/>
            <a:ext cx="7994852" cy="4854946"/>
            <a:chOff x="539548" y="1393454"/>
            <a:chExt cx="7994852" cy="4854946"/>
          </a:xfrm>
        </p:grpSpPr>
        <p:pic>
          <p:nvPicPr>
            <p:cNvPr id="4" name="Picture 3" descr="Map&#10;&#10;Description automatically generated">
              <a:extLst>
                <a:ext uri="{FF2B5EF4-FFF2-40B4-BE49-F238E27FC236}">
                  <a16:creationId xmlns:a16="http://schemas.microsoft.com/office/drawing/2014/main" id="{FFFF65B2-304A-4697-8AF4-FEF06DF1CBC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67" t="1927" r="35000" b="16494"/>
            <a:stretch/>
          </p:blipFill>
          <p:spPr>
            <a:xfrm>
              <a:off x="539548" y="1447800"/>
              <a:ext cx="5461982" cy="4779314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B564778-AF89-03B9-3D58-13EF693B598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330748" y="1393454"/>
              <a:ext cx="2203652" cy="4854946"/>
              <a:chOff x="6310339" y="1151993"/>
              <a:chExt cx="2203652" cy="485494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CC4D7D0-FE83-D166-B008-0E720FBAC2F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17923" y="1433623"/>
                <a:ext cx="5334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W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D0FD7844-391C-86B6-C346-5339233F97FC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stCxn id="5" idx="2"/>
                <a:endCxn id="13" idx="0"/>
              </p:cNvCxnSpPr>
              <p:nvPr/>
            </p:nvCxnSpPr>
            <p:spPr>
              <a:xfrm flipH="1">
                <a:off x="7256577" y="1890823"/>
                <a:ext cx="28046" cy="32912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70895EA-C0EF-00ED-2EC9-15E395F3A2F1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6705600" y="2271823"/>
                <a:ext cx="1078475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48B5686-317B-289E-0B3E-AE6F8515473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989877" y="5182051"/>
                <a:ext cx="5334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W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C56F00-B51D-6B29-EE1D-64F84A2ECA6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32227" y="1151993"/>
                <a:ext cx="11047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b="0" dirty="0">
                    <a:solidFill>
                      <a:schemeClr val="tx1"/>
                    </a:solidFill>
                  </a:rPr>
                  <a:t>TANESCO Network</a:t>
                </a:r>
                <a:endParaRPr lang="en-ZW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681D4F-1372-11EF-F5B1-081235B9A44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835600" y="2071768"/>
                <a:ext cx="6783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 b="0" dirty="0">
                    <a:solidFill>
                      <a:schemeClr val="tx1"/>
                    </a:solidFill>
                  </a:rPr>
                  <a:t>Mtwara </a:t>
                </a:r>
              </a:p>
              <a:p>
                <a:pPr algn="ctr"/>
                <a:r>
                  <a:rPr lang="en-GB" sz="1000" b="0" dirty="0">
                    <a:solidFill>
                      <a:schemeClr val="tx1"/>
                    </a:solidFill>
                  </a:rPr>
                  <a:t>Substation</a:t>
                </a:r>
                <a:endParaRPr lang="en-ZW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DBDB3E-5289-6B2B-11B5-D6DF1C1730D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48178" y="5760718"/>
                <a:ext cx="83067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b="0" dirty="0">
                    <a:solidFill>
                      <a:schemeClr val="tx1"/>
                    </a:solidFill>
                  </a:rPr>
                  <a:t>EDM Network</a:t>
                </a:r>
                <a:endParaRPr lang="en-ZW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BD205B-0C38-3F3D-508F-8F23F4CE281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784075" y="4676745"/>
                <a:ext cx="6928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 b="0" dirty="0">
                    <a:solidFill>
                      <a:schemeClr val="tx1"/>
                    </a:solidFill>
                  </a:rPr>
                  <a:t>Palma </a:t>
                </a:r>
              </a:p>
              <a:p>
                <a:r>
                  <a:rPr lang="en-GB" sz="1000" b="0" dirty="0">
                    <a:solidFill>
                      <a:schemeClr val="tx1"/>
                    </a:solidFill>
                  </a:rPr>
                  <a:t>Substation</a:t>
                </a:r>
                <a:endParaRPr lang="en-ZW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AEC2112-2DA6-7038-582E-1DDA0A4A700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6200000">
                <a:off x="6781614" y="3435685"/>
                <a:ext cx="74251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b="0" dirty="0">
                    <a:solidFill>
                      <a:schemeClr val="tx1"/>
                    </a:solidFill>
                  </a:rPr>
                  <a:t>200KM Line</a:t>
                </a:r>
                <a:endParaRPr lang="en-ZW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CCC0109-63D1-8206-BF97-CD7133347A1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310339" y="4607178"/>
                <a:ext cx="48122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b="0" dirty="0">
                    <a:solidFill>
                      <a:schemeClr val="tx1"/>
                    </a:solidFill>
                  </a:rPr>
                  <a:t>400kV</a:t>
                </a:r>
                <a:endParaRPr lang="en-ZW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CA9850-8D0E-B948-76FF-8E0DC729CC4E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343198" y="1997655"/>
                <a:ext cx="48122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b="0" dirty="0">
                    <a:solidFill>
                      <a:schemeClr val="tx1"/>
                    </a:solidFill>
                  </a:rPr>
                  <a:t>400kV</a:t>
                </a:r>
                <a:endParaRPr lang="en-ZW" sz="1000" b="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506ADEB7-4057-CFD7-F515-4A379341A2C8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6989991" y="4472399"/>
                <a:ext cx="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0FC0675A-017D-3345-D683-509FB0A2D40B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7543800" y="2271823"/>
                <a:ext cx="0" cy="35550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CBD82B5-DF37-DC42-2516-7BA99D7B4C02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6705600" y="4876800"/>
                <a:ext cx="1078475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74469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43573-31FF-448D-9A78-9AAAA316B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4.1 Mozambique – Tanzania Transmission Interconnector Project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362B7-ACDB-4FBE-8786-B9C17196E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3"/>
            <a:ext cx="8229600" cy="3886198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b="0" i="0" dirty="0"/>
              <a:t>The Project is for the Feasibility and ESIA studies of a proposed 200km, 400kV transmission line between Palma substation in Mozambique and Mtwara substation in Tanzania. </a:t>
            </a:r>
            <a:endParaRPr lang="en-US" sz="2000" b="0" i="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0" i="0" dirty="0"/>
              <a:t>Feasibility and ESIA studies are funded by the NEPAD-IPPF. – US$1.99m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0" i="0" dirty="0"/>
              <a:t>Beneficiary contribution from EDM &amp; TANESCO approx. US$110k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0" i="0" dirty="0"/>
              <a:t>IGMOU signed while revised IUMOU being finalised.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0" i="0" dirty="0"/>
              <a:t>TORs for technoeconomic studies and ESIA have been prepared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0" i="0" dirty="0"/>
              <a:t>Procurement of consultants to commence </a:t>
            </a:r>
            <a:r>
              <a:rPr lang="en-US" sz="2000" dirty="0"/>
              <a:t>by</a:t>
            </a:r>
            <a:r>
              <a:rPr lang="en-US" sz="2000" b="0" i="0" dirty="0"/>
              <a:t> Q4/2022</a:t>
            </a:r>
          </a:p>
        </p:txBody>
      </p:sp>
    </p:spTree>
    <p:extLst>
      <p:ext uri="{BB962C8B-B14F-4D97-AF65-F5344CB8AC3E}">
        <p14:creationId xmlns:p14="http://schemas.microsoft.com/office/powerpoint/2010/main" val="2499550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ACBE320-394C-45CD-A561-B38EC5831F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 Mozambique – Zimbabwe Transmission Interconnector Project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04CD11D-11C6-B593-F411-2D8D34E5B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37500" b="1588"/>
          <a:stretch/>
        </p:blipFill>
        <p:spPr>
          <a:xfrm>
            <a:off x="464723" y="1417638"/>
            <a:ext cx="5334000" cy="5266559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EAAEB773-01E8-D4AE-1A71-0FD2CE2C17DB}"/>
              </a:ext>
            </a:extLst>
          </p:cNvPr>
          <p:cNvGrpSpPr>
            <a:grpSpLocks/>
          </p:cNvGrpSpPr>
          <p:nvPr/>
        </p:nvGrpSpPr>
        <p:grpSpPr>
          <a:xfrm>
            <a:off x="6263332" y="1600200"/>
            <a:ext cx="2575868" cy="4573266"/>
            <a:chOff x="6103409" y="1600200"/>
            <a:chExt cx="2575868" cy="457326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710FEF-9B47-BC6F-0350-2932BEC76695}"/>
                </a:ext>
              </a:extLst>
            </p:cNvPr>
            <p:cNvSpPr>
              <a:spLocks/>
            </p:cNvSpPr>
            <p:nvPr/>
          </p:nvSpPr>
          <p:spPr>
            <a:xfrm>
              <a:off x="7010400" y="1600200"/>
              <a:ext cx="5334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W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AB2E6BA-324D-238C-C75C-177C1F1DF1FE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7277100" y="2057400"/>
              <a:ext cx="0" cy="2743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016564-1DFD-0CD5-2296-82A2951F4AED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2438400"/>
              <a:ext cx="457200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157705A-2099-D074-F703-E56CD4A102CD}"/>
                </a:ext>
              </a:extLst>
            </p:cNvPr>
            <p:cNvCxnSpPr>
              <a:cxnSpLocks/>
            </p:cNvCxnSpPr>
            <p:nvPr/>
          </p:nvCxnSpPr>
          <p:spPr>
            <a:xfrm>
              <a:off x="6934200" y="4800600"/>
              <a:ext cx="685800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1154130-1852-8039-AFB8-C918389CCE38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0" y="3276600"/>
              <a:ext cx="838200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9874BD7-2EEC-1C4E-B092-CE9FAB53A86C}"/>
                </a:ext>
              </a:extLst>
            </p:cNvPr>
            <p:cNvSpPr>
              <a:spLocks/>
            </p:cNvSpPr>
            <p:nvPr/>
          </p:nvSpPr>
          <p:spPr>
            <a:xfrm>
              <a:off x="8001000" y="3593717"/>
              <a:ext cx="5334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W"/>
            </a:p>
          </p:txBody>
        </p: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A01E9E43-B89A-3893-6C11-0EEFB2C76CD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499542" y="3320858"/>
              <a:ext cx="545717" cy="457200"/>
            </a:xfrm>
            <a:prstGeom prst="bentConnector3">
              <a:avLst>
                <a:gd name="adj1" fmla="val 102606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F22ED6B-7C08-E034-3766-D4548A37CDB8}"/>
                </a:ext>
              </a:extLst>
            </p:cNvPr>
            <p:cNvSpPr txBox="1">
              <a:spLocks/>
            </p:cNvSpPr>
            <p:nvPr/>
          </p:nvSpPr>
          <p:spPr>
            <a:xfrm>
              <a:off x="7543800" y="1681797"/>
              <a:ext cx="8723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0" dirty="0">
                  <a:solidFill>
                    <a:schemeClr val="tx1"/>
                  </a:solidFill>
                </a:rPr>
                <a:t>ZESA Network</a:t>
              </a:r>
              <a:endParaRPr lang="en-ZW" sz="1000" b="0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59C52C-0B6F-ABD3-DF2B-32B91B33A743}"/>
                </a:ext>
              </a:extLst>
            </p:cNvPr>
            <p:cNvSpPr txBox="1">
              <a:spLocks/>
            </p:cNvSpPr>
            <p:nvPr/>
          </p:nvSpPr>
          <p:spPr>
            <a:xfrm>
              <a:off x="7448731" y="2315289"/>
              <a:ext cx="9332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0" dirty="0">
                  <a:solidFill>
                    <a:schemeClr val="tx1"/>
                  </a:solidFill>
                </a:rPr>
                <a:t>Orange Groove </a:t>
              </a:r>
            </a:p>
            <a:p>
              <a:pPr algn="ctr"/>
              <a:r>
                <a:rPr lang="en-GB" sz="1000" b="0" dirty="0">
                  <a:solidFill>
                    <a:schemeClr val="tx1"/>
                  </a:solidFill>
                </a:rPr>
                <a:t>Substation</a:t>
              </a:r>
              <a:endParaRPr lang="en-ZW" sz="1000" b="0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15597F5-066B-DB8D-952C-D99D18FAF377}"/>
                </a:ext>
              </a:extLst>
            </p:cNvPr>
            <p:cNvSpPr txBox="1">
              <a:spLocks/>
            </p:cNvSpPr>
            <p:nvPr/>
          </p:nvSpPr>
          <p:spPr>
            <a:xfrm>
              <a:off x="7848600" y="3336050"/>
              <a:ext cx="83067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0" dirty="0">
                  <a:solidFill>
                    <a:schemeClr val="tx1"/>
                  </a:solidFill>
                </a:rPr>
                <a:t>EDM Network</a:t>
              </a:r>
              <a:endParaRPr lang="en-ZW" sz="1000" b="0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E09D5E9-6EAC-D79E-2D2A-A06BEF073662}"/>
                </a:ext>
              </a:extLst>
            </p:cNvPr>
            <p:cNvSpPr txBox="1">
              <a:spLocks/>
            </p:cNvSpPr>
            <p:nvPr/>
          </p:nvSpPr>
          <p:spPr>
            <a:xfrm>
              <a:off x="7612982" y="4677489"/>
              <a:ext cx="6928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0" dirty="0">
                  <a:solidFill>
                    <a:schemeClr val="tx1"/>
                  </a:solidFill>
                </a:rPr>
                <a:t>Vilanculos </a:t>
              </a:r>
            </a:p>
            <a:p>
              <a:r>
                <a:rPr lang="en-GB" sz="1000" b="0" dirty="0">
                  <a:solidFill>
                    <a:schemeClr val="tx1"/>
                  </a:solidFill>
                </a:rPr>
                <a:t>Substation</a:t>
              </a:r>
              <a:endParaRPr lang="en-ZW" sz="1000" b="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3B0CF8C-C380-E22B-5074-8693902EC9A2}"/>
                </a:ext>
              </a:extLst>
            </p:cNvPr>
            <p:cNvSpPr txBox="1">
              <a:spLocks/>
            </p:cNvSpPr>
            <p:nvPr/>
          </p:nvSpPr>
          <p:spPr>
            <a:xfrm>
              <a:off x="6103409" y="3153488"/>
              <a:ext cx="6783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0" dirty="0">
                  <a:solidFill>
                    <a:schemeClr val="tx1"/>
                  </a:solidFill>
                </a:rPr>
                <a:t>Inchope </a:t>
              </a:r>
            </a:p>
            <a:p>
              <a:pPr algn="ctr"/>
              <a:r>
                <a:rPr lang="en-GB" sz="1000" b="0" dirty="0">
                  <a:solidFill>
                    <a:schemeClr val="tx1"/>
                  </a:solidFill>
                </a:rPr>
                <a:t>Substation</a:t>
              </a:r>
              <a:endParaRPr lang="en-ZW" sz="1000" b="0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8B050F-7A71-80B4-F017-62A7B2898A6E}"/>
                </a:ext>
              </a:extLst>
            </p:cNvPr>
            <p:cNvSpPr txBox="1">
              <a:spLocks/>
            </p:cNvSpPr>
            <p:nvPr/>
          </p:nvSpPr>
          <p:spPr>
            <a:xfrm>
              <a:off x="6343345" y="5772090"/>
              <a:ext cx="8194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0" dirty="0">
                  <a:solidFill>
                    <a:schemeClr val="tx1"/>
                  </a:solidFill>
                </a:rPr>
                <a:t>450MW </a:t>
              </a:r>
            </a:p>
            <a:p>
              <a:pPr algn="ctr"/>
              <a:r>
                <a:rPr lang="en-GB" sz="1000" b="0" dirty="0">
                  <a:solidFill>
                    <a:schemeClr val="tx1"/>
                  </a:solidFill>
                </a:rPr>
                <a:t>Temane GPP</a:t>
              </a:r>
              <a:endParaRPr lang="en-ZW" sz="1000" b="0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5001BF3-7CB1-D5C7-CC31-CEC70D2179FE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6782907" y="3909170"/>
              <a:ext cx="7248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0" dirty="0">
                  <a:solidFill>
                    <a:schemeClr val="tx1"/>
                  </a:solidFill>
                </a:rPr>
                <a:t>350km Line</a:t>
              </a:r>
              <a:endParaRPr lang="en-ZW" sz="1000" b="0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E1FB4FD-F26D-8F1D-B413-66C06DC23867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6770444" y="2698885"/>
              <a:ext cx="7248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0" dirty="0">
                  <a:solidFill>
                    <a:schemeClr val="tx1"/>
                  </a:solidFill>
                </a:rPr>
                <a:t>185km Line</a:t>
              </a:r>
              <a:endParaRPr lang="en-ZW" sz="1000" b="0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0F938C7-2BB0-F86E-458F-D68BFFE3DFD7}"/>
                </a:ext>
              </a:extLst>
            </p:cNvPr>
            <p:cNvSpPr txBox="1">
              <a:spLocks/>
            </p:cNvSpPr>
            <p:nvPr/>
          </p:nvSpPr>
          <p:spPr>
            <a:xfrm>
              <a:off x="7424528" y="3042276"/>
              <a:ext cx="4812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0" dirty="0">
                  <a:solidFill>
                    <a:schemeClr val="tx1"/>
                  </a:solidFill>
                </a:rPr>
                <a:t>400kV</a:t>
              </a:r>
              <a:endParaRPr lang="en-ZW" sz="1000" b="0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62DB437-2DDA-9042-4609-34BFC850766C}"/>
                </a:ext>
              </a:extLst>
            </p:cNvPr>
            <p:cNvSpPr txBox="1">
              <a:spLocks/>
            </p:cNvSpPr>
            <p:nvPr/>
          </p:nvSpPr>
          <p:spPr>
            <a:xfrm>
              <a:off x="6610202" y="4558826"/>
              <a:ext cx="4812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0" dirty="0">
                  <a:solidFill>
                    <a:schemeClr val="tx1"/>
                  </a:solidFill>
                </a:rPr>
                <a:t>400kV</a:t>
              </a:r>
              <a:endParaRPr lang="en-ZW" sz="1000" b="0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AB9F942-28BA-4B9A-41FC-BDDA76E683BE}"/>
                </a:ext>
              </a:extLst>
            </p:cNvPr>
            <p:cNvSpPr txBox="1">
              <a:spLocks/>
            </p:cNvSpPr>
            <p:nvPr/>
          </p:nvSpPr>
          <p:spPr>
            <a:xfrm>
              <a:off x="6640634" y="2201439"/>
              <a:ext cx="4812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0" dirty="0">
                  <a:solidFill>
                    <a:schemeClr val="tx1"/>
                  </a:solidFill>
                </a:rPr>
                <a:t>400kV</a:t>
              </a:r>
              <a:endParaRPr lang="en-ZW" sz="1000" b="0" dirty="0">
                <a:solidFill>
                  <a:schemeClr val="tx1"/>
                </a:solidFill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9806166-7F13-7DAB-E904-F20151B4A04F}"/>
                </a:ext>
              </a:extLst>
            </p:cNvPr>
            <p:cNvGrpSpPr>
              <a:grpSpLocks/>
            </p:cNvGrpSpPr>
            <p:nvPr/>
          </p:nvGrpSpPr>
          <p:grpSpPr>
            <a:xfrm>
              <a:off x="7121856" y="4772916"/>
              <a:ext cx="364292" cy="1400550"/>
              <a:chOff x="5844990" y="3676827"/>
              <a:chExt cx="364292" cy="1400550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5AF67DEB-E0E3-C1F6-2C1C-05702EB36C2D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5844990" y="3822175"/>
                <a:ext cx="343572" cy="572502"/>
                <a:chOff x="5844990" y="3822175"/>
                <a:chExt cx="343572" cy="572502"/>
              </a:xfrm>
            </p:grpSpPr>
            <p:sp>
              <p:nvSpPr>
                <p:cNvPr id="45" name="Flowchart: Connector 44">
                  <a:extLst>
                    <a:ext uri="{FF2B5EF4-FFF2-40B4-BE49-F238E27FC236}">
                      <a16:creationId xmlns:a16="http://schemas.microsoft.com/office/drawing/2014/main" id="{2F276C50-C15B-7BC6-3D1E-723529B597A1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0903302">
                  <a:off x="5844990" y="3822175"/>
                  <a:ext cx="335280" cy="329513"/>
                </a:xfrm>
                <a:prstGeom prst="flowChartConnector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Flowchart: Connector 45">
                  <a:extLst>
                    <a:ext uri="{FF2B5EF4-FFF2-40B4-BE49-F238E27FC236}">
                      <a16:creationId xmlns:a16="http://schemas.microsoft.com/office/drawing/2014/main" id="{CBC3F785-8E6F-405C-B372-0D6B4965FDC8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0903302">
                  <a:off x="5853282" y="4059271"/>
                  <a:ext cx="335280" cy="335406"/>
                </a:xfrm>
                <a:prstGeom prst="flowChartConnector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E17B0F3-765D-DE35-447D-4008D34E70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3661" y="3676827"/>
                <a:ext cx="0" cy="161744"/>
              </a:xfrm>
              <a:prstGeom prst="line">
                <a:avLst/>
              </a:prstGeom>
              <a:ln w="1905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3DEA7CFA-F7A0-732F-60C4-DA6EF5664931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5874002" y="4393748"/>
                <a:ext cx="335280" cy="683629"/>
                <a:chOff x="5882140" y="4273561"/>
                <a:chExt cx="335280" cy="683629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74C4B740-57DA-2F7B-886A-43C0C2B7364F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 rot="10800000">
                  <a:off x="5882140" y="4273561"/>
                  <a:ext cx="335280" cy="683629"/>
                  <a:chOff x="3300899" y="5923324"/>
                  <a:chExt cx="128462" cy="242757"/>
                </a:xfrm>
              </p:grpSpPr>
              <p:sp>
                <p:nvSpPr>
                  <p:cNvPr id="31" name="Flowchart: Connector 30">
                    <a:extLst>
                      <a:ext uri="{FF2B5EF4-FFF2-40B4-BE49-F238E27FC236}">
                        <a16:creationId xmlns:a16="http://schemas.microsoft.com/office/drawing/2014/main" id="{81810124-BFBA-ACFC-FB4C-AEAB1ABEAEE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03302">
                    <a:off x="3300899" y="5923324"/>
                    <a:ext cx="128462" cy="125362"/>
                  </a:xfrm>
                  <a:prstGeom prst="flowChartConnector">
                    <a:avLst/>
                  </a:prstGeom>
                  <a:solidFill>
                    <a:schemeClr val="bg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rPr>
                      <a:t>G</a:t>
                    </a:r>
                  </a:p>
                </p:txBody>
              </p: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D6D9432B-1C29-7BF3-A244-457DBAC1F7BC}"/>
                      </a:ext>
                    </a:extLst>
                  </p:cNvPr>
                  <p:cNvCxnSpPr>
                    <a:cxnSpLocks/>
                    <a:endCxn id="31" idx="4"/>
                  </p:cNvCxnSpPr>
                  <p:nvPr/>
                </p:nvCxnSpPr>
                <p:spPr>
                  <a:xfrm rot="103302" flipH="1" flipV="1">
                    <a:off x="3361351" y="6048719"/>
                    <a:ext cx="6115" cy="11736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8CAC7D5C-1DA2-0A6C-C5A2-7C9F4E4345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94107" y="4488585"/>
                  <a:ext cx="311346" cy="404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826BB3E9-A8EA-824B-7F0E-5D9654080A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4528" y="4419600"/>
              <a:ext cx="0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54C0BCA-5E2F-FAD8-6482-40F28DF55BBC}"/>
                </a:ext>
              </a:extLst>
            </p:cNvPr>
            <p:cNvCxnSpPr>
              <a:cxnSpLocks/>
            </p:cNvCxnSpPr>
            <p:nvPr/>
          </p:nvCxnSpPr>
          <p:spPr>
            <a:xfrm>
              <a:off x="6982354" y="3263517"/>
              <a:ext cx="0" cy="3555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3E0A751B-441E-31E9-008A-452C6DEC4743}"/>
                </a:ext>
              </a:extLst>
            </p:cNvPr>
            <p:cNvCxnSpPr>
              <a:cxnSpLocks/>
            </p:cNvCxnSpPr>
            <p:nvPr/>
          </p:nvCxnSpPr>
          <p:spPr>
            <a:xfrm>
              <a:off x="7362437" y="2438400"/>
              <a:ext cx="0" cy="3555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2986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43573-31FF-448D-9A78-9AAAA316B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5.1 Mozambique – Zimbabwe Transmission Interconnector Project</a:t>
            </a:r>
            <a:endParaRPr lang="en-US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AD8198-3D44-D37E-05B8-5D9962DB4C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2900" y="1417638"/>
            <a:ext cx="8458200" cy="4130361"/>
          </a:xfrm>
          <a:prstGeom prst="rect">
            <a:avLst/>
          </a:prstGeom>
          <a:solidFill>
            <a:schemeClr val="accent2"/>
          </a:solidFill>
          <a:ln>
            <a:solidFill>
              <a:srgbClr val="006832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GB" sz="1600" b="0" dirty="0">
                <a:cs typeface="Arial" panose="020B0604020202020204" pitchFamily="34" charset="0"/>
              </a:rPr>
              <a:t>The Project is at Concept design stage.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sz="1600" b="0" dirty="0">
                <a:cs typeface="Arial" panose="020B0604020202020204" pitchFamily="34" charset="0"/>
              </a:rPr>
              <a:t>The Project is a for a technical feasibility and ESIA study for the proposed 350km, 400kV line between Vilanculos (Mozambique) and Inchope (Mozambique) and a 185km, 400kV line from Inchope substation to Orange groove substation (Zimbabwe).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sz="1600" b="0" dirty="0">
                <a:cs typeface="Arial" panose="020B0604020202020204" pitchFamily="34" charset="0"/>
              </a:rPr>
              <a:t>Integration of</a:t>
            </a:r>
            <a:r>
              <a:rPr lang="en-GB" sz="1600" b="0" i="0" u="none" strike="noStrike" baseline="0" dirty="0">
                <a:cs typeface="Arial" panose="020B0604020202020204" pitchFamily="34" charset="0"/>
              </a:rPr>
              <a:t> the proposed 450MW Temane Gas Fired Power Plant </a:t>
            </a:r>
            <a:r>
              <a:rPr lang="en-GB" sz="1600" b="0" dirty="0">
                <a:cs typeface="Arial" panose="020B0604020202020204" pitchFamily="34" charset="0"/>
              </a:rPr>
              <a:t>to the Mozambique and Zimbabwe electricity networks for power evacuation to markets. 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sz="1600" b="0" dirty="0">
                <a:cs typeface="Arial" panose="020B0604020202020204" pitchFamily="34" charset="0"/>
              </a:rPr>
              <a:t>Project outputs include a </a:t>
            </a:r>
            <a:r>
              <a:rPr lang="en-GB" sz="1600" dirty="0">
                <a:cs typeface="Arial" panose="020B0604020202020204" pitchFamily="34" charset="0"/>
              </a:rPr>
              <a:t>techno-economic feasibility study report, an ESIA study report and tender documents.</a:t>
            </a:r>
            <a:endParaRPr lang="en-GB" sz="1600" b="0" dirty="0"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GB" sz="1600" b="0" i="1" dirty="0">
                <a:cs typeface="Arial" panose="020B0604020202020204" pitchFamily="34" charset="0"/>
              </a:rPr>
              <a:t>Strengthen i</a:t>
            </a:r>
            <a:r>
              <a:rPr lang="en-GB" sz="1600" b="0" i="1" u="none" strike="noStrike" baseline="0" dirty="0">
                <a:cs typeface="Arial" panose="020B0604020202020204" pitchFamily="34" charset="0"/>
              </a:rPr>
              <a:t>nterconnection of Mozambique to the SAPP network.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GB" sz="1600" b="0" i="1" dirty="0">
                <a:cs typeface="Arial" panose="020B0604020202020204" pitchFamily="34" charset="0"/>
              </a:rPr>
              <a:t>Contribute to increased access to affordable energy.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GB" sz="1600" b="0" i="1" dirty="0">
                <a:cs typeface="Arial" panose="020B0604020202020204" pitchFamily="34" charset="0"/>
              </a:rPr>
              <a:t>Contribute to regional electricity markets and power trading.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GB" sz="1600" b="0" i="1" dirty="0">
                <a:cs typeface="Arial" panose="020B0604020202020204" pitchFamily="34" charset="0"/>
              </a:rPr>
              <a:t>Contribute to improved in-country and regional security and reliability of electricity supply.</a:t>
            </a:r>
            <a:endParaRPr lang="en-ZW" sz="1600" b="0" i="1" u="none" strike="noStrike" baseline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91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43573-31FF-448D-9A78-9AAAA316B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5.2 Mozambique – Zimbabwe Transmission Interconnector Project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362B7-ACDB-4FBE-8786-B9C17196E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3200400"/>
          </a:xfrm>
          <a:solidFill>
            <a:schemeClr val="accent2"/>
          </a:solidFill>
          <a:ln>
            <a:solidFill>
              <a:srgbClr val="006832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GB" sz="1800" b="0" i="0" dirty="0"/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500" b="0" i="0" dirty="0"/>
              <a:t>  Drafting of Project Concept note completed.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500" b="0" i="0" dirty="0"/>
              <a:t>  Drafting of Technical and ESIA TORs completed.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500" b="0" i="0" dirty="0"/>
              <a:t>  Review of IGMOU, IUMOU and mandate letter ongoing.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500" b="0" i="0" dirty="0"/>
              <a:t>  Financial planning for project preparation funds cost estimate is ongoing.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500" dirty="0"/>
              <a:t>  Funding agreement not yet closed.</a:t>
            </a:r>
          </a:p>
        </p:txBody>
      </p:sp>
    </p:spTree>
    <p:extLst>
      <p:ext uri="{BB962C8B-B14F-4D97-AF65-F5344CB8AC3E}">
        <p14:creationId xmlns:p14="http://schemas.microsoft.com/office/powerpoint/2010/main" val="2897109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F27DF-6AFE-44DF-9D70-7FD57ED074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dirty="0"/>
              <a:t>6.0 Support to Regional Energy 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FABE3-8F4C-4C03-BBD9-3D1A191D8F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381000" y="1493838"/>
            <a:ext cx="8382000" cy="4449762"/>
          </a:xfrm>
          <a:ln>
            <a:solidFill>
              <a:srgbClr val="006832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sz="1400" b="1" u="sng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400" b="1" u="sng" dirty="0"/>
              <a:t>Mozambique (GMNK)</a:t>
            </a:r>
            <a:r>
              <a:rPr lang="en-US" sz="1400" dirty="0"/>
              <a:t>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400" dirty="0"/>
              <a:t>     Support to the Mphanda Nkuwa HPP transmission lines development Project: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Procurement Support: Overall management of the procurement processes for the procurement of Consultancy services.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Transmission Planning Support: Support to the procurement of techno-economic study consultancy services.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Markets Analysis Support: </a:t>
            </a:r>
            <a:r>
              <a:rPr lang="en-GB" sz="1400" dirty="0"/>
              <a:t>Support to the procurement of a market study consultancy service.</a:t>
            </a:r>
            <a:endParaRPr lang="en-US" sz="1400" dirty="0"/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ESIA Support: </a:t>
            </a:r>
            <a:r>
              <a:rPr lang="en-GB" sz="1400" dirty="0"/>
              <a:t>Support to the procurement of ESIA study consultancy services.</a:t>
            </a:r>
            <a:endParaRPr lang="en-US" sz="1400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400" b="1" u="sng" dirty="0"/>
              <a:t>Angola-Namibia(The Baynes HPP PJTC):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Development of TORS and procurement of five experts to constitute an Independent Panel of Experts (IPoEs).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Development of TORs and procurement of a Resettlement Action Plan (RAP) Expert.  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Development of TORs and procurement of a RAP Expert.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C0BD7A-4575-D8AA-CCFE-7A40455485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1265238"/>
            <a:ext cx="2438400" cy="457200"/>
          </a:xfrm>
          <a:prstGeom prst="rect">
            <a:avLst/>
          </a:prstGeom>
          <a:solidFill>
            <a:schemeClr val="accent2"/>
          </a:solidFill>
          <a:ln>
            <a:solidFill>
              <a:srgbClr val="006832"/>
            </a:solidFill>
          </a:ln>
        </p:spPr>
        <p:txBody>
          <a:bodyPr vert="horz" lIns="0" tIns="45720" rIns="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0" dirty="0">
                <a:solidFill>
                  <a:schemeClr val="tx1"/>
                </a:solidFill>
              </a:rPr>
              <a:t>Technical Assistance</a:t>
            </a:r>
          </a:p>
        </p:txBody>
      </p:sp>
    </p:spTree>
    <p:extLst>
      <p:ext uri="{BB962C8B-B14F-4D97-AF65-F5344CB8AC3E}">
        <p14:creationId xmlns:p14="http://schemas.microsoft.com/office/powerpoint/2010/main" val="2490143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7959329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0E72E-74E5-49B2-AA78-BEB16BC16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Presentation Outline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F97D162-259D-4D15-8DF9-8097EABF2459}"/>
              </a:ext>
            </a:extLst>
          </p:cNvPr>
          <p:cNvSpPr txBox="1">
            <a:spLocks/>
          </p:cNvSpPr>
          <p:nvPr/>
        </p:nvSpPr>
        <p:spPr bwMode="auto">
          <a:xfrm>
            <a:off x="457200" y="1676400"/>
            <a:ext cx="8284866" cy="4038600"/>
          </a:xfrm>
          <a:prstGeom prst="rect">
            <a:avLst/>
          </a:prstGeom>
          <a:noFill/>
          <a:ln w="9525">
            <a:solidFill>
              <a:srgbClr val="00683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55600" indent="-355600" algn="l" rtl="0" eaLnBrk="1" fontAlgn="base" hangingPunct="1">
              <a:spcBef>
                <a:spcPts val="600"/>
              </a:spcBef>
              <a:spcAft>
                <a:spcPts val="600"/>
              </a:spcAft>
              <a:buSzPct val="6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722313" indent="-365125" algn="l" rtl="0" eaLnBrk="1" fontAlgn="base" hangingPunct="1">
              <a:spcBef>
                <a:spcPts val="600"/>
              </a:spcBef>
              <a:spcAft>
                <a:spcPts val="600"/>
              </a:spcAft>
              <a:buSzPct val="65000"/>
              <a:buFont typeface="Wingdings" pitchFamily="2" charset="2"/>
              <a:buChar char="q"/>
              <a:defRPr sz="2000">
                <a:solidFill>
                  <a:schemeClr val="tx2"/>
                </a:solidFill>
                <a:latin typeface="+mn-lt"/>
                <a:cs typeface="Calibri" pitchFamily="34" charset="0"/>
              </a:defRPr>
            </a:lvl2pPr>
            <a:lvl3pPr marL="1077913" indent="-355600" algn="l" rtl="0" eaLnBrk="1" fontAlgn="base" hangingPunct="1">
              <a:spcBef>
                <a:spcPts val="600"/>
              </a:spcBef>
              <a:spcAft>
                <a:spcPct val="0"/>
              </a:spcAft>
              <a:buSzPct val="65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1338262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25177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29749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4321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893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3465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742950" indent="-742950">
              <a:lnSpc>
                <a:spcPct val="150000"/>
              </a:lnSpc>
              <a:buFont typeface="+mj-lt"/>
              <a:buAutoNum type="arabicPeriod"/>
              <a:defRPr/>
            </a:pPr>
            <a:r>
              <a:rPr kumimoji="0" lang="en-ZW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Md BT"/>
                <a:ea typeface="+mn-ea"/>
                <a:cs typeface="Calibri" pitchFamily="34" charset="0"/>
              </a:rPr>
              <a:t>SAPP Project Advisory Unit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ZW" sz="20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/>
              </a:rPr>
              <a:t>SAPP Regional Projects Landscape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  <a:defRPr/>
            </a:pPr>
            <a:r>
              <a:rPr kumimoji="0" lang="en-ZW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Md BT"/>
                <a:ea typeface="+mn-ea"/>
                <a:cs typeface="Calibri" pitchFamily="34" charset="0"/>
              </a:rPr>
              <a:t>Mozambique – Zambia Transmission Interconnector Project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  <a:defRPr/>
            </a:pPr>
            <a:r>
              <a:rPr kumimoji="0" lang="en-ZW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Md BT"/>
                <a:ea typeface="+mn-ea"/>
                <a:cs typeface="Calibri" pitchFamily="34" charset="0"/>
              </a:rPr>
              <a:t>Mozambique – Tanzania Transmission Interconnector Project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  <a:defRPr/>
            </a:pPr>
            <a:r>
              <a:rPr kumimoji="0" lang="en-ZW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Md BT"/>
                <a:ea typeface="+mn-ea"/>
                <a:cs typeface="Calibri" pitchFamily="34" charset="0"/>
              </a:rPr>
              <a:t>Mozambique – Zimbabwe Transmission Interconnector Project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  <a:defRPr/>
            </a:pPr>
            <a:r>
              <a:rPr kumimoji="0" lang="en-ZW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Md BT"/>
                <a:ea typeface="+mn-ea"/>
                <a:cs typeface="Calibri" pitchFamily="34" charset="0"/>
              </a:rPr>
              <a:t>Technical Assistance</a:t>
            </a:r>
          </a:p>
          <a:p>
            <a:pPr marL="742950" marR="0" lvl="0" indent="-742950" algn="l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Tx/>
              <a:buSzPct val="65000"/>
              <a:buFont typeface="+mj-lt"/>
              <a:buAutoNum type="arabicPeriod"/>
              <a:tabLst/>
              <a:defRPr/>
            </a:pPr>
            <a:endParaRPr kumimoji="0" lang="en-ZW" sz="200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utura Md BT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Pct val="65000"/>
              <a:buFont typeface="+mj-lt"/>
              <a:buAutoNum type="arabicPeriod"/>
              <a:tabLst/>
              <a:defRPr/>
            </a:pPr>
            <a:endParaRPr kumimoji="0" lang="en-ZW" sz="20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238189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B4513-65F0-4A6A-B004-AA0D4A16E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2336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1.0 The SAPP Project Advisory Unit (PAU)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3863E-090C-4129-9AA6-80A62A8905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304800" y="1438974"/>
            <a:ext cx="8493415" cy="4961826"/>
          </a:xfrm>
          <a:ln>
            <a:solidFill>
              <a:srgbClr val="006832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The SAPP PAU was established in 2015 under the World Bank Program for Accelerating Transformation Energy Projects (AREP).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DA0065-6B89-CF60-304E-0049C9AFDC9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95285" y="3475926"/>
            <a:ext cx="7712444" cy="2362200"/>
            <a:chOff x="454244" y="3276600"/>
            <a:chExt cx="7712444" cy="2362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78E6742-0481-42DD-692F-5AEB9A08493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68512" y="4724400"/>
              <a:ext cx="1156288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W" sz="1000" dirty="0">
                  <a:solidFill>
                    <a:srgbClr val="006832"/>
                  </a:solidFill>
                </a:rPr>
                <a:t>Procurement Specialist (2)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4ABD1E1-DE30-CDDA-12D4-49A1D5EA0B9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34200" y="3962400"/>
              <a:ext cx="1232488" cy="380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W" sz="1000" dirty="0">
                  <a:solidFill>
                    <a:srgbClr val="006832"/>
                  </a:solidFill>
                </a:rPr>
                <a:t>Communication Specialist (1)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E4ECDD5-C043-27CB-0E45-AADF56272B2D}"/>
                </a:ext>
              </a:extLst>
            </p:cNvPr>
            <p:cNvCxnSpPr>
              <a:cxnSpLocks noGrp="1" noRot="1" noMove="1" noResize="1" noEditPoints="1" noAdjustHandles="1" noChangeArrowheads="1" noChangeShapeType="1"/>
              <a:stCxn id="22" idx="0"/>
            </p:cNvCxnSpPr>
            <p:nvPr/>
          </p:nvCxnSpPr>
          <p:spPr>
            <a:xfrm flipH="1" flipV="1">
              <a:off x="4295262" y="3657600"/>
              <a:ext cx="3051394" cy="1066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BB000CE-E570-1039-BA54-DFFE6BFE5020}"/>
                </a:ext>
              </a:extLst>
            </p:cNvPr>
            <p:cNvCxnSpPr>
              <a:cxnSpLocks noGrp="1" noRot="1" noMove="1" noResize="1" noEditPoints="1" noAdjustHandles="1" noChangeArrowheads="1" noChangeShapeType="1"/>
              <a:stCxn id="23" idx="0"/>
            </p:cNvCxnSpPr>
            <p:nvPr/>
          </p:nvCxnSpPr>
          <p:spPr>
            <a:xfrm flipH="1" flipV="1">
              <a:off x="4295262" y="3657600"/>
              <a:ext cx="3255182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8AD76A6-65E0-6AE5-0B8D-FE0228D5575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5400" y="5029200"/>
              <a:ext cx="1447800" cy="3898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W" sz="1000" dirty="0">
                  <a:solidFill>
                    <a:srgbClr val="006832"/>
                  </a:solidFill>
                </a:rPr>
                <a:t>Office Administrator</a:t>
              </a:r>
            </a:p>
            <a:p>
              <a:pPr algn="ctr"/>
              <a:r>
                <a:rPr lang="en-ZW" sz="1000" dirty="0">
                  <a:solidFill>
                    <a:srgbClr val="006832"/>
                  </a:solidFill>
                </a:rPr>
                <a:t>(1)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A76FF45-6C5F-9427-FF76-022AC0FAC693}"/>
                </a:ext>
              </a:extLst>
            </p:cNvPr>
            <p:cNvCxnSpPr>
              <a:cxnSpLocks noGrp="1" noRot="1" noMove="1" noResize="1" noEditPoints="1" noAdjustHandles="1" noChangeArrowheads="1" noChangeShapeType="1"/>
              <a:stCxn id="16" idx="0"/>
            </p:cNvCxnSpPr>
            <p:nvPr/>
          </p:nvCxnSpPr>
          <p:spPr>
            <a:xfrm flipH="1" flipV="1">
              <a:off x="4295262" y="3657600"/>
              <a:ext cx="1534038" cy="1371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4CF128-FCA0-F4A9-CB2F-1497618DF59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27450" y="3276600"/>
              <a:ext cx="1156288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W" sz="1000" dirty="0">
                  <a:solidFill>
                    <a:srgbClr val="006832"/>
                  </a:solidFill>
                </a:rPr>
                <a:t>Programmes Manager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EC5B75B-8CCA-32E6-8B8E-AEDA5EADF20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6132" y="4724400"/>
              <a:ext cx="1156288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W" sz="1000" dirty="0">
                  <a:solidFill>
                    <a:srgbClr val="006832"/>
                  </a:solidFill>
                </a:rPr>
                <a:t>Environmental Specialist (1)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ECF79CA-C531-66E9-8142-172FF25A79E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4244" y="3962400"/>
              <a:ext cx="1156288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W" sz="1000" dirty="0">
                  <a:solidFill>
                    <a:srgbClr val="006832"/>
                  </a:solidFill>
                </a:rPr>
                <a:t>Project  Specialist (2)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EE0BDB8-624A-FC79-B200-DC4D32F1DEA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43932" y="4953000"/>
              <a:ext cx="1295400" cy="3905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W" sz="1000" dirty="0">
                  <a:solidFill>
                    <a:srgbClr val="006832"/>
                  </a:solidFill>
                </a:rPr>
                <a:t>Chief Transaction Advisor (1)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B0AF477-75CC-E249-5F4E-7FBBFE4DA014}"/>
                </a:ext>
              </a:extLst>
            </p:cNvPr>
            <p:cNvCxnSpPr>
              <a:cxnSpLocks noGrp="1" noRot="1" noMove="1" noResize="1" noEditPoints="1" noAdjustHandles="1" noChangeArrowheads="1" noChangeShapeType="1"/>
              <a:stCxn id="33" idx="0"/>
              <a:endCxn id="29" idx="2"/>
            </p:cNvCxnSpPr>
            <p:nvPr/>
          </p:nvCxnSpPr>
          <p:spPr>
            <a:xfrm flipV="1">
              <a:off x="1032388" y="3657600"/>
              <a:ext cx="3273206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2B032C9-7BC1-0ED1-8282-EE192B3E0C58}"/>
                </a:ext>
              </a:extLst>
            </p:cNvPr>
            <p:cNvCxnSpPr>
              <a:cxnSpLocks noGrp="1" noRot="1" noMove="1" noResize="1" noEditPoints="1" noAdjustHandles="1" noChangeArrowheads="1" noChangeShapeType="1"/>
              <a:stCxn id="31" idx="0"/>
              <a:endCxn id="29" idx="2"/>
            </p:cNvCxnSpPr>
            <p:nvPr/>
          </p:nvCxnSpPr>
          <p:spPr>
            <a:xfrm flipV="1">
              <a:off x="1274276" y="3657600"/>
              <a:ext cx="3031318" cy="1066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99BAE58-2D59-D557-B5AF-A45C47808F84}"/>
                </a:ext>
              </a:extLst>
            </p:cNvPr>
            <p:cNvCxnSpPr>
              <a:cxnSpLocks noGrp="1" noRot="1" noMove="1" noResize="1" noEditPoints="1" noAdjustHandles="1" noChangeArrowheads="1" noChangeShapeType="1"/>
              <a:stCxn id="36" idx="0"/>
              <a:endCxn id="29" idx="2"/>
            </p:cNvCxnSpPr>
            <p:nvPr/>
          </p:nvCxnSpPr>
          <p:spPr>
            <a:xfrm flipV="1">
              <a:off x="2791632" y="3657600"/>
              <a:ext cx="1513962" cy="1295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564F5BC-22D2-423C-D46D-D2F35D722CD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67932" y="5257800"/>
              <a:ext cx="1156288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W" sz="1000" dirty="0">
                  <a:solidFill>
                    <a:srgbClr val="006832"/>
                  </a:solidFill>
                </a:rPr>
                <a:t>Accounts Officer (1)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834C095-68DC-4622-3D0E-CA1C926D2399}"/>
                </a:ext>
              </a:extLst>
            </p:cNvPr>
            <p:cNvCxnSpPr>
              <a:cxnSpLocks noGrp="1" noRot="1" noMove="1" noResize="1" noEditPoints="1" noAdjustHandles="1" noChangeArrowheads="1" noChangeShapeType="1"/>
              <a:stCxn id="40" idx="0"/>
              <a:endCxn id="29" idx="2"/>
            </p:cNvCxnSpPr>
            <p:nvPr/>
          </p:nvCxnSpPr>
          <p:spPr>
            <a:xfrm flipV="1">
              <a:off x="4246076" y="3657600"/>
              <a:ext cx="59518" cy="1600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B78B9C7B-E637-D3F0-0D00-281BA926ABD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5685" y="1197864"/>
            <a:ext cx="1477182" cy="402336"/>
          </a:xfrm>
          <a:prstGeom prst="rect">
            <a:avLst/>
          </a:prstGeom>
          <a:solidFill>
            <a:schemeClr val="accent2"/>
          </a:solidFill>
          <a:ln>
            <a:solidFill>
              <a:srgbClr val="006832"/>
            </a:solidFill>
          </a:ln>
        </p:spPr>
        <p:txBody>
          <a:bodyPr vert="horz" lIns="0" tIns="45720" rIns="0" bIns="45720" rtlCol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0" dirty="0">
                <a:solidFill>
                  <a:schemeClr val="tx1"/>
                </a:solidFill>
              </a:rPr>
              <a:t>Who We Are</a:t>
            </a:r>
          </a:p>
        </p:txBody>
      </p:sp>
    </p:spTree>
    <p:extLst>
      <p:ext uri="{BB962C8B-B14F-4D97-AF65-F5344CB8AC3E}">
        <p14:creationId xmlns:p14="http://schemas.microsoft.com/office/powerpoint/2010/main" val="269614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B4513-65F0-4A6A-B004-AA0D4A16E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dirty="0"/>
              <a:t>1.1 Role of the SAPP-PAU in Project Coordination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3863E-090C-4129-9AA6-80A62A8905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381000" y="1295400"/>
            <a:ext cx="8382000" cy="5038026"/>
          </a:xfrm>
          <a:ln>
            <a:solidFill>
              <a:schemeClr val="tx2"/>
            </a:solidFill>
          </a:ln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900" dirty="0">
              <a:solidFill>
                <a:srgbClr val="006832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/>
              <a:t>Identify a pipeline of generation &amp; transmission projects in line with the SAPP Pool Plan (2017)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/>
              <a:t>Assess market-readiness and prepare project concept together with Utilities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/>
              <a:t>Evaluate technical &amp; financial resources required for project preparation, transaction support, financial structuring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/>
              <a:t>Draft terms of reference for consultancy services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/>
              <a:t>Solicit for funding from various cooperating partners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/>
              <a:t>Work with the SADC Secretariat to ensure Governments commitments (IGMOU).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/>
              <a:t>Through IGMOUs we facilitate for  inter-utility agreements (IUMOU).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/>
              <a:t>Provide Fiduciary support for project preparation and structuring.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/>
              <a:t>Plan and coordinate Project implementation.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5CA003-89EE-DEA4-6827-E041BE90746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1066800"/>
            <a:ext cx="1905000" cy="457200"/>
          </a:xfrm>
          <a:prstGeom prst="rect">
            <a:avLst/>
          </a:prstGeom>
          <a:solidFill>
            <a:schemeClr val="accent2"/>
          </a:solidFill>
          <a:ln>
            <a:solidFill>
              <a:srgbClr val="006832"/>
            </a:solidFill>
          </a:ln>
        </p:spPr>
        <p:txBody>
          <a:bodyPr vert="horz" lIns="0" tIns="45720" rIns="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b="0" dirty="0">
                <a:solidFill>
                  <a:schemeClr val="tx1"/>
                </a:solidFill>
              </a:rPr>
              <a:t>What We Do</a:t>
            </a:r>
          </a:p>
        </p:txBody>
      </p:sp>
    </p:spTree>
    <p:extLst>
      <p:ext uri="{BB962C8B-B14F-4D97-AF65-F5344CB8AC3E}">
        <p14:creationId xmlns:p14="http://schemas.microsoft.com/office/powerpoint/2010/main" val="2795065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ím 3">
            <a:extLst>
              <a:ext uri="{FF2B5EF4-FFF2-40B4-BE49-F238E27FC236}">
                <a16:creationId xmlns:a16="http://schemas.microsoft.com/office/drawing/2014/main" id="{1A52980C-CEA3-4AE0-BD1F-C968324113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10012" y="301419"/>
            <a:ext cx="8313419" cy="894872"/>
          </a:xfrm>
        </p:spPr>
        <p:txBody>
          <a:bodyPr>
            <a:normAutofit/>
          </a:bodyPr>
          <a:lstStyle/>
          <a:p>
            <a:r>
              <a:rPr lang="en-US" sz="2400" dirty="0"/>
              <a:t>2.0 SAPP Regional Projects Landscape</a:t>
            </a:r>
          </a:p>
        </p:txBody>
      </p:sp>
      <p:graphicFrame>
        <p:nvGraphicFramePr>
          <p:cNvPr id="90" name="Table 90">
            <a:extLst>
              <a:ext uri="{FF2B5EF4-FFF2-40B4-BE49-F238E27FC236}">
                <a16:creationId xmlns:a16="http://schemas.microsoft.com/office/drawing/2014/main" id="{97D90E1B-895D-E1E9-125D-AA8F7E790A44}"/>
              </a:ext>
            </a:extLst>
          </p:cNvPr>
          <p:cNvGraphicFramePr>
            <a:graphicFrameLocks noGrp="1" noDrilldown="1" noMove="1" noResize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023669"/>
              </p:ext>
            </p:extLst>
          </p:nvPr>
        </p:nvGraphicFramePr>
        <p:xfrm>
          <a:off x="232438" y="1124692"/>
          <a:ext cx="3643916" cy="5400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95">
                  <a:extLst>
                    <a:ext uri="{9D8B030D-6E8A-4147-A177-3AD203B41FA5}">
                      <a16:colId xmlns:a16="http://schemas.microsoft.com/office/drawing/2014/main" val="4063107875"/>
                    </a:ext>
                  </a:extLst>
                </a:gridCol>
                <a:gridCol w="1536767">
                  <a:extLst>
                    <a:ext uri="{9D8B030D-6E8A-4147-A177-3AD203B41FA5}">
                      <a16:colId xmlns:a16="http://schemas.microsoft.com/office/drawing/2014/main" val="685275153"/>
                    </a:ext>
                  </a:extLst>
                </a:gridCol>
                <a:gridCol w="1666554">
                  <a:extLst>
                    <a:ext uri="{9D8B030D-6E8A-4147-A177-3AD203B41FA5}">
                      <a16:colId xmlns:a16="http://schemas.microsoft.com/office/drawing/2014/main" val="1373129754"/>
                    </a:ext>
                  </a:extLst>
                </a:gridCol>
              </a:tblGrid>
              <a:tr h="241746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Project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97680"/>
                  </a:ext>
                </a:extLst>
              </a:tr>
              <a:tr h="26932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Mozambique-Malawi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In Construction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583688"/>
                  </a:ext>
                </a:extLst>
              </a:tr>
              <a:tr h="2285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Angola-Namibia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Feasibility study 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42886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ZIZABONA 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Feasibility study 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304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Alaska-Sherwood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Feasibility study completed</a:t>
                      </a:r>
                    </a:p>
                    <a:p>
                      <a:endParaRPr lang="en-US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875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Zambia-Tanzania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Feasibility study completed</a:t>
                      </a:r>
                    </a:p>
                    <a:p>
                      <a:endParaRPr lang="en-US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086296"/>
                  </a:ext>
                </a:extLst>
              </a:tr>
              <a:tr h="23885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Kolwezi-Solwezi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Feasibility study completed</a:t>
                      </a:r>
                    </a:p>
                    <a:p>
                      <a:endParaRPr lang="en-US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462835"/>
                  </a:ext>
                </a:extLst>
              </a:tr>
              <a:tr h="34553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Mozambique-Zambia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Feasibility study completed</a:t>
                      </a:r>
                    </a:p>
                    <a:p>
                      <a:endParaRPr lang="en-US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202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Botswana-South Africa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Feasibility study completed</a:t>
                      </a:r>
                    </a:p>
                    <a:p>
                      <a:endParaRPr lang="en-US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824422"/>
                  </a:ext>
                </a:extLst>
              </a:tr>
              <a:tr h="34553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Baynes HPP + 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Procurement of Consultants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023976"/>
                  </a:ext>
                </a:extLst>
              </a:tr>
              <a:tr h="34553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Malawi-Zambia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Contract Negotiations Started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494777"/>
                  </a:ext>
                </a:extLst>
              </a:tr>
              <a:tr h="34553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Mozambique-Tanzania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Pre-Procurement of Consultants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927004"/>
                  </a:ext>
                </a:extLst>
              </a:tr>
              <a:tr h="34553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Inga-Soyo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Pre-Procurement of Consultants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471437"/>
                  </a:ext>
                </a:extLst>
              </a:tr>
              <a:tr h="34553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Mozambique-Zimbabwe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Project Concept 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689614"/>
                  </a:ext>
                </a:extLst>
              </a:tr>
              <a:tr h="34553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STE Lines (Mphanda Nkuwa)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Contract Negotiations Started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936755"/>
                  </a:ext>
                </a:extLst>
              </a:tr>
              <a:tr h="34553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Luapula HPP + 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Narrow" panose="020B0606020202030204" pitchFamily="34" charset="0"/>
                        </a:rPr>
                        <a:t>Pre-Procurement of Consultants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484233"/>
                  </a:ext>
                </a:extLst>
              </a:tr>
            </a:tbl>
          </a:graphicData>
        </a:graphic>
      </p:graphicFrame>
      <p:grpSp>
        <p:nvGrpSpPr>
          <p:cNvPr id="50" name="Group 49">
            <a:extLst>
              <a:ext uri="{FF2B5EF4-FFF2-40B4-BE49-F238E27FC236}">
                <a16:creationId xmlns:a16="http://schemas.microsoft.com/office/drawing/2014/main" id="{8D824B14-59B1-D628-5D80-05E45F4DB30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384474" y="896779"/>
            <a:ext cx="4769090" cy="5580611"/>
            <a:chOff x="4384474" y="896779"/>
            <a:chExt cx="4769090" cy="5580611"/>
          </a:xfrm>
        </p:grpSpPr>
        <p:sp>
          <p:nvSpPr>
            <p:cNvPr id="107" name="Rectangle 31">
              <a:extLst>
                <a:ext uri="{FF2B5EF4-FFF2-40B4-BE49-F238E27FC236}">
                  <a16:creationId xmlns:a16="http://schemas.microsoft.com/office/drawing/2014/main" id="{CAF60A89-7636-43E6-B1CB-0DAF5839C71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 rot="10800000" flipV="1">
              <a:off x="7665926" y="5554055"/>
              <a:ext cx="1102902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Eswatini</a:t>
              </a:r>
            </a:p>
          </p:txBody>
        </p:sp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E318C566-6350-410E-BE8D-1CD39C3F3CED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 bwMode="auto">
            <a:xfrm>
              <a:off x="4409670" y="1202380"/>
              <a:ext cx="2765976" cy="2490133"/>
            </a:xfrm>
            <a:custGeom>
              <a:avLst/>
              <a:gdLst>
                <a:gd name="T0" fmla="*/ 4209841 w 920"/>
                <a:gd name="T1" fmla="*/ 206493 h 933"/>
                <a:gd name="T2" fmla="*/ 4863341 w 920"/>
                <a:gd name="T3" fmla="*/ 309921 h 933"/>
                <a:gd name="T4" fmla="*/ 4884323 w 920"/>
                <a:gd name="T5" fmla="*/ 507355 h 933"/>
                <a:gd name="T6" fmla="*/ 4927340 w 920"/>
                <a:gd name="T7" fmla="*/ 681732 h 933"/>
                <a:gd name="T8" fmla="*/ 4590036 w 920"/>
                <a:gd name="T9" fmla="*/ 1189468 h 933"/>
                <a:gd name="T10" fmla="*/ 4480811 w 920"/>
                <a:gd name="T11" fmla="*/ 1427415 h 933"/>
                <a:gd name="T12" fmla="*/ 4458896 w 920"/>
                <a:gd name="T13" fmla="*/ 1658771 h 933"/>
                <a:gd name="T14" fmla="*/ 4547245 w 920"/>
                <a:gd name="T15" fmla="*/ 1958610 h 933"/>
                <a:gd name="T16" fmla="*/ 4709554 w 920"/>
                <a:gd name="T17" fmla="*/ 2356557 h 933"/>
                <a:gd name="T18" fmla="*/ 4983127 w 920"/>
                <a:gd name="T19" fmla="*/ 2664723 h 933"/>
                <a:gd name="T20" fmla="*/ 4405574 w 920"/>
                <a:gd name="T21" fmla="*/ 2855157 h 933"/>
                <a:gd name="T22" fmla="*/ 4427611 w 920"/>
                <a:gd name="T23" fmla="*/ 3197264 h 933"/>
                <a:gd name="T24" fmla="*/ 4600396 w 920"/>
                <a:gd name="T25" fmla="*/ 3490049 h 933"/>
                <a:gd name="T26" fmla="*/ 4765295 w 920"/>
                <a:gd name="T27" fmla="*/ 3700326 h 933"/>
                <a:gd name="T28" fmla="*/ 4405574 w 920"/>
                <a:gd name="T29" fmla="*/ 3585026 h 933"/>
                <a:gd name="T30" fmla="*/ 4177395 w 920"/>
                <a:gd name="T31" fmla="*/ 3505869 h 933"/>
                <a:gd name="T32" fmla="*/ 3774143 w 920"/>
                <a:gd name="T33" fmla="*/ 3418446 h 933"/>
                <a:gd name="T34" fmla="*/ 3447183 w 920"/>
                <a:gd name="T35" fmla="*/ 3284655 h 933"/>
                <a:gd name="T36" fmla="*/ 3242690 w 920"/>
                <a:gd name="T37" fmla="*/ 3268616 h 933"/>
                <a:gd name="T38" fmla="*/ 2917095 w 920"/>
                <a:gd name="T39" fmla="*/ 3260576 h 933"/>
                <a:gd name="T40" fmla="*/ 2687362 w 920"/>
                <a:gd name="T41" fmla="*/ 3102287 h 933"/>
                <a:gd name="T42" fmla="*/ 2568164 w 920"/>
                <a:gd name="T43" fmla="*/ 2586886 h 933"/>
                <a:gd name="T44" fmla="*/ 2207229 w 920"/>
                <a:gd name="T45" fmla="*/ 2467538 h 933"/>
                <a:gd name="T46" fmla="*/ 1914697 w 920"/>
                <a:gd name="T47" fmla="*/ 2664723 h 933"/>
                <a:gd name="T48" fmla="*/ 1328009 w 920"/>
                <a:gd name="T49" fmla="*/ 2586886 h 933"/>
                <a:gd name="T50" fmla="*/ 1208983 w 920"/>
                <a:gd name="T51" fmla="*/ 2316905 h 933"/>
                <a:gd name="T52" fmla="*/ 389916 w 920"/>
                <a:gd name="T53" fmla="*/ 2253093 h 933"/>
                <a:gd name="T54" fmla="*/ 0 w 920"/>
                <a:gd name="T55" fmla="*/ 2281133 h 933"/>
                <a:gd name="T56" fmla="*/ 129855 w 920"/>
                <a:gd name="T57" fmla="*/ 2113528 h 933"/>
                <a:gd name="T58" fmla="*/ 347641 w 920"/>
                <a:gd name="T59" fmla="*/ 2014551 h 933"/>
                <a:gd name="T60" fmla="*/ 631613 w 920"/>
                <a:gd name="T61" fmla="*/ 2109494 h 933"/>
                <a:gd name="T62" fmla="*/ 955725 w 920"/>
                <a:gd name="T63" fmla="*/ 1849102 h 933"/>
                <a:gd name="T64" fmla="*/ 1044502 w 920"/>
                <a:gd name="T65" fmla="*/ 1594839 h 933"/>
                <a:gd name="T66" fmla="*/ 1251683 w 920"/>
                <a:gd name="T67" fmla="*/ 1363858 h 933"/>
                <a:gd name="T68" fmla="*/ 1427034 w 920"/>
                <a:gd name="T69" fmla="*/ 1205441 h 933"/>
                <a:gd name="T70" fmla="*/ 1533379 w 920"/>
                <a:gd name="T71" fmla="*/ 817625 h 933"/>
                <a:gd name="T72" fmla="*/ 1665044 w 920"/>
                <a:gd name="T73" fmla="*/ 483359 h 933"/>
                <a:gd name="T74" fmla="*/ 1642252 w 920"/>
                <a:gd name="T75" fmla="*/ 238322 h 933"/>
                <a:gd name="T76" fmla="*/ 1893733 w 920"/>
                <a:gd name="T77" fmla="*/ 95485 h 933"/>
                <a:gd name="T78" fmla="*/ 2197149 w 920"/>
                <a:gd name="T79" fmla="*/ 254359 h 933"/>
                <a:gd name="T80" fmla="*/ 2512627 w 920"/>
                <a:gd name="T81" fmla="*/ 285922 h 933"/>
                <a:gd name="T82" fmla="*/ 2719531 w 920"/>
                <a:gd name="T83" fmla="*/ 159382 h 933"/>
                <a:gd name="T84" fmla="*/ 3001433 w 920"/>
                <a:gd name="T85" fmla="*/ 167344 h 933"/>
                <a:gd name="T86" fmla="*/ 3471925 w 920"/>
                <a:gd name="T87" fmla="*/ 40060 h 933"/>
                <a:gd name="T88" fmla="*/ 3784868 w 920"/>
                <a:gd name="T89" fmla="*/ 87932 h 9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20"/>
                <a:gd name="T136" fmla="*/ 0 h 933"/>
                <a:gd name="T137" fmla="*/ 920 w 920"/>
                <a:gd name="T138" fmla="*/ 933 h 9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20" h="933">
                  <a:moveTo>
                    <a:pt x="728" y="0"/>
                  </a:moveTo>
                  <a:lnTo>
                    <a:pt x="742" y="24"/>
                  </a:lnTo>
                  <a:lnTo>
                    <a:pt x="774" y="52"/>
                  </a:lnTo>
                  <a:lnTo>
                    <a:pt x="842" y="36"/>
                  </a:lnTo>
                  <a:lnTo>
                    <a:pt x="868" y="62"/>
                  </a:lnTo>
                  <a:lnTo>
                    <a:pt x="894" y="78"/>
                  </a:lnTo>
                  <a:lnTo>
                    <a:pt x="908" y="84"/>
                  </a:lnTo>
                  <a:lnTo>
                    <a:pt x="904" y="104"/>
                  </a:lnTo>
                  <a:lnTo>
                    <a:pt x="898" y="128"/>
                  </a:lnTo>
                  <a:lnTo>
                    <a:pt x="904" y="142"/>
                  </a:lnTo>
                  <a:lnTo>
                    <a:pt x="920" y="148"/>
                  </a:lnTo>
                  <a:lnTo>
                    <a:pt x="906" y="172"/>
                  </a:lnTo>
                  <a:lnTo>
                    <a:pt x="860" y="232"/>
                  </a:lnTo>
                  <a:lnTo>
                    <a:pt x="858" y="266"/>
                  </a:lnTo>
                  <a:lnTo>
                    <a:pt x="844" y="300"/>
                  </a:lnTo>
                  <a:lnTo>
                    <a:pt x="844" y="318"/>
                  </a:lnTo>
                  <a:lnTo>
                    <a:pt x="838" y="328"/>
                  </a:lnTo>
                  <a:lnTo>
                    <a:pt x="824" y="360"/>
                  </a:lnTo>
                  <a:lnTo>
                    <a:pt x="812" y="376"/>
                  </a:lnTo>
                  <a:lnTo>
                    <a:pt x="810" y="404"/>
                  </a:lnTo>
                  <a:lnTo>
                    <a:pt x="820" y="418"/>
                  </a:lnTo>
                  <a:lnTo>
                    <a:pt x="824" y="442"/>
                  </a:lnTo>
                  <a:lnTo>
                    <a:pt x="834" y="454"/>
                  </a:lnTo>
                  <a:lnTo>
                    <a:pt x="836" y="494"/>
                  </a:lnTo>
                  <a:lnTo>
                    <a:pt x="850" y="522"/>
                  </a:lnTo>
                  <a:lnTo>
                    <a:pt x="850" y="590"/>
                  </a:lnTo>
                  <a:lnTo>
                    <a:pt x="866" y="594"/>
                  </a:lnTo>
                  <a:lnTo>
                    <a:pt x="886" y="610"/>
                  </a:lnTo>
                  <a:lnTo>
                    <a:pt x="908" y="644"/>
                  </a:lnTo>
                  <a:lnTo>
                    <a:pt x="916" y="672"/>
                  </a:lnTo>
                  <a:lnTo>
                    <a:pt x="862" y="682"/>
                  </a:lnTo>
                  <a:lnTo>
                    <a:pt x="830" y="692"/>
                  </a:lnTo>
                  <a:lnTo>
                    <a:pt x="810" y="720"/>
                  </a:lnTo>
                  <a:lnTo>
                    <a:pt x="812" y="760"/>
                  </a:lnTo>
                  <a:lnTo>
                    <a:pt x="816" y="780"/>
                  </a:lnTo>
                  <a:lnTo>
                    <a:pt x="814" y="806"/>
                  </a:lnTo>
                  <a:lnTo>
                    <a:pt x="796" y="834"/>
                  </a:lnTo>
                  <a:lnTo>
                    <a:pt x="820" y="864"/>
                  </a:lnTo>
                  <a:lnTo>
                    <a:pt x="846" y="880"/>
                  </a:lnTo>
                  <a:lnTo>
                    <a:pt x="860" y="860"/>
                  </a:lnTo>
                  <a:lnTo>
                    <a:pt x="874" y="868"/>
                  </a:lnTo>
                  <a:lnTo>
                    <a:pt x="876" y="933"/>
                  </a:lnTo>
                  <a:lnTo>
                    <a:pt x="831" y="933"/>
                  </a:lnTo>
                  <a:lnTo>
                    <a:pt x="819" y="909"/>
                  </a:lnTo>
                  <a:lnTo>
                    <a:pt x="810" y="904"/>
                  </a:lnTo>
                  <a:lnTo>
                    <a:pt x="804" y="884"/>
                  </a:lnTo>
                  <a:lnTo>
                    <a:pt x="790" y="890"/>
                  </a:lnTo>
                  <a:lnTo>
                    <a:pt x="768" y="884"/>
                  </a:lnTo>
                  <a:lnTo>
                    <a:pt x="742" y="846"/>
                  </a:lnTo>
                  <a:lnTo>
                    <a:pt x="708" y="862"/>
                  </a:lnTo>
                  <a:lnTo>
                    <a:pt x="694" y="862"/>
                  </a:lnTo>
                  <a:lnTo>
                    <a:pt x="670" y="848"/>
                  </a:lnTo>
                  <a:lnTo>
                    <a:pt x="646" y="828"/>
                  </a:lnTo>
                  <a:lnTo>
                    <a:pt x="634" y="828"/>
                  </a:lnTo>
                  <a:lnTo>
                    <a:pt x="624" y="836"/>
                  </a:lnTo>
                  <a:lnTo>
                    <a:pt x="612" y="838"/>
                  </a:lnTo>
                  <a:lnTo>
                    <a:pt x="596" y="824"/>
                  </a:lnTo>
                  <a:lnTo>
                    <a:pt x="570" y="808"/>
                  </a:lnTo>
                  <a:lnTo>
                    <a:pt x="540" y="804"/>
                  </a:lnTo>
                  <a:lnTo>
                    <a:pt x="536" y="822"/>
                  </a:lnTo>
                  <a:lnTo>
                    <a:pt x="514" y="834"/>
                  </a:lnTo>
                  <a:lnTo>
                    <a:pt x="498" y="828"/>
                  </a:lnTo>
                  <a:lnTo>
                    <a:pt x="494" y="782"/>
                  </a:lnTo>
                  <a:lnTo>
                    <a:pt x="474" y="750"/>
                  </a:lnTo>
                  <a:lnTo>
                    <a:pt x="472" y="700"/>
                  </a:lnTo>
                  <a:lnTo>
                    <a:pt x="472" y="652"/>
                  </a:lnTo>
                  <a:lnTo>
                    <a:pt x="462" y="636"/>
                  </a:lnTo>
                  <a:lnTo>
                    <a:pt x="426" y="640"/>
                  </a:lnTo>
                  <a:lnTo>
                    <a:pt x="406" y="622"/>
                  </a:lnTo>
                  <a:lnTo>
                    <a:pt x="360" y="624"/>
                  </a:lnTo>
                  <a:lnTo>
                    <a:pt x="350" y="648"/>
                  </a:lnTo>
                  <a:lnTo>
                    <a:pt x="352" y="672"/>
                  </a:lnTo>
                  <a:lnTo>
                    <a:pt x="282" y="677"/>
                  </a:lnTo>
                  <a:lnTo>
                    <a:pt x="260" y="688"/>
                  </a:lnTo>
                  <a:lnTo>
                    <a:pt x="244" y="652"/>
                  </a:lnTo>
                  <a:lnTo>
                    <a:pt x="226" y="648"/>
                  </a:lnTo>
                  <a:lnTo>
                    <a:pt x="226" y="622"/>
                  </a:lnTo>
                  <a:lnTo>
                    <a:pt x="222" y="584"/>
                  </a:lnTo>
                  <a:lnTo>
                    <a:pt x="202" y="558"/>
                  </a:lnTo>
                  <a:lnTo>
                    <a:pt x="182" y="570"/>
                  </a:lnTo>
                  <a:lnTo>
                    <a:pt x="72" y="568"/>
                  </a:lnTo>
                  <a:lnTo>
                    <a:pt x="40" y="580"/>
                  </a:lnTo>
                  <a:lnTo>
                    <a:pt x="4" y="584"/>
                  </a:lnTo>
                  <a:lnTo>
                    <a:pt x="0" y="575"/>
                  </a:lnTo>
                  <a:lnTo>
                    <a:pt x="12" y="572"/>
                  </a:lnTo>
                  <a:lnTo>
                    <a:pt x="15" y="546"/>
                  </a:lnTo>
                  <a:lnTo>
                    <a:pt x="24" y="533"/>
                  </a:lnTo>
                  <a:lnTo>
                    <a:pt x="21" y="522"/>
                  </a:lnTo>
                  <a:lnTo>
                    <a:pt x="28" y="504"/>
                  </a:lnTo>
                  <a:lnTo>
                    <a:pt x="64" y="508"/>
                  </a:lnTo>
                  <a:lnTo>
                    <a:pt x="80" y="488"/>
                  </a:lnTo>
                  <a:lnTo>
                    <a:pt x="108" y="508"/>
                  </a:lnTo>
                  <a:lnTo>
                    <a:pt x="116" y="532"/>
                  </a:lnTo>
                  <a:lnTo>
                    <a:pt x="156" y="492"/>
                  </a:lnTo>
                  <a:lnTo>
                    <a:pt x="174" y="482"/>
                  </a:lnTo>
                  <a:lnTo>
                    <a:pt x="176" y="466"/>
                  </a:lnTo>
                  <a:lnTo>
                    <a:pt x="190" y="450"/>
                  </a:lnTo>
                  <a:lnTo>
                    <a:pt x="190" y="426"/>
                  </a:lnTo>
                  <a:lnTo>
                    <a:pt x="192" y="402"/>
                  </a:lnTo>
                  <a:lnTo>
                    <a:pt x="202" y="374"/>
                  </a:lnTo>
                  <a:lnTo>
                    <a:pt x="222" y="352"/>
                  </a:lnTo>
                  <a:lnTo>
                    <a:pt x="230" y="344"/>
                  </a:lnTo>
                  <a:lnTo>
                    <a:pt x="250" y="326"/>
                  </a:lnTo>
                  <a:lnTo>
                    <a:pt x="250" y="312"/>
                  </a:lnTo>
                  <a:lnTo>
                    <a:pt x="262" y="304"/>
                  </a:lnTo>
                  <a:lnTo>
                    <a:pt x="264" y="278"/>
                  </a:lnTo>
                  <a:lnTo>
                    <a:pt x="272" y="240"/>
                  </a:lnTo>
                  <a:lnTo>
                    <a:pt x="282" y="206"/>
                  </a:lnTo>
                  <a:lnTo>
                    <a:pt x="284" y="174"/>
                  </a:lnTo>
                  <a:lnTo>
                    <a:pt x="282" y="150"/>
                  </a:lnTo>
                  <a:lnTo>
                    <a:pt x="306" y="122"/>
                  </a:lnTo>
                  <a:lnTo>
                    <a:pt x="304" y="106"/>
                  </a:lnTo>
                  <a:lnTo>
                    <a:pt x="300" y="86"/>
                  </a:lnTo>
                  <a:lnTo>
                    <a:pt x="302" y="60"/>
                  </a:lnTo>
                  <a:lnTo>
                    <a:pt x="312" y="48"/>
                  </a:lnTo>
                  <a:lnTo>
                    <a:pt x="334" y="28"/>
                  </a:lnTo>
                  <a:lnTo>
                    <a:pt x="348" y="24"/>
                  </a:lnTo>
                  <a:lnTo>
                    <a:pt x="364" y="34"/>
                  </a:lnTo>
                  <a:lnTo>
                    <a:pt x="386" y="46"/>
                  </a:lnTo>
                  <a:lnTo>
                    <a:pt x="404" y="64"/>
                  </a:lnTo>
                  <a:lnTo>
                    <a:pt x="428" y="60"/>
                  </a:lnTo>
                  <a:lnTo>
                    <a:pt x="450" y="68"/>
                  </a:lnTo>
                  <a:lnTo>
                    <a:pt x="462" y="72"/>
                  </a:lnTo>
                  <a:lnTo>
                    <a:pt x="486" y="78"/>
                  </a:lnTo>
                  <a:lnTo>
                    <a:pt x="494" y="54"/>
                  </a:lnTo>
                  <a:lnTo>
                    <a:pt x="500" y="40"/>
                  </a:lnTo>
                  <a:lnTo>
                    <a:pt x="516" y="36"/>
                  </a:lnTo>
                  <a:lnTo>
                    <a:pt x="524" y="44"/>
                  </a:lnTo>
                  <a:lnTo>
                    <a:pt x="552" y="42"/>
                  </a:lnTo>
                  <a:lnTo>
                    <a:pt x="578" y="22"/>
                  </a:lnTo>
                  <a:lnTo>
                    <a:pt x="612" y="30"/>
                  </a:lnTo>
                  <a:lnTo>
                    <a:pt x="638" y="10"/>
                  </a:lnTo>
                  <a:lnTo>
                    <a:pt x="658" y="16"/>
                  </a:lnTo>
                  <a:lnTo>
                    <a:pt x="680" y="14"/>
                  </a:lnTo>
                  <a:lnTo>
                    <a:pt x="696" y="22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E507BE0F-8B6C-4D2B-820E-F2E292889924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 bwMode="auto">
            <a:xfrm>
              <a:off x="5101182" y="4810165"/>
              <a:ext cx="2282958" cy="1667225"/>
            </a:xfrm>
            <a:custGeom>
              <a:avLst/>
              <a:gdLst>
                <a:gd name="T0" fmla="*/ 88426 w 759"/>
                <a:gd name="T1" fmla="*/ 1261659 h 624"/>
                <a:gd name="T2" fmla="*/ 213650 w 759"/>
                <a:gd name="T3" fmla="*/ 1181026 h 624"/>
                <a:gd name="T4" fmla="*/ 376462 w 759"/>
                <a:gd name="T5" fmla="*/ 1314215 h 624"/>
                <a:gd name="T6" fmla="*/ 934348 w 759"/>
                <a:gd name="T7" fmla="*/ 1217210 h 624"/>
                <a:gd name="T8" fmla="*/ 918065 w 759"/>
                <a:gd name="T9" fmla="*/ 670182 h 624"/>
                <a:gd name="T10" fmla="*/ 1099479 w 759"/>
                <a:gd name="T11" fmla="*/ 722594 h 624"/>
                <a:gd name="T12" fmla="*/ 1115519 w 759"/>
                <a:gd name="T13" fmla="*/ 863578 h 624"/>
                <a:gd name="T14" fmla="*/ 1110196 w 759"/>
                <a:gd name="T15" fmla="*/ 971539 h 624"/>
                <a:gd name="T16" fmla="*/ 1208993 w 759"/>
                <a:gd name="T17" fmla="*/ 971539 h 624"/>
                <a:gd name="T18" fmla="*/ 1361387 w 759"/>
                <a:gd name="T19" fmla="*/ 940139 h 624"/>
                <a:gd name="T20" fmla="*/ 1591097 w 759"/>
                <a:gd name="T21" fmla="*/ 771042 h 624"/>
                <a:gd name="T22" fmla="*/ 1756503 w 759"/>
                <a:gd name="T23" fmla="*/ 650087 h 624"/>
                <a:gd name="T24" fmla="*/ 2061051 w 759"/>
                <a:gd name="T25" fmla="*/ 754886 h 624"/>
                <a:gd name="T26" fmla="*/ 2394999 w 759"/>
                <a:gd name="T27" fmla="*/ 591461 h 624"/>
                <a:gd name="T28" fmla="*/ 2690572 w 759"/>
                <a:gd name="T29" fmla="*/ 349824 h 624"/>
                <a:gd name="T30" fmla="*/ 2888231 w 759"/>
                <a:gd name="T31" fmla="*/ 145293 h 624"/>
                <a:gd name="T32" fmla="*/ 3165673 w 759"/>
                <a:gd name="T33" fmla="*/ 72763 h 624"/>
                <a:gd name="T34" fmla="*/ 3545324 w 759"/>
                <a:gd name="T35" fmla="*/ 20224 h 624"/>
                <a:gd name="T36" fmla="*/ 3848459 w 759"/>
                <a:gd name="T37" fmla="*/ 129105 h 624"/>
                <a:gd name="T38" fmla="*/ 3947827 w 759"/>
                <a:gd name="T39" fmla="*/ 321516 h 624"/>
                <a:gd name="T40" fmla="*/ 4003719 w 759"/>
                <a:gd name="T41" fmla="*/ 478458 h 624"/>
                <a:gd name="T42" fmla="*/ 3916482 w 759"/>
                <a:gd name="T43" fmla="*/ 758938 h 624"/>
                <a:gd name="T44" fmla="*/ 3723160 w 759"/>
                <a:gd name="T45" fmla="*/ 779161 h 624"/>
                <a:gd name="T46" fmla="*/ 3659892 w 759"/>
                <a:gd name="T47" fmla="*/ 999787 h 624"/>
                <a:gd name="T48" fmla="*/ 3921804 w 759"/>
                <a:gd name="T49" fmla="*/ 1060262 h 624"/>
                <a:gd name="T50" fmla="*/ 4150606 w 759"/>
                <a:gd name="T51" fmla="*/ 940139 h 624"/>
                <a:gd name="T52" fmla="*/ 4067390 w 759"/>
                <a:gd name="T53" fmla="*/ 1156763 h 624"/>
                <a:gd name="T54" fmla="*/ 3739222 w 759"/>
                <a:gd name="T55" fmla="*/ 1471153 h 624"/>
                <a:gd name="T56" fmla="*/ 3525433 w 759"/>
                <a:gd name="T57" fmla="*/ 1708240 h 624"/>
                <a:gd name="T58" fmla="*/ 3280542 w 759"/>
                <a:gd name="T59" fmla="*/ 1879293 h 624"/>
                <a:gd name="T60" fmla="*/ 3051119 w 759"/>
                <a:gd name="T61" fmla="*/ 1996370 h 624"/>
                <a:gd name="T62" fmla="*/ 2789139 w 759"/>
                <a:gd name="T63" fmla="*/ 2117126 h 624"/>
                <a:gd name="T64" fmla="*/ 2618743 w 759"/>
                <a:gd name="T65" fmla="*/ 2225114 h 624"/>
                <a:gd name="T66" fmla="*/ 2361789 w 759"/>
                <a:gd name="T67" fmla="*/ 2277630 h 624"/>
                <a:gd name="T68" fmla="*/ 2232064 w 759"/>
                <a:gd name="T69" fmla="*/ 2301729 h 624"/>
                <a:gd name="T70" fmla="*/ 1985305 w 759"/>
                <a:gd name="T71" fmla="*/ 2333966 h 624"/>
                <a:gd name="T72" fmla="*/ 1751164 w 759"/>
                <a:gd name="T73" fmla="*/ 2313818 h 624"/>
                <a:gd name="T74" fmla="*/ 1557883 w 759"/>
                <a:gd name="T75" fmla="*/ 2285466 h 624"/>
                <a:gd name="T76" fmla="*/ 1313276 w 759"/>
                <a:gd name="T77" fmla="*/ 2398258 h 624"/>
                <a:gd name="T78" fmla="*/ 1017468 w 759"/>
                <a:gd name="T79" fmla="*/ 2446479 h 624"/>
                <a:gd name="T80" fmla="*/ 771276 w 759"/>
                <a:gd name="T81" fmla="*/ 2434570 h 624"/>
                <a:gd name="T82" fmla="*/ 541890 w 759"/>
                <a:gd name="T83" fmla="*/ 2313818 h 624"/>
                <a:gd name="T84" fmla="*/ 526442 w 759"/>
                <a:gd name="T85" fmla="*/ 2181606 h 624"/>
                <a:gd name="T86" fmla="*/ 567989 w 759"/>
                <a:gd name="T87" fmla="*/ 1988308 h 624"/>
                <a:gd name="T88" fmla="*/ 361309 w 759"/>
                <a:gd name="T89" fmla="*/ 1700097 h 624"/>
                <a:gd name="T90" fmla="*/ 244832 w 759"/>
                <a:gd name="T91" fmla="*/ 1563888 h 624"/>
                <a:gd name="T92" fmla="*/ 157729 w 759"/>
                <a:gd name="T93" fmla="*/ 1467099 h 624"/>
                <a:gd name="T94" fmla="*/ 99397 w 759"/>
                <a:gd name="T95" fmla="*/ 1382651 h 6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9"/>
                <a:gd name="T145" fmla="*/ 0 h 624"/>
                <a:gd name="T146" fmla="*/ 759 w 759"/>
                <a:gd name="T147" fmla="*/ 624 h 6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9" h="624">
                  <a:moveTo>
                    <a:pt x="0" y="318"/>
                  </a:moveTo>
                  <a:lnTo>
                    <a:pt x="16" y="314"/>
                  </a:lnTo>
                  <a:lnTo>
                    <a:pt x="24" y="296"/>
                  </a:lnTo>
                  <a:lnTo>
                    <a:pt x="39" y="294"/>
                  </a:lnTo>
                  <a:lnTo>
                    <a:pt x="46" y="304"/>
                  </a:lnTo>
                  <a:lnTo>
                    <a:pt x="69" y="327"/>
                  </a:lnTo>
                  <a:lnTo>
                    <a:pt x="114" y="339"/>
                  </a:lnTo>
                  <a:lnTo>
                    <a:pt x="171" y="303"/>
                  </a:lnTo>
                  <a:lnTo>
                    <a:pt x="170" y="201"/>
                  </a:lnTo>
                  <a:lnTo>
                    <a:pt x="168" y="167"/>
                  </a:lnTo>
                  <a:lnTo>
                    <a:pt x="171" y="144"/>
                  </a:lnTo>
                  <a:lnTo>
                    <a:pt x="201" y="180"/>
                  </a:lnTo>
                  <a:lnTo>
                    <a:pt x="203" y="197"/>
                  </a:lnTo>
                  <a:lnTo>
                    <a:pt x="204" y="215"/>
                  </a:lnTo>
                  <a:lnTo>
                    <a:pt x="195" y="233"/>
                  </a:lnTo>
                  <a:lnTo>
                    <a:pt x="203" y="242"/>
                  </a:lnTo>
                  <a:lnTo>
                    <a:pt x="210" y="252"/>
                  </a:lnTo>
                  <a:lnTo>
                    <a:pt x="221" y="242"/>
                  </a:lnTo>
                  <a:lnTo>
                    <a:pt x="234" y="234"/>
                  </a:lnTo>
                  <a:lnTo>
                    <a:pt x="249" y="234"/>
                  </a:lnTo>
                  <a:lnTo>
                    <a:pt x="261" y="237"/>
                  </a:lnTo>
                  <a:lnTo>
                    <a:pt x="291" y="192"/>
                  </a:lnTo>
                  <a:lnTo>
                    <a:pt x="297" y="168"/>
                  </a:lnTo>
                  <a:lnTo>
                    <a:pt x="321" y="162"/>
                  </a:lnTo>
                  <a:lnTo>
                    <a:pt x="348" y="164"/>
                  </a:lnTo>
                  <a:lnTo>
                    <a:pt x="377" y="188"/>
                  </a:lnTo>
                  <a:lnTo>
                    <a:pt x="411" y="183"/>
                  </a:lnTo>
                  <a:lnTo>
                    <a:pt x="438" y="147"/>
                  </a:lnTo>
                  <a:lnTo>
                    <a:pt x="477" y="120"/>
                  </a:lnTo>
                  <a:lnTo>
                    <a:pt x="492" y="87"/>
                  </a:lnTo>
                  <a:lnTo>
                    <a:pt x="513" y="63"/>
                  </a:lnTo>
                  <a:lnTo>
                    <a:pt x="528" y="36"/>
                  </a:lnTo>
                  <a:lnTo>
                    <a:pt x="561" y="36"/>
                  </a:lnTo>
                  <a:lnTo>
                    <a:pt x="579" y="18"/>
                  </a:lnTo>
                  <a:lnTo>
                    <a:pt x="603" y="0"/>
                  </a:lnTo>
                  <a:lnTo>
                    <a:pt x="648" y="5"/>
                  </a:lnTo>
                  <a:lnTo>
                    <a:pt x="704" y="14"/>
                  </a:lnTo>
                  <a:lnTo>
                    <a:pt x="704" y="32"/>
                  </a:lnTo>
                  <a:lnTo>
                    <a:pt x="713" y="50"/>
                  </a:lnTo>
                  <a:lnTo>
                    <a:pt x="722" y="80"/>
                  </a:lnTo>
                  <a:lnTo>
                    <a:pt x="731" y="92"/>
                  </a:lnTo>
                  <a:lnTo>
                    <a:pt x="732" y="119"/>
                  </a:lnTo>
                  <a:lnTo>
                    <a:pt x="735" y="150"/>
                  </a:lnTo>
                  <a:lnTo>
                    <a:pt x="716" y="189"/>
                  </a:lnTo>
                  <a:lnTo>
                    <a:pt x="696" y="176"/>
                  </a:lnTo>
                  <a:lnTo>
                    <a:pt x="681" y="194"/>
                  </a:lnTo>
                  <a:lnTo>
                    <a:pt x="669" y="222"/>
                  </a:lnTo>
                  <a:lnTo>
                    <a:pt x="669" y="249"/>
                  </a:lnTo>
                  <a:lnTo>
                    <a:pt x="693" y="270"/>
                  </a:lnTo>
                  <a:lnTo>
                    <a:pt x="717" y="264"/>
                  </a:lnTo>
                  <a:lnTo>
                    <a:pt x="747" y="252"/>
                  </a:lnTo>
                  <a:lnTo>
                    <a:pt x="759" y="234"/>
                  </a:lnTo>
                  <a:lnTo>
                    <a:pt x="759" y="261"/>
                  </a:lnTo>
                  <a:lnTo>
                    <a:pt x="744" y="288"/>
                  </a:lnTo>
                  <a:lnTo>
                    <a:pt x="720" y="321"/>
                  </a:lnTo>
                  <a:lnTo>
                    <a:pt x="684" y="366"/>
                  </a:lnTo>
                  <a:lnTo>
                    <a:pt x="672" y="399"/>
                  </a:lnTo>
                  <a:lnTo>
                    <a:pt x="645" y="425"/>
                  </a:lnTo>
                  <a:lnTo>
                    <a:pt x="624" y="453"/>
                  </a:lnTo>
                  <a:lnTo>
                    <a:pt x="600" y="468"/>
                  </a:lnTo>
                  <a:lnTo>
                    <a:pt x="591" y="486"/>
                  </a:lnTo>
                  <a:lnTo>
                    <a:pt x="558" y="497"/>
                  </a:lnTo>
                  <a:lnTo>
                    <a:pt x="540" y="516"/>
                  </a:lnTo>
                  <a:lnTo>
                    <a:pt x="510" y="527"/>
                  </a:lnTo>
                  <a:lnTo>
                    <a:pt x="501" y="545"/>
                  </a:lnTo>
                  <a:lnTo>
                    <a:pt x="479" y="554"/>
                  </a:lnTo>
                  <a:lnTo>
                    <a:pt x="465" y="570"/>
                  </a:lnTo>
                  <a:lnTo>
                    <a:pt x="432" y="567"/>
                  </a:lnTo>
                  <a:lnTo>
                    <a:pt x="420" y="573"/>
                  </a:lnTo>
                  <a:lnTo>
                    <a:pt x="408" y="573"/>
                  </a:lnTo>
                  <a:lnTo>
                    <a:pt x="393" y="587"/>
                  </a:lnTo>
                  <a:lnTo>
                    <a:pt x="363" y="581"/>
                  </a:lnTo>
                  <a:lnTo>
                    <a:pt x="351" y="573"/>
                  </a:lnTo>
                  <a:lnTo>
                    <a:pt x="320" y="576"/>
                  </a:lnTo>
                  <a:lnTo>
                    <a:pt x="306" y="575"/>
                  </a:lnTo>
                  <a:lnTo>
                    <a:pt x="285" y="569"/>
                  </a:lnTo>
                  <a:lnTo>
                    <a:pt x="267" y="585"/>
                  </a:lnTo>
                  <a:lnTo>
                    <a:pt x="240" y="597"/>
                  </a:lnTo>
                  <a:lnTo>
                    <a:pt x="207" y="597"/>
                  </a:lnTo>
                  <a:lnTo>
                    <a:pt x="186" y="609"/>
                  </a:lnTo>
                  <a:lnTo>
                    <a:pt x="174" y="624"/>
                  </a:lnTo>
                  <a:lnTo>
                    <a:pt x="141" y="606"/>
                  </a:lnTo>
                  <a:lnTo>
                    <a:pt x="111" y="594"/>
                  </a:lnTo>
                  <a:lnTo>
                    <a:pt x="99" y="576"/>
                  </a:lnTo>
                  <a:lnTo>
                    <a:pt x="96" y="560"/>
                  </a:lnTo>
                  <a:lnTo>
                    <a:pt x="96" y="543"/>
                  </a:lnTo>
                  <a:lnTo>
                    <a:pt x="83" y="521"/>
                  </a:lnTo>
                  <a:lnTo>
                    <a:pt x="104" y="495"/>
                  </a:lnTo>
                  <a:lnTo>
                    <a:pt x="87" y="468"/>
                  </a:lnTo>
                  <a:lnTo>
                    <a:pt x="66" y="423"/>
                  </a:lnTo>
                  <a:lnTo>
                    <a:pt x="45" y="399"/>
                  </a:lnTo>
                  <a:lnTo>
                    <a:pt x="45" y="389"/>
                  </a:lnTo>
                  <a:lnTo>
                    <a:pt x="38" y="378"/>
                  </a:lnTo>
                  <a:lnTo>
                    <a:pt x="29" y="365"/>
                  </a:lnTo>
                  <a:lnTo>
                    <a:pt x="29" y="351"/>
                  </a:lnTo>
                  <a:lnTo>
                    <a:pt x="18" y="344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3A701FFA-20C1-4609-AB8C-A4BA46116B6E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 bwMode="auto">
            <a:xfrm>
              <a:off x="4384474" y="2674997"/>
              <a:ext cx="1798471" cy="1623069"/>
            </a:xfrm>
            <a:custGeom>
              <a:avLst/>
              <a:gdLst>
                <a:gd name="T0" fmla="*/ 110754 w 600"/>
                <a:gd name="T1" fmla="*/ 123736 h 606"/>
                <a:gd name="T2" fmla="*/ 330922 w 600"/>
                <a:gd name="T3" fmla="*/ 86623 h 606"/>
                <a:gd name="T4" fmla="*/ 565156 w 600"/>
                <a:gd name="T5" fmla="*/ 61817 h 606"/>
                <a:gd name="T6" fmla="*/ 1037896 w 600"/>
                <a:gd name="T7" fmla="*/ 74167 h 606"/>
                <a:gd name="T8" fmla="*/ 1117649 w 600"/>
                <a:gd name="T9" fmla="*/ 0 h 606"/>
                <a:gd name="T10" fmla="*/ 1228540 w 600"/>
                <a:gd name="T11" fmla="*/ 123736 h 606"/>
                <a:gd name="T12" fmla="*/ 1228540 w 600"/>
                <a:gd name="T13" fmla="*/ 222864 h 606"/>
                <a:gd name="T14" fmla="*/ 1243289 w 600"/>
                <a:gd name="T15" fmla="*/ 322356 h 606"/>
                <a:gd name="T16" fmla="*/ 1213042 w 600"/>
                <a:gd name="T17" fmla="*/ 396637 h 606"/>
                <a:gd name="T18" fmla="*/ 1338982 w 600"/>
                <a:gd name="T19" fmla="*/ 408977 h 606"/>
                <a:gd name="T20" fmla="*/ 1415914 w 600"/>
                <a:gd name="T21" fmla="*/ 557692 h 606"/>
                <a:gd name="T22" fmla="*/ 1541579 w 600"/>
                <a:gd name="T23" fmla="*/ 508169 h 606"/>
                <a:gd name="T24" fmla="*/ 1919567 w 600"/>
                <a:gd name="T25" fmla="*/ 495761 h 606"/>
                <a:gd name="T26" fmla="*/ 1904205 w 600"/>
                <a:gd name="T27" fmla="*/ 408977 h 606"/>
                <a:gd name="T28" fmla="*/ 1950908 w 600"/>
                <a:gd name="T29" fmla="*/ 297157 h 606"/>
                <a:gd name="T30" fmla="*/ 2185870 w 600"/>
                <a:gd name="T31" fmla="*/ 284793 h 606"/>
                <a:gd name="T32" fmla="*/ 2281867 w 600"/>
                <a:gd name="T33" fmla="*/ 359456 h 606"/>
                <a:gd name="T34" fmla="*/ 2486536 w 600"/>
                <a:gd name="T35" fmla="*/ 347064 h 606"/>
                <a:gd name="T36" fmla="*/ 2528490 w 600"/>
                <a:gd name="T37" fmla="*/ 404872 h 606"/>
                <a:gd name="T38" fmla="*/ 2533392 w 600"/>
                <a:gd name="T39" fmla="*/ 806289 h 606"/>
                <a:gd name="T40" fmla="*/ 2644422 w 600"/>
                <a:gd name="T41" fmla="*/ 930041 h 606"/>
                <a:gd name="T42" fmla="*/ 2659212 w 600"/>
                <a:gd name="T43" fmla="*/ 1141053 h 606"/>
                <a:gd name="T44" fmla="*/ 2754606 w 600"/>
                <a:gd name="T45" fmla="*/ 1153417 h 606"/>
                <a:gd name="T46" fmla="*/ 2864469 w 600"/>
                <a:gd name="T47" fmla="*/ 1116304 h 606"/>
                <a:gd name="T48" fmla="*/ 2910776 w 600"/>
                <a:gd name="T49" fmla="*/ 1041893 h 606"/>
                <a:gd name="T50" fmla="*/ 3052859 w 600"/>
                <a:gd name="T51" fmla="*/ 1054285 h 606"/>
                <a:gd name="T52" fmla="*/ 3147390 w 600"/>
                <a:gd name="T53" fmla="*/ 1103936 h 606"/>
                <a:gd name="T54" fmla="*/ 3117162 w 600"/>
                <a:gd name="T55" fmla="*/ 1477314 h 606"/>
                <a:gd name="T56" fmla="*/ 2613060 w 600"/>
                <a:gd name="T57" fmla="*/ 1477314 h 606"/>
                <a:gd name="T58" fmla="*/ 2613060 w 600"/>
                <a:gd name="T59" fmla="*/ 2172145 h 606"/>
                <a:gd name="T60" fmla="*/ 2800162 w 600"/>
                <a:gd name="T61" fmla="*/ 2283989 h 606"/>
                <a:gd name="T62" fmla="*/ 2926170 w 600"/>
                <a:gd name="T63" fmla="*/ 2432669 h 606"/>
                <a:gd name="T64" fmla="*/ 2690576 w 600"/>
                <a:gd name="T65" fmla="*/ 2457378 h 606"/>
                <a:gd name="T66" fmla="*/ 2597698 w 600"/>
                <a:gd name="T67" fmla="*/ 2506835 h 606"/>
                <a:gd name="T68" fmla="*/ 2155543 w 600"/>
                <a:gd name="T69" fmla="*/ 2494482 h 606"/>
                <a:gd name="T70" fmla="*/ 1983602 w 600"/>
                <a:gd name="T71" fmla="*/ 2494482 h 606"/>
                <a:gd name="T72" fmla="*/ 1824488 w 600"/>
                <a:gd name="T73" fmla="*/ 2457378 h 606"/>
                <a:gd name="T74" fmla="*/ 1716711 w 600"/>
                <a:gd name="T75" fmla="*/ 2383145 h 606"/>
                <a:gd name="T76" fmla="*/ 1621316 w 600"/>
                <a:gd name="T77" fmla="*/ 2407869 h 606"/>
                <a:gd name="T78" fmla="*/ 565156 w 600"/>
                <a:gd name="T79" fmla="*/ 2407869 h 606"/>
                <a:gd name="T80" fmla="*/ 362596 w 600"/>
                <a:gd name="T81" fmla="*/ 2296329 h 606"/>
                <a:gd name="T82" fmla="*/ 189895 w 600"/>
                <a:gd name="T83" fmla="*/ 2395489 h 606"/>
                <a:gd name="T84" fmla="*/ 14747 w 600"/>
                <a:gd name="T85" fmla="*/ 2395489 h 606"/>
                <a:gd name="T86" fmla="*/ 0 w 600"/>
                <a:gd name="T87" fmla="*/ 2234450 h 606"/>
                <a:gd name="T88" fmla="*/ 46724 w 600"/>
                <a:gd name="T89" fmla="*/ 2097857 h 606"/>
                <a:gd name="T90" fmla="*/ 125501 w 600"/>
                <a:gd name="T91" fmla="*/ 1949137 h 606"/>
                <a:gd name="T92" fmla="*/ 95395 w 600"/>
                <a:gd name="T93" fmla="*/ 1873953 h 606"/>
                <a:gd name="T94" fmla="*/ 189895 w 600"/>
                <a:gd name="T95" fmla="*/ 1638609 h 606"/>
                <a:gd name="T96" fmla="*/ 282906 w 600"/>
                <a:gd name="T97" fmla="*/ 1551601 h 606"/>
                <a:gd name="T98" fmla="*/ 392776 w 600"/>
                <a:gd name="T99" fmla="*/ 1440197 h 606"/>
                <a:gd name="T100" fmla="*/ 535027 w 600"/>
                <a:gd name="T101" fmla="*/ 1316269 h 606"/>
                <a:gd name="T102" fmla="*/ 503522 w 600"/>
                <a:gd name="T103" fmla="*/ 1202942 h 606"/>
                <a:gd name="T104" fmla="*/ 439632 w 600"/>
                <a:gd name="T105" fmla="*/ 1128644 h 606"/>
                <a:gd name="T106" fmla="*/ 439632 w 600"/>
                <a:gd name="T107" fmla="*/ 1029521 h 606"/>
                <a:gd name="T108" fmla="*/ 347808 w 600"/>
                <a:gd name="T109" fmla="*/ 855745 h 606"/>
                <a:gd name="T110" fmla="*/ 266907 w 600"/>
                <a:gd name="T111" fmla="*/ 781324 h 606"/>
                <a:gd name="T112" fmla="*/ 330922 w 600"/>
                <a:gd name="T113" fmla="*/ 632884 h 606"/>
                <a:gd name="T114" fmla="*/ 236762 w 600"/>
                <a:gd name="T115" fmla="*/ 408977 h 606"/>
                <a:gd name="T116" fmla="*/ 110754 w 600"/>
                <a:gd name="T117" fmla="*/ 123736 h 6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0"/>
                <a:gd name="T178" fmla="*/ 0 h 606"/>
                <a:gd name="T179" fmla="*/ 600 w 600"/>
                <a:gd name="T180" fmla="*/ 606 h 60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0" h="606">
                  <a:moveTo>
                    <a:pt x="21" y="30"/>
                  </a:moveTo>
                  <a:lnTo>
                    <a:pt x="63" y="21"/>
                  </a:lnTo>
                  <a:lnTo>
                    <a:pt x="108" y="15"/>
                  </a:lnTo>
                  <a:lnTo>
                    <a:pt x="198" y="18"/>
                  </a:lnTo>
                  <a:lnTo>
                    <a:pt x="213" y="0"/>
                  </a:lnTo>
                  <a:lnTo>
                    <a:pt x="234" y="30"/>
                  </a:lnTo>
                  <a:lnTo>
                    <a:pt x="234" y="54"/>
                  </a:lnTo>
                  <a:lnTo>
                    <a:pt x="237" y="78"/>
                  </a:lnTo>
                  <a:lnTo>
                    <a:pt x="231" y="96"/>
                  </a:lnTo>
                  <a:lnTo>
                    <a:pt x="255" y="99"/>
                  </a:lnTo>
                  <a:lnTo>
                    <a:pt x="270" y="135"/>
                  </a:lnTo>
                  <a:lnTo>
                    <a:pt x="294" y="123"/>
                  </a:lnTo>
                  <a:lnTo>
                    <a:pt x="366" y="120"/>
                  </a:lnTo>
                  <a:lnTo>
                    <a:pt x="363" y="99"/>
                  </a:lnTo>
                  <a:lnTo>
                    <a:pt x="372" y="72"/>
                  </a:lnTo>
                  <a:lnTo>
                    <a:pt x="417" y="69"/>
                  </a:lnTo>
                  <a:lnTo>
                    <a:pt x="435" y="87"/>
                  </a:lnTo>
                  <a:lnTo>
                    <a:pt x="474" y="84"/>
                  </a:lnTo>
                  <a:lnTo>
                    <a:pt x="482" y="98"/>
                  </a:lnTo>
                  <a:lnTo>
                    <a:pt x="483" y="195"/>
                  </a:lnTo>
                  <a:lnTo>
                    <a:pt x="504" y="225"/>
                  </a:lnTo>
                  <a:lnTo>
                    <a:pt x="507" y="276"/>
                  </a:lnTo>
                  <a:lnTo>
                    <a:pt x="525" y="279"/>
                  </a:lnTo>
                  <a:lnTo>
                    <a:pt x="546" y="270"/>
                  </a:lnTo>
                  <a:lnTo>
                    <a:pt x="555" y="252"/>
                  </a:lnTo>
                  <a:lnTo>
                    <a:pt x="582" y="255"/>
                  </a:lnTo>
                  <a:lnTo>
                    <a:pt x="600" y="267"/>
                  </a:lnTo>
                  <a:lnTo>
                    <a:pt x="594" y="357"/>
                  </a:lnTo>
                  <a:lnTo>
                    <a:pt x="498" y="357"/>
                  </a:lnTo>
                  <a:lnTo>
                    <a:pt x="498" y="525"/>
                  </a:lnTo>
                  <a:lnTo>
                    <a:pt x="534" y="552"/>
                  </a:lnTo>
                  <a:lnTo>
                    <a:pt x="558" y="588"/>
                  </a:lnTo>
                  <a:lnTo>
                    <a:pt x="513" y="594"/>
                  </a:lnTo>
                  <a:lnTo>
                    <a:pt x="495" y="606"/>
                  </a:lnTo>
                  <a:lnTo>
                    <a:pt x="411" y="603"/>
                  </a:lnTo>
                  <a:lnTo>
                    <a:pt x="378" y="603"/>
                  </a:lnTo>
                  <a:lnTo>
                    <a:pt x="348" y="594"/>
                  </a:lnTo>
                  <a:lnTo>
                    <a:pt x="327" y="576"/>
                  </a:lnTo>
                  <a:lnTo>
                    <a:pt x="309" y="582"/>
                  </a:lnTo>
                  <a:lnTo>
                    <a:pt x="108" y="582"/>
                  </a:lnTo>
                  <a:lnTo>
                    <a:pt x="69" y="555"/>
                  </a:lnTo>
                  <a:lnTo>
                    <a:pt x="36" y="579"/>
                  </a:lnTo>
                  <a:lnTo>
                    <a:pt x="3" y="579"/>
                  </a:lnTo>
                  <a:lnTo>
                    <a:pt x="0" y="540"/>
                  </a:lnTo>
                  <a:lnTo>
                    <a:pt x="9" y="507"/>
                  </a:lnTo>
                  <a:lnTo>
                    <a:pt x="24" y="471"/>
                  </a:lnTo>
                  <a:lnTo>
                    <a:pt x="18" y="453"/>
                  </a:lnTo>
                  <a:lnTo>
                    <a:pt x="36" y="396"/>
                  </a:lnTo>
                  <a:lnTo>
                    <a:pt x="54" y="375"/>
                  </a:lnTo>
                  <a:lnTo>
                    <a:pt x="75" y="348"/>
                  </a:lnTo>
                  <a:lnTo>
                    <a:pt x="102" y="318"/>
                  </a:lnTo>
                  <a:lnTo>
                    <a:pt x="96" y="291"/>
                  </a:lnTo>
                  <a:lnTo>
                    <a:pt x="84" y="273"/>
                  </a:lnTo>
                  <a:lnTo>
                    <a:pt x="84" y="249"/>
                  </a:lnTo>
                  <a:lnTo>
                    <a:pt x="66" y="207"/>
                  </a:lnTo>
                  <a:lnTo>
                    <a:pt x="51" y="189"/>
                  </a:lnTo>
                  <a:lnTo>
                    <a:pt x="63" y="153"/>
                  </a:lnTo>
                  <a:lnTo>
                    <a:pt x="45" y="99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86DEDD73-6590-4339-83C1-6020291C7BE4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 bwMode="auto">
            <a:xfrm>
              <a:off x="4391834" y="4148254"/>
              <a:ext cx="1948222" cy="1562856"/>
            </a:xfrm>
            <a:custGeom>
              <a:avLst/>
              <a:gdLst>
                <a:gd name="T0" fmla="*/ 2679824 w 649"/>
                <a:gd name="T1" fmla="*/ 252316 h 586"/>
                <a:gd name="T2" fmla="*/ 2540628 w 649"/>
                <a:gd name="T3" fmla="*/ 244327 h 586"/>
                <a:gd name="T4" fmla="*/ 2412564 w 649"/>
                <a:gd name="T5" fmla="*/ 236442 h 586"/>
                <a:gd name="T6" fmla="*/ 2412564 w 649"/>
                <a:gd name="T7" fmla="*/ 935295 h 586"/>
                <a:gd name="T8" fmla="*/ 2275055 w 649"/>
                <a:gd name="T9" fmla="*/ 958826 h 586"/>
                <a:gd name="T10" fmla="*/ 2167476 w 649"/>
                <a:gd name="T11" fmla="*/ 958826 h 586"/>
                <a:gd name="T12" fmla="*/ 2167476 w 649"/>
                <a:gd name="T13" fmla="*/ 2185049 h 586"/>
                <a:gd name="T14" fmla="*/ 1942648 w 649"/>
                <a:gd name="T15" fmla="*/ 2279986 h 586"/>
                <a:gd name="T16" fmla="*/ 1864523 w 649"/>
                <a:gd name="T17" fmla="*/ 2303611 h 586"/>
                <a:gd name="T18" fmla="*/ 1702809 w 649"/>
                <a:gd name="T19" fmla="*/ 2279986 h 586"/>
                <a:gd name="T20" fmla="*/ 1634729 w 649"/>
                <a:gd name="T21" fmla="*/ 2264011 h 586"/>
                <a:gd name="T22" fmla="*/ 1574799 w 649"/>
                <a:gd name="T23" fmla="*/ 2220659 h 586"/>
                <a:gd name="T24" fmla="*/ 1482876 w 649"/>
                <a:gd name="T25" fmla="*/ 2146162 h 586"/>
                <a:gd name="T26" fmla="*/ 1399856 w 649"/>
                <a:gd name="T27" fmla="*/ 2150184 h 586"/>
                <a:gd name="T28" fmla="*/ 1349933 w 649"/>
                <a:gd name="T29" fmla="*/ 2232646 h 586"/>
                <a:gd name="T30" fmla="*/ 1237568 w 649"/>
                <a:gd name="T31" fmla="*/ 2208901 h 586"/>
                <a:gd name="T32" fmla="*/ 1124885 w 649"/>
                <a:gd name="T33" fmla="*/ 2162181 h 586"/>
                <a:gd name="T34" fmla="*/ 981941 w 649"/>
                <a:gd name="T35" fmla="*/ 1962071 h 586"/>
                <a:gd name="T36" fmla="*/ 935187 w 649"/>
                <a:gd name="T37" fmla="*/ 1856249 h 586"/>
                <a:gd name="T38" fmla="*/ 903307 w 649"/>
                <a:gd name="T39" fmla="*/ 1737621 h 586"/>
                <a:gd name="T40" fmla="*/ 854529 w 649"/>
                <a:gd name="T41" fmla="*/ 1619195 h 586"/>
                <a:gd name="T42" fmla="*/ 807102 w 649"/>
                <a:gd name="T43" fmla="*/ 1524690 h 586"/>
                <a:gd name="T44" fmla="*/ 772586 w 649"/>
                <a:gd name="T45" fmla="*/ 1301216 h 586"/>
                <a:gd name="T46" fmla="*/ 742134 w 649"/>
                <a:gd name="T47" fmla="*/ 1124170 h 586"/>
                <a:gd name="T48" fmla="*/ 662613 w 649"/>
                <a:gd name="T49" fmla="*/ 958826 h 586"/>
                <a:gd name="T50" fmla="*/ 532779 w 649"/>
                <a:gd name="T51" fmla="*/ 806321 h 586"/>
                <a:gd name="T52" fmla="*/ 404770 w 649"/>
                <a:gd name="T53" fmla="*/ 652836 h 586"/>
                <a:gd name="T54" fmla="*/ 292376 w 649"/>
                <a:gd name="T55" fmla="*/ 475017 h 586"/>
                <a:gd name="T56" fmla="*/ 133115 w 649"/>
                <a:gd name="T57" fmla="*/ 309925 h 586"/>
                <a:gd name="T58" fmla="*/ 4899 w 649"/>
                <a:gd name="T59" fmla="*/ 228468 h 586"/>
                <a:gd name="T60" fmla="*/ 0 w 649"/>
                <a:gd name="T61" fmla="*/ 94869 h 586"/>
                <a:gd name="T62" fmla="*/ 149423 w 649"/>
                <a:gd name="T63" fmla="*/ 94869 h 586"/>
                <a:gd name="T64" fmla="*/ 342127 w 649"/>
                <a:gd name="T65" fmla="*/ 0 h 586"/>
                <a:gd name="T66" fmla="*/ 545332 w 649"/>
                <a:gd name="T67" fmla="*/ 94869 h 586"/>
                <a:gd name="T68" fmla="*/ 1655178 w 649"/>
                <a:gd name="T69" fmla="*/ 94869 h 586"/>
                <a:gd name="T70" fmla="*/ 1737018 w 649"/>
                <a:gd name="T71" fmla="*/ 75001 h 586"/>
                <a:gd name="T72" fmla="*/ 1864523 w 649"/>
                <a:gd name="T73" fmla="*/ 169366 h 586"/>
                <a:gd name="T74" fmla="*/ 2055194 w 649"/>
                <a:gd name="T75" fmla="*/ 193059 h 586"/>
                <a:gd name="T76" fmla="*/ 2632177 w 649"/>
                <a:gd name="T77" fmla="*/ 193059 h 586"/>
                <a:gd name="T78" fmla="*/ 2760187 w 649"/>
                <a:gd name="T79" fmla="*/ 145454 h 586"/>
                <a:gd name="T80" fmla="*/ 2984809 w 649"/>
                <a:gd name="T81" fmla="*/ 110605 h 586"/>
                <a:gd name="T82" fmla="*/ 3128970 w 649"/>
                <a:gd name="T83" fmla="*/ 71461 h 586"/>
                <a:gd name="T84" fmla="*/ 3272000 w 649"/>
                <a:gd name="T85" fmla="*/ 63512 h 586"/>
                <a:gd name="T86" fmla="*/ 3399872 w 649"/>
                <a:gd name="T87" fmla="*/ 110605 h 586"/>
                <a:gd name="T88" fmla="*/ 3464975 w 649"/>
                <a:gd name="T89" fmla="*/ 181331 h 586"/>
                <a:gd name="T90" fmla="*/ 3214427 w 649"/>
                <a:gd name="T91" fmla="*/ 197079 h 586"/>
                <a:gd name="T92" fmla="*/ 3128970 w 649"/>
                <a:gd name="T93" fmla="*/ 264092 h 586"/>
                <a:gd name="T94" fmla="*/ 3032013 w 649"/>
                <a:gd name="T95" fmla="*/ 275947 h 586"/>
                <a:gd name="T96" fmla="*/ 2979546 w 649"/>
                <a:gd name="T97" fmla="*/ 220455 h 586"/>
                <a:gd name="T98" fmla="*/ 2852109 w 649"/>
                <a:gd name="T99" fmla="*/ 220455 h 586"/>
                <a:gd name="T100" fmla="*/ 2679824 w 649"/>
                <a:gd name="T101" fmla="*/ 252316 h 58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9"/>
                <a:gd name="T154" fmla="*/ 0 h 586"/>
                <a:gd name="T155" fmla="*/ 649 w 649"/>
                <a:gd name="T156" fmla="*/ 586 h 58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9" h="586">
                  <a:moveTo>
                    <a:pt x="502" y="64"/>
                  </a:moveTo>
                  <a:lnTo>
                    <a:pt x="476" y="62"/>
                  </a:lnTo>
                  <a:lnTo>
                    <a:pt x="452" y="60"/>
                  </a:lnTo>
                  <a:lnTo>
                    <a:pt x="452" y="238"/>
                  </a:lnTo>
                  <a:lnTo>
                    <a:pt x="426" y="244"/>
                  </a:lnTo>
                  <a:lnTo>
                    <a:pt x="406" y="244"/>
                  </a:lnTo>
                  <a:lnTo>
                    <a:pt x="406" y="556"/>
                  </a:lnTo>
                  <a:lnTo>
                    <a:pt x="364" y="580"/>
                  </a:lnTo>
                  <a:lnTo>
                    <a:pt x="349" y="586"/>
                  </a:lnTo>
                  <a:lnTo>
                    <a:pt x="319" y="580"/>
                  </a:lnTo>
                  <a:lnTo>
                    <a:pt x="306" y="576"/>
                  </a:lnTo>
                  <a:lnTo>
                    <a:pt x="295" y="565"/>
                  </a:lnTo>
                  <a:lnTo>
                    <a:pt x="278" y="546"/>
                  </a:lnTo>
                  <a:lnTo>
                    <a:pt x="262" y="547"/>
                  </a:lnTo>
                  <a:lnTo>
                    <a:pt x="253" y="568"/>
                  </a:lnTo>
                  <a:lnTo>
                    <a:pt x="232" y="562"/>
                  </a:lnTo>
                  <a:lnTo>
                    <a:pt x="211" y="550"/>
                  </a:lnTo>
                  <a:lnTo>
                    <a:pt x="184" y="499"/>
                  </a:lnTo>
                  <a:lnTo>
                    <a:pt x="175" y="472"/>
                  </a:lnTo>
                  <a:lnTo>
                    <a:pt x="169" y="442"/>
                  </a:lnTo>
                  <a:lnTo>
                    <a:pt x="160" y="412"/>
                  </a:lnTo>
                  <a:lnTo>
                    <a:pt x="151" y="388"/>
                  </a:lnTo>
                  <a:lnTo>
                    <a:pt x="145" y="331"/>
                  </a:lnTo>
                  <a:lnTo>
                    <a:pt x="139" y="286"/>
                  </a:lnTo>
                  <a:lnTo>
                    <a:pt x="124" y="244"/>
                  </a:lnTo>
                  <a:lnTo>
                    <a:pt x="100" y="205"/>
                  </a:lnTo>
                  <a:lnTo>
                    <a:pt x="76" y="166"/>
                  </a:lnTo>
                  <a:lnTo>
                    <a:pt x="55" y="121"/>
                  </a:lnTo>
                  <a:lnTo>
                    <a:pt x="25" y="79"/>
                  </a:lnTo>
                  <a:lnTo>
                    <a:pt x="1" y="58"/>
                  </a:lnTo>
                  <a:lnTo>
                    <a:pt x="0" y="24"/>
                  </a:lnTo>
                  <a:lnTo>
                    <a:pt x="28" y="24"/>
                  </a:lnTo>
                  <a:lnTo>
                    <a:pt x="64" y="0"/>
                  </a:lnTo>
                  <a:lnTo>
                    <a:pt x="102" y="24"/>
                  </a:lnTo>
                  <a:lnTo>
                    <a:pt x="310" y="24"/>
                  </a:lnTo>
                  <a:lnTo>
                    <a:pt x="325" y="19"/>
                  </a:lnTo>
                  <a:lnTo>
                    <a:pt x="349" y="43"/>
                  </a:lnTo>
                  <a:lnTo>
                    <a:pt x="385" y="49"/>
                  </a:lnTo>
                  <a:lnTo>
                    <a:pt x="493" y="49"/>
                  </a:lnTo>
                  <a:lnTo>
                    <a:pt x="517" y="37"/>
                  </a:lnTo>
                  <a:lnTo>
                    <a:pt x="559" y="28"/>
                  </a:lnTo>
                  <a:lnTo>
                    <a:pt x="586" y="18"/>
                  </a:lnTo>
                  <a:lnTo>
                    <a:pt x="613" y="16"/>
                  </a:lnTo>
                  <a:lnTo>
                    <a:pt x="637" y="28"/>
                  </a:lnTo>
                  <a:lnTo>
                    <a:pt x="649" y="46"/>
                  </a:lnTo>
                  <a:lnTo>
                    <a:pt x="602" y="50"/>
                  </a:lnTo>
                  <a:lnTo>
                    <a:pt x="586" y="67"/>
                  </a:lnTo>
                  <a:lnTo>
                    <a:pt x="568" y="70"/>
                  </a:lnTo>
                  <a:lnTo>
                    <a:pt x="558" y="56"/>
                  </a:lnTo>
                  <a:lnTo>
                    <a:pt x="534" y="56"/>
                  </a:lnTo>
                  <a:lnTo>
                    <a:pt x="502" y="64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8BF6FF4B-3353-49E0-BBE9-E7CB38347E55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 bwMode="auto">
            <a:xfrm>
              <a:off x="5882609" y="2997082"/>
              <a:ext cx="1654594" cy="1313977"/>
            </a:xfrm>
            <a:custGeom>
              <a:avLst/>
              <a:gdLst>
                <a:gd name="T0" fmla="*/ 523138 w 552"/>
                <a:gd name="T1" fmla="*/ 615271 h 492"/>
                <a:gd name="T2" fmla="*/ 513573 w 552"/>
                <a:gd name="T3" fmla="*/ 959153 h 492"/>
                <a:gd name="T4" fmla="*/ 0 w 552"/>
                <a:gd name="T5" fmla="*/ 959153 h 492"/>
                <a:gd name="T6" fmla="*/ 0 w 552"/>
                <a:gd name="T7" fmla="*/ 1622326 h 492"/>
                <a:gd name="T8" fmla="*/ 177445 w 552"/>
                <a:gd name="T9" fmla="*/ 1741926 h 492"/>
                <a:gd name="T10" fmla="*/ 303102 w 552"/>
                <a:gd name="T11" fmla="*/ 1870159 h 492"/>
                <a:gd name="T12" fmla="*/ 439632 w 552"/>
                <a:gd name="T13" fmla="*/ 1830240 h 492"/>
                <a:gd name="T14" fmla="*/ 608958 w 552"/>
                <a:gd name="T15" fmla="*/ 1822291 h 492"/>
                <a:gd name="T16" fmla="*/ 745151 w 552"/>
                <a:gd name="T17" fmla="*/ 1870159 h 492"/>
                <a:gd name="T18" fmla="*/ 850446 w 552"/>
                <a:gd name="T19" fmla="*/ 1966585 h 492"/>
                <a:gd name="T20" fmla="*/ 1122500 w 552"/>
                <a:gd name="T21" fmla="*/ 1966585 h 492"/>
                <a:gd name="T22" fmla="*/ 1279866 w 552"/>
                <a:gd name="T23" fmla="*/ 1918215 h 492"/>
                <a:gd name="T24" fmla="*/ 1510145 w 552"/>
                <a:gd name="T25" fmla="*/ 1718708 h 492"/>
                <a:gd name="T26" fmla="*/ 1667435 w 552"/>
                <a:gd name="T27" fmla="*/ 1670382 h 492"/>
                <a:gd name="T28" fmla="*/ 1773475 w 552"/>
                <a:gd name="T29" fmla="*/ 1582415 h 492"/>
                <a:gd name="T30" fmla="*/ 1847441 w 552"/>
                <a:gd name="T31" fmla="*/ 1485982 h 492"/>
                <a:gd name="T32" fmla="*/ 1983602 w 552"/>
                <a:gd name="T33" fmla="*/ 1439706 h 492"/>
                <a:gd name="T34" fmla="*/ 2076610 w 552"/>
                <a:gd name="T35" fmla="*/ 1439706 h 492"/>
                <a:gd name="T36" fmla="*/ 2130855 w 552"/>
                <a:gd name="T37" fmla="*/ 1343709 h 492"/>
                <a:gd name="T38" fmla="*/ 2225068 w 552"/>
                <a:gd name="T39" fmla="*/ 1295589 h 492"/>
                <a:gd name="T40" fmla="*/ 2453955 w 552"/>
                <a:gd name="T41" fmla="*/ 1295589 h 492"/>
                <a:gd name="T42" fmla="*/ 2654065 w 552"/>
                <a:gd name="T43" fmla="*/ 1215985 h 492"/>
                <a:gd name="T44" fmla="*/ 2759833 w 552"/>
                <a:gd name="T45" fmla="*/ 1191881 h 492"/>
                <a:gd name="T46" fmla="*/ 2789942 w 552"/>
                <a:gd name="T47" fmla="*/ 1111476 h 492"/>
                <a:gd name="T48" fmla="*/ 2780003 w 552"/>
                <a:gd name="T49" fmla="*/ 822840 h 492"/>
                <a:gd name="T50" fmla="*/ 2895974 w 552"/>
                <a:gd name="T51" fmla="*/ 679267 h 492"/>
                <a:gd name="T52" fmla="*/ 2843901 w 552"/>
                <a:gd name="T53" fmla="*/ 240766 h 492"/>
                <a:gd name="T54" fmla="*/ 2518065 w 552"/>
                <a:gd name="T55" fmla="*/ 152418 h 492"/>
                <a:gd name="T56" fmla="*/ 2296616 w 552"/>
                <a:gd name="T57" fmla="*/ 72317 h 492"/>
                <a:gd name="T58" fmla="*/ 2235006 w 552"/>
                <a:gd name="T59" fmla="*/ 0 h 492"/>
                <a:gd name="T60" fmla="*/ 2055148 w 552"/>
                <a:gd name="T61" fmla="*/ 32188 h 492"/>
                <a:gd name="T62" fmla="*/ 1847441 w 552"/>
                <a:gd name="T63" fmla="*/ 64245 h 492"/>
                <a:gd name="T64" fmla="*/ 1741970 w 552"/>
                <a:gd name="T65" fmla="*/ 104505 h 492"/>
                <a:gd name="T66" fmla="*/ 1677799 w 552"/>
                <a:gd name="T67" fmla="*/ 208585 h 492"/>
                <a:gd name="T68" fmla="*/ 1721533 w 552"/>
                <a:gd name="T69" fmla="*/ 432449 h 492"/>
                <a:gd name="T70" fmla="*/ 1711793 w 552"/>
                <a:gd name="T71" fmla="*/ 526831 h 492"/>
                <a:gd name="T72" fmla="*/ 1615493 w 552"/>
                <a:gd name="T73" fmla="*/ 647078 h 492"/>
                <a:gd name="T74" fmla="*/ 1751754 w 552"/>
                <a:gd name="T75" fmla="*/ 766730 h 492"/>
                <a:gd name="T76" fmla="*/ 1857261 w 552"/>
                <a:gd name="T77" fmla="*/ 814826 h 492"/>
                <a:gd name="T78" fmla="*/ 1939216 w 552"/>
                <a:gd name="T79" fmla="*/ 742492 h 492"/>
                <a:gd name="T80" fmla="*/ 2034892 w 552"/>
                <a:gd name="T81" fmla="*/ 766730 h 492"/>
                <a:gd name="T82" fmla="*/ 2034892 w 552"/>
                <a:gd name="T83" fmla="*/ 1047760 h 492"/>
                <a:gd name="T84" fmla="*/ 1792947 w 552"/>
                <a:gd name="T85" fmla="*/ 1047760 h 492"/>
                <a:gd name="T86" fmla="*/ 1751754 w 552"/>
                <a:gd name="T87" fmla="*/ 975212 h 492"/>
                <a:gd name="T88" fmla="*/ 1677799 w 552"/>
                <a:gd name="T89" fmla="*/ 927100 h 492"/>
                <a:gd name="T90" fmla="*/ 1647470 w 552"/>
                <a:gd name="T91" fmla="*/ 870711 h 492"/>
                <a:gd name="T92" fmla="*/ 1436178 w 552"/>
                <a:gd name="T93" fmla="*/ 814826 h 492"/>
                <a:gd name="T94" fmla="*/ 1333839 w 552"/>
                <a:gd name="T95" fmla="*/ 695202 h 492"/>
                <a:gd name="T96" fmla="*/ 1153860 w 552"/>
                <a:gd name="T97" fmla="*/ 766730 h 492"/>
                <a:gd name="T98" fmla="*/ 1082306 w 552"/>
                <a:gd name="T99" fmla="*/ 766730 h 492"/>
                <a:gd name="T100" fmla="*/ 955547 w 552"/>
                <a:gd name="T101" fmla="*/ 711323 h 492"/>
                <a:gd name="T102" fmla="*/ 850446 w 552"/>
                <a:gd name="T103" fmla="*/ 647078 h 492"/>
                <a:gd name="T104" fmla="*/ 765135 w 552"/>
                <a:gd name="T105" fmla="*/ 638999 h 492"/>
                <a:gd name="T106" fmla="*/ 693509 w 552"/>
                <a:gd name="T107" fmla="*/ 663139 h 492"/>
                <a:gd name="T108" fmla="*/ 629462 w 552"/>
                <a:gd name="T109" fmla="*/ 687123 h 492"/>
                <a:gd name="T110" fmla="*/ 588704 w 552"/>
                <a:gd name="T111" fmla="*/ 615271 h 492"/>
                <a:gd name="T112" fmla="*/ 523138 w 552"/>
                <a:gd name="T113" fmla="*/ 615271 h 4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52"/>
                <a:gd name="T172" fmla="*/ 0 h 492"/>
                <a:gd name="T173" fmla="*/ 552 w 552"/>
                <a:gd name="T174" fmla="*/ 492 h 49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52" h="492">
                  <a:moveTo>
                    <a:pt x="100" y="154"/>
                  </a:moveTo>
                  <a:lnTo>
                    <a:pt x="98" y="240"/>
                  </a:lnTo>
                  <a:lnTo>
                    <a:pt x="0" y="240"/>
                  </a:lnTo>
                  <a:lnTo>
                    <a:pt x="0" y="406"/>
                  </a:lnTo>
                  <a:lnTo>
                    <a:pt x="34" y="436"/>
                  </a:lnTo>
                  <a:lnTo>
                    <a:pt x="58" y="468"/>
                  </a:lnTo>
                  <a:lnTo>
                    <a:pt x="84" y="458"/>
                  </a:lnTo>
                  <a:lnTo>
                    <a:pt x="116" y="456"/>
                  </a:lnTo>
                  <a:lnTo>
                    <a:pt x="142" y="468"/>
                  </a:lnTo>
                  <a:lnTo>
                    <a:pt x="162" y="492"/>
                  </a:lnTo>
                  <a:lnTo>
                    <a:pt x="214" y="492"/>
                  </a:lnTo>
                  <a:lnTo>
                    <a:pt x="244" y="480"/>
                  </a:lnTo>
                  <a:lnTo>
                    <a:pt x="288" y="430"/>
                  </a:lnTo>
                  <a:lnTo>
                    <a:pt x="318" y="418"/>
                  </a:lnTo>
                  <a:lnTo>
                    <a:pt x="338" y="396"/>
                  </a:lnTo>
                  <a:lnTo>
                    <a:pt x="352" y="372"/>
                  </a:lnTo>
                  <a:lnTo>
                    <a:pt x="378" y="360"/>
                  </a:lnTo>
                  <a:lnTo>
                    <a:pt x="396" y="360"/>
                  </a:lnTo>
                  <a:lnTo>
                    <a:pt x="406" y="336"/>
                  </a:lnTo>
                  <a:lnTo>
                    <a:pt x="424" y="324"/>
                  </a:lnTo>
                  <a:lnTo>
                    <a:pt x="468" y="324"/>
                  </a:lnTo>
                  <a:lnTo>
                    <a:pt x="506" y="304"/>
                  </a:lnTo>
                  <a:lnTo>
                    <a:pt x="526" y="298"/>
                  </a:lnTo>
                  <a:lnTo>
                    <a:pt x="532" y="278"/>
                  </a:lnTo>
                  <a:lnTo>
                    <a:pt x="530" y="206"/>
                  </a:lnTo>
                  <a:lnTo>
                    <a:pt x="552" y="170"/>
                  </a:lnTo>
                  <a:lnTo>
                    <a:pt x="542" y="60"/>
                  </a:lnTo>
                  <a:lnTo>
                    <a:pt x="480" y="38"/>
                  </a:lnTo>
                  <a:lnTo>
                    <a:pt x="438" y="18"/>
                  </a:lnTo>
                  <a:lnTo>
                    <a:pt x="426" y="0"/>
                  </a:lnTo>
                  <a:lnTo>
                    <a:pt x="392" y="8"/>
                  </a:lnTo>
                  <a:lnTo>
                    <a:pt x="352" y="16"/>
                  </a:lnTo>
                  <a:lnTo>
                    <a:pt x="332" y="26"/>
                  </a:lnTo>
                  <a:lnTo>
                    <a:pt x="320" y="52"/>
                  </a:lnTo>
                  <a:lnTo>
                    <a:pt x="328" y="108"/>
                  </a:lnTo>
                  <a:lnTo>
                    <a:pt x="326" y="132"/>
                  </a:lnTo>
                  <a:lnTo>
                    <a:pt x="308" y="162"/>
                  </a:lnTo>
                  <a:lnTo>
                    <a:pt x="334" y="192"/>
                  </a:lnTo>
                  <a:lnTo>
                    <a:pt x="354" y="204"/>
                  </a:lnTo>
                  <a:lnTo>
                    <a:pt x="370" y="186"/>
                  </a:lnTo>
                  <a:lnTo>
                    <a:pt x="388" y="192"/>
                  </a:lnTo>
                  <a:lnTo>
                    <a:pt x="388" y="262"/>
                  </a:lnTo>
                  <a:lnTo>
                    <a:pt x="342" y="262"/>
                  </a:lnTo>
                  <a:lnTo>
                    <a:pt x="334" y="244"/>
                  </a:lnTo>
                  <a:lnTo>
                    <a:pt x="320" y="232"/>
                  </a:lnTo>
                  <a:lnTo>
                    <a:pt x="314" y="218"/>
                  </a:lnTo>
                  <a:lnTo>
                    <a:pt x="274" y="204"/>
                  </a:lnTo>
                  <a:lnTo>
                    <a:pt x="254" y="174"/>
                  </a:lnTo>
                  <a:lnTo>
                    <a:pt x="220" y="192"/>
                  </a:lnTo>
                  <a:lnTo>
                    <a:pt x="206" y="192"/>
                  </a:lnTo>
                  <a:lnTo>
                    <a:pt x="182" y="178"/>
                  </a:lnTo>
                  <a:lnTo>
                    <a:pt x="162" y="162"/>
                  </a:lnTo>
                  <a:lnTo>
                    <a:pt x="146" y="160"/>
                  </a:lnTo>
                  <a:lnTo>
                    <a:pt x="132" y="166"/>
                  </a:lnTo>
                  <a:lnTo>
                    <a:pt x="120" y="172"/>
                  </a:lnTo>
                  <a:lnTo>
                    <a:pt x="112" y="154"/>
                  </a:lnTo>
                  <a:lnTo>
                    <a:pt x="100" y="154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0047A11B-84C5-4D6E-A182-088B33DF36D4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 bwMode="auto">
            <a:xfrm>
              <a:off x="6361683" y="3925909"/>
              <a:ext cx="1130468" cy="911220"/>
            </a:xfrm>
            <a:custGeom>
              <a:avLst/>
              <a:gdLst>
                <a:gd name="T0" fmla="*/ 0 w 375"/>
                <a:gd name="T1" fmla="*/ 539729 h 341"/>
                <a:gd name="T2" fmla="*/ 308717 w 375"/>
                <a:gd name="T3" fmla="*/ 539729 h 341"/>
                <a:gd name="T4" fmla="*/ 490467 w 375"/>
                <a:gd name="T5" fmla="*/ 467346 h 341"/>
                <a:gd name="T6" fmla="*/ 612922 w 375"/>
                <a:gd name="T7" fmla="*/ 362364 h 341"/>
                <a:gd name="T8" fmla="*/ 724825 w 375"/>
                <a:gd name="T9" fmla="*/ 282369 h 341"/>
                <a:gd name="T10" fmla="*/ 905639 w 375"/>
                <a:gd name="T11" fmla="*/ 209788 h 341"/>
                <a:gd name="T12" fmla="*/ 992922 w 375"/>
                <a:gd name="T13" fmla="*/ 145460 h 341"/>
                <a:gd name="T14" fmla="*/ 1018186 w 375"/>
                <a:gd name="T15" fmla="*/ 105048 h 341"/>
                <a:gd name="T16" fmla="*/ 1082922 w 375"/>
                <a:gd name="T17" fmla="*/ 48545 h 341"/>
                <a:gd name="T18" fmla="*/ 1215284 w 375"/>
                <a:gd name="T19" fmla="*/ 0 h 341"/>
                <a:gd name="T20" fmla="*/ 1342987 w 375"/>
                <a:gd name="T21" fmla="*/ 8132 h 341"/>
                <a:gd name="T22" fmla="*/ 1387199 w 375"/>
                <a:gd name="T23" fmla="*/ 105048 h 341"/>
                <a:gd name="T24" fmla="*/ 1545567 w 375"/>
                <a:gd name="T25" fmla="*/ 113124 h 341"/>
                <a:gd name="T26" fmla="*/ 1657081 w 375"/>
                <a:gd name="T27" fmla="*/ 129348 h 341"/>
                <a:gd name="T28" fmla="*/ 1813420 w 375"/>
                <a:gd name="T29" fmla="*/ 201680 h 341"/>
                <a:gd name="T30" fmla="*/ 2027712 w 375"/>
                <a:gd name="T31" fmla="*/ 258317 h 341"/>
                <a:gd name="T32" fmla="*/ 2106032 w 375"/>
                <a:gd name="T33" fmla="*/ 306608 h 341"/>
                <a:gd name="T34" fmla="*/ 2062783 w 375"/>
                <a:gd name="T35" fmla="*/ 402769 h 341"/>
                <a:gd name="T36" fmla="*/ 2084571 w 375"/>
                <a:gd name="T37" fmla="*/ 531605 h 341"/>
                <a:gd name="T38" fmla="*/ 2004936 w 375"/>
                <a:gd name="T39" fmla="*/ 660830 h 341"/>
                <a:gd name="T40" fmla="*/ 2062783 w 375"/>
                <a:gd name="T41" fmla="*/ 860482 h 341"/>
                <a:gd name="T42" fmla="*/ 1983463 w 375"/>
                <a:gd name="T43" fmla="*/ 933321 h 341"/>
                <a:gd name="T44" fmla="*/ 1914596 w 375"/>
                <a:gd name="T45" fmla="*/ 1005939 h 341"/>
                <a:gd name="T46" fmla="*/ 1734490 w 375"/>
                <a:gd name="T47" fmla="*/ 1271383 h 341"/>
                <a:gd name="T48" fmla="*/ 1610318 w 375"/>
                <a:gd name="T49" fmla="*/ 1311654 h 341"/>
                <a:gd name="T50" fmla="*/ 1589705 w 375"/>
                <a:gd name="T51" fmla="*/ 1368267 h 341"/>
                <a:gd name="T52" fmla="*/ 1498746 w 375"/>
                <a:gd name="T53" fmla="*/ 1372323 h 341"/>
                <a:gd name="T54" fmla="*/ 1264525 w 375"/>
                <a:gd name="T55" fmla="*/ 1335962 h 341"/>
                <a:gd name="T56" fmla="*/ 1049715 w 375"/>
                <a:gd name="T57" fmla="*/ 1327846 h 341"/>
                <a:gd name="T58" fmla="*/ 997846 w 375"/>
                <a:gd name="T59" fmla="*/ 1335962 h 341"/>
                <a:gd name="T60" fmla="*/ 836401 w 375"/>
                <a:gd name="T61" fmla="*/ 1230962 h 341"/>
                <a:gd name="T62" fmla="*/ 633899 w 375"/>
                <a:gd name="T63" fmla="*/ 1190875 h 341"/>
                <a:gd name="T64" fmla="*/ 612922 w 375"/>
                <a:gd name="T65" fmla="*/ 1057647 h 341"/>
                <a:gd name="T66" fmla="*/ 511225 w 375"/>
                <a:gd name="T67" fmla="*/ 1001907 h 341"/>
                <a:gd name="T68" fmla="*/ 438592 w 375"/>
                <a:gd name="T69" fmla="*/ 937378 h 341"/>
                <a:gd name="T70" fmla="*/ 303616 w 375"/>
                <a:gd name="T71" fmla="*/ 876707 h 341"/>
                <a:gd name="T72" fmla="*/ 223783 w 375"/>
                <a:gd name="T73" fmla="*/ 828593 h 341"/>
                <a:gd name="T74" fmla="*/ 174330 w 375"/>
                <a:gd name="T75" fmla="*/ 780047 h 341"/>
                <a:gd name="T76" fmla="*/ 117611 w 375"/>
                <a:gd name="T77" fmla="*/ 723665 h 341"/>
                <a:gd name="T78" fmla="*/ 84901 w 375"/>
                <a:gd name="T79" fmla="*/ 624485 h 341"/>
                <a:gd name="T80" fmla="*/ 0 w 375"/>
                <a:gd name="T81" fmla="*/ 539729 h 3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5"/>
                <a:gd name="T124" fmla="*/ 0 h 341"/>
                <a:gd name="T125" fmla="*/ 375 w 375"/>
                <a:gd name="T126" fmla="*/ 341 h 3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5" h="341">
                  <a:moveTo>
                    <a:pt x="0" y="134"/>
                  </a:moveTo>
                  <a:lnTo>
                    <a:pt x="55" y="134"/>
                  </a:lnTo>
                  <a:lnTo>
                    <a:pt x="87" y="116"/>
                  </a:lnTo>
                  <a:lnTo>
                    <a:pt x="109" y="90"/>
                  </a:lnTo>
                  <a:lnTo>
                    <a:pt x="129" y="70"/>
                  </a:lnTo>
                  <a:lnTo>
                    <a:pt x="161" y="52"/>
                  </a:lnTo>
                  <a:lnTo>
                    <a:pt x="177" y="36"/>
                  </a:lnTo>
                  <a:lnTo>
                    <a:pt x="181" y="26"/>
                  </a:lnTo>
                  <a:lnTo>
                    <a:pt x="193" y="12"/>
                  </a:lnTo>
                  <a:lnTo>
                    <a:pt x="216" y="0"/>
                  </a:lnTo>
                  <a:lnTo>
                    <a:pt x="239" y="2"/>
                  </a:lnTo>
                  <a:lnTo>
                    <a:pt x="247" y="26"/>
                  </a:lnTo>
                  <a:lnTo>
                    <a:pt x="275" y="28"/>
                  </a:lnTo>
                  <a:lnTo>
                    <a:pt x="295" y="32"/>
                  </a:lnTo>
                  <a:lnTo>
                    <a:pt x="323" y="50"/>
                  </a:lnTo>
                  <a:lnTo>
                    <a:pt x="361" y="64"/>
                  </a:lnTo>
                  <a:lnTo>
                    <a:pt x="375" y="76"/>
                  </a:lnTo>
                  <a:lnTo>
                    <a:pt x="367" y="100"/>
                  </a:lnTo>
                  <a:lnTo>
                    <a:pt x="371" y="132"/>
                  </a:lnTo>
                  <a:lnTo>
                    <a:pt x="357" y="164"/>
                  </a:lnTo>
                  <a:lnTo>
                    <a:pt x="367" y="214"/>
                  </a:lnTo>
                  <a:lnTo>
                    <a:pt x="353" y="232"/>
                  </a:lnTo>
                  <a:lnTo>
                    <a:pt x="341" y="250"/>
                  </a:lnTo>
                  <a:lnTo>
                    <a:pt x="309" y="316"/>
                  </a:lnTo>
                  <a:lnTo>
                    <a:pt x="287" y="326"/>
                  </a:lnTo>
                  <a:lnTo>
                    <a:pt x="283" y="340"/>
                  </a:lnTo>
                  <a:lnTo>
                    <a:pt x="267" y="341"/>
                  </a:lnTo>
                  <a:lnTo>
                    <a:pt x="225" y="332"/>
                  </a:lnTo>
                  <a:lnTo>
                    <a:pt x="187" y="330"/>
                  </a:lnTo>
                  <a:lnTo>
                    <a:pt x="178" y="332"/>
                  </a:lnTo>
                  <a:lnTo>
                    <a:pt x="149" y="306"/>
                  </a:lnTo>
                  <a:lnTo>
                    <a:pt x="113" y="296"/>
                  </a:lnTo>
                  <a:lnTo>
                    <a:pt x="109" y="263"/>
                  </a:lnTo>
                  <a:lnTo>
                    <a:pt x="91" y="249"/>
                  </a:lnTo>
                  <a:lnTo>
                    <a:pt x="78" y="233"/>
                  </a:lnTo>
                  <a:lnTo>
                    <a:pt x="54" y="218"/>
                  </a:lnTo>
                  <a:lnTo>
                    <a:pt x="40" y="206"/>
                  </a:lnTo>
                  <a:lnTo>
                    <a:pt x="31" y="194"/>
                  </a:lnTo>
                  <a:lnTo>
                    <a:pt x="21" y="180"/>
                  </a:lnTo>
                  <a:lnTo>
                    <a:pt x="15" y="155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D1D5BCAC-831E-4D0F-A696-20355DA7B3D6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 bwMode="auto">
            <a:xfrm>
              <a:off x="5608421" y="4268041"/>
              <a:ext cx="1284622" cy="1213622"/>
            </a:xfrm>
            <a:custGeom>
              <a:avLst/>
              <a:gdLst>
                <a:gd name="T0" fmla="*/ 255089 w 428"/>
                <a:gd name="T1" fmla="*/ 57792 h 453"/>
                <a:gd name="T2" fmla="*/ 255089 w 428"/>
                <a:gd name="T3" fmla="*/ 812800 h 453"/>
                <a:gd name="T4" fmla="*/ 0 w 428"/>
                <a:gd name="T5" fmla="*/ 821281 h 453"/>
                <a:gd name="T6" fmla="*/ 9989 w 428"/>
                <a:gd name="T7" fmla="*/ 1428689 h 453"/>
                <a:gd name="T8" fmla="*/ 182249 w 428"/>
                <a:gd name="T9" fmla="*/ 1586071 h 453"/>
                <a:gd name="T10" fmla="*/ 192819 w 428"/>
                <a:gd name="T11" fmla="*/ 1710554 h 453"/>
                <a:gd name="T12" fmla="*/ 149247 w 428"/>
                <a:gd name="T13" fmla="*/ 1809893 h 453"/>
                <a:gd name="T14" fmla="*/ 234670 w 428"/>
                <a:gd name="T15" fmla="*/ 1880163 h 453"/>
                <a:gd name="T16" fmla="*/ 255089 w 428"/>
                <a:gd name="T17" fmla="*/ 1843058 h 453"/>
                <a:gd name="T18" fmla="*/ 331993 w 428"/>
                <a:gd name="T19" fmla="*/ 1801658 h 453"/>
                <a:gd name="T20" fmla="*/ 489771 w 428"/>
                <a:gd name="T21" fmla="*/ 1805775 h 453"/>
                <a:gd name="T22" fmla="*/ 566260 w 428"/>
                <a:gd name="T23" fmla="*/ 1743618 h 453"/>
                <a:gd name="T24" fmla="*/ 638685 w 428"/>
                <a:gd name="T25" fmla="*/ 1644375 h 453"/>
                <a:gd name="T26" fmla="*/ 693611 w 428"/>
                <a:gd name="T27" fmla="*/ 1528151 h 453"/>
                <a:gd name="T28" fmla="*/ 821531 w 428"/>
                <a:gd name="T29" fmla="*/ 1511426 h 453"/>
                <a:gd name="T30" fmla="*/ 975564 w 428"/>
                <a:gd name="T31" fmla="*/ 1524034 h 453"/>
                <a:gd name="T32" fmla="*/ 1098019 w 428"/>
                <a:gd name="T33" fmla="*/ 1610882 h 453"/>
                <a:gd name="T34" fmla="*/ 1270091 w 428"/>
                <a:gd name="T35" fmla="*/ 1602575 h 453"/>
                <a:gd name="T36" fmla="*/ 1470505 w 428"/>
                <a:gd name="T37" fmla="*/ 1420446 h 453"/>
                <a:gd name="T38" fmla="*/ 1632662 w 428"/>
                <a:gd name="T39" fmla="*/ 1336770 h 453"/>
                <a:gd name="T40" fmla="*/ 1715605 w 428"/>
                <a:gd name="T41" fmla="*/ 1204290 h 453"/>
                <a:gd name="T42" fmla="*/ 1929502 w 428"/>
                <a:gd name="T43" fmla="*/ 988610 h 453"/>
                <a:gd name="T44" fmla="*/ 2089332 w 428"/>
                <a:gd name="T45" fmla="*/ 988610 h 453"/>
                <a:gd name="T46" fmla="*/ 2281284 w 428"/>
                <a:gd name="T47" fmla="*/ 846029 h 453"/>
                <a:gd name="T48" fmla="*/ 2174753 w 428"/>
                <a:gd name="T49" fmla="*/ 763233 h 453"/>
                <a:gd name="T50" fmla="*/ 2077428 w 428"/>
                <a:gd name="T51" fmla="*/ 730061 h 453"/>
                <a:gd name="T52" fmla="*/ 1940126 w 428"/>
                <a:gd name="T53" fmla="*/ 705314 h 453"/>
                <a:gd name="T54" fmla="*/ 1919650 w 428"/>
                <a:gd name="T55" fmla="*/ 564096 h 453"/>
                <a:gd name="T56" fmla="*/ 1802197 w 428"/>
                <a:gd name="T57" fmla="*/ 489644 h 453"/>
                <a:gd name="T58" fmla="*/ 1736983 w 428"/>
                <a:gd name="T59" fmla="*/ 422548 h 453"/>
                <a:gd name="T60" fmla="*/ 1598423 w 428"/>
                <a:gd name="T61" fmla="*/ 356385 h 453"/>
                <a:gd name="T62" fmla="*/ 1480790 w 428"/>
                <a:gd name="T63" fmla="*/ 256937 h 453"/>
                <a:gd name="T64" fmla="*/ 1418013 w 428"/>
                <a:gd name="T65" fmla="*/ 115712 h 453"/>
                <a:gd name="T66" fmla="*/ 1300833 w 428"/>
                <a:gd name="T67" fmla="*/ 0 h 453"/>
                <a:gd name="T68" fmla="*/ 1045461 w 428"/>
                <a:gd name="T69" fmla="*/ 16504 h 453"/>
                <a:gd name="T70" fmla="*/ 970678 w 428"/>
                <a:gd name="T71" fmla="*/ 74420 h 453"/>
                <a:gd name="T72" fmla="*/ 873352 w 428"/>
                <a:gd name="T73" fmla="*/ 99207 h 453"/>
                <a:gd name="T74" fmla="*/ 811066 w 428"/>
                <a:gd name="T75" fmla="*/ 41288 h 453"/>
                <a:gd name="T76" fmla="*/ 683755 w 428"/>
                <a:gd name="T77" fmla="*/ 41288 h 453"/>
                <a:gd name="T78" fmla="*/ 596934 w 428"/>
                <a:gd name="T79" fmla="*/ 49549 h 453"/>
                <a:gd name="T80" fmla="*/ 511380 w 428"/>
                <a:gd name="T81" fmla="*/ 82667 h 453"/>
                <a:gd name="T82" fmla="*/ 404350 w 428"/>
                <a:gd name="T83" fmla="*/ 66161 h 453"/>
                <a:gd name="T84" fmla="*/ 255089 w 428"/>
                <a:gd name="T85" fmla="*/ 57792 h 4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8"/>
                <a:gd name="T130" fmla="*/ 0 h 453"/>
                <a:gd name="T131" fmla="*/ 428 w 428"/>
                <a:gd name="T132" fmla="*/ 453 h 4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8" h="453">
                  <a:moveTo>
                    <a:pt x="48" y="14"/>
                  </a:moveTo>
                  <a:lnTo>
                    <a:pt x="48" y="196"/>
                  </a:lnTo>
                  <a:lnTo>
                    <a:pt x="0" y="198"/>
                  </a:lnTo>
                  <a:lnTo>
                    <a:pt x="2" y="344"/>
                  </a:lnTo>
                  <a:lnTo>
                    <a:pt x="34" y="382"/>
                  </a:lnTo>
                  <a:lnTo>
                    <a:pt x="36" y="412"/>
                  </a:lnTo>
                  <a:lnTo>
                    <a:pt x="28" y="436"/>
                  </a:lnTo>
                  <a:lnTo>
                    <a:pt x="44" y="453"/>
                  </a:lnTo>
                  <a:lnTo>
                    <a:pt x="48" y="444"/>
                  </a:lnTo>
                  <a:lnTo>
                    <a:pt x="62" y="434"/>
                  </a:lnTo>
                  <a:lnTo>
                    <a:pt x="92" y="435"/>
                  </a:lnTo>
                  <a:lnTo>
                    <a:pt x="106" y="420"/>
                  </a:lnTo>
                  <a:lnTo>
                    <a:pt x="120" y="396"/>
                  </a:lnTo>
                  <a:lnTo>
                    <a:pt x="130" y="368"/>
                  </a:lnTo>
                  <a:lnTo>
                    <a:pt x="154" y="364"/>
                  </a:lnTo>
                  <a:lnTo>
                    <a:pt x="183" y="367"/>
                  </a:lnTo>
                  <a:lnTo>
                    <a:pt x="206" y="388"/>
                  </a:lnTo>
                  <a:lnTo>
                    <a:pt x="238" y="386"/>
                  </a:lnTo>
                  <a:lnTo>
                    <a:pt x="276" y="342"/>
                  </a:lnTo>
                  <a:lnTo>
                    <a:pt x="306" y="322"/>
                  </a:lnTo>
                  <a:lnTo>
                    <a:pt x="322" y="290"/>
                  </a:lnTo>
                  <a:lnTo>
                    <a:pt x="362" y="238"/>
                  </a:lnTo>
                  <a:lnTo>
                    <a:pt x="392" y="238"/>
                  </a:lnTo>
                  <a:lnTo>
                    <a:pt x="428" y="204"/>
                  </a:lnTo>
                  <a:lnTo>
                    <a:pt x="408" y="184"/>
                  </a:lnTo>
                  <a:lnTo>
                    <a:pt x="390" y="176"/>
                  </a:lnTo>
                  <a:lnTo>
                    <a:pt x="364" y="170"/>
                  </a:lnTo>
                  <a:lnTo>
                    <a:pt x="360" y="136"/>
                  </a:lnTo>
                  <a:lnTo>
                    <a:pt x="338" y="118"/>
                  </a:lnTo>
                  <a:lnTo>
                    <a:pt x="326" y="102"/>
                  </a:lnTo>
                  <a:lnTo>
                    <a:pt x="300" y="86"/>
                  </a:lnTo>
                  <a:lnTo>
                    <a:pt x="278" y="62"/>
                  </a:lnTo>
                  <a:lnTo>
                    <a:pt x="266" y="28"/>
                  </a:lnTo>
                  <a:lnTo>
                    <a:pt x="244" y="0"/>
                  </a:lnTo>
                  <a:lnTo>
                    <a:pt x="196" y="4"/>
                  </a:lnTo>
                  <a:lnTo>
                    <a:pt x="182" y="18"/>
                  </a:lnTo>
                  <a:lnTo>
                    <a:pt x="164" y="24"/>
                  </a:lnTo>
                  <a:lnTo>
                    <a:pt x="152" y="10"/>
                  </a:lnTo>
                  <a:lnTo>
                    <a:pt x="128" y="10"/>
                  </a:lnTo>
                  <a:lnTo>
                    <a:pt x="112" y="12"/>
                  </a:lnTo>
                  <a:lnTo>
                    <a:pt x="96" y="20"/>
                  </a:lnTo>
                  <a:lnTo>
                    <a:pt x="76" y="16"/>
                  </a:lnTo>
                  <a:lnTo>
                    <a:pt x="48" y="14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3C103E41-BFB8-479F-90A0-E6431B481A2F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 bwMode="auto">
            <a:xfrm>
              <a:off x="7111168" y="5275771"/>
              <a:ext cx="255456" cy="246203"/>
            </a:xfrm>
            <a:custGeom>
              <a:avLst/>
              <a:gdLst>
                <a:gd name="T0" fmla="*/ 174911 w 84"/>
                <a:gd name="T1" fmla="*/ 0 h 92"/>
                <a:gd name="T2" fmla="*/ 298311 w 84"/>
                <a:gd name="T3" fmla="*/ 57344 h 92"/>
                <a:gd name="T4" fmla="*/ 312535 w 84"/>
                <a:gd name="T5" fmla="*/ 106496 h 92"/>
                <a:gd name="T6" fmla="*/ 523707 w 84"/>
                <a:gd name="T7" fmla="*/ 262144 h 92"/>
                <a:gd name="T8" fmla="*/ 500631 w 84"/>
                <a:gd name="T9" fmla="*/ 303104 h 92"/>
                <a:gd name="T10" fmla="*/ 435899 w 84"/>
                <a:gd name="T11" fmla="*/ 319488 h 92"/>
                <a:gd name="T12" fmla="*/ 312535 w 84"/>
                <a:gd name="T13" fmla="*/ 360448 h 92"/>
                <a:gd name="T14" fmla="*/ 174911 w 84"/>
                <a:gd name="T15" fmla="*/ 376832 h 92"/>
                <a:gd name="T16" fmla="*/ 51185 w 84"/>
                <a:gd name="T17" fmla="*/ 335872 h 92"/>
                <a:gd name="T18" fmla="*/ 11929 w 84"/>
                <a:gd name="T19" fmla="*/ 286720 h 92"/>
                <a:gd name="T20" fmla="*/ 0 w 84"/>
                <a:gd name="T21" fmla="*/ 188416 h 92"/>
                <a:gd name="T22" fmla="*/ 63684 w 84"/>
                <a:gd name="T23" fmla="*/ 90112 h 92"/>
                <a:gd name="T24" fmla="*/ 174911 w 84"/>
                <a:gd name="T25" fmla="*/ 0 h 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4"/>
                <a:gd name="T40" fmla="*/ 0 h 92"/>
                <a:gd name="T41" fmla="*/ 84 w 84"/>
                <a:gd name="T42" fmla="*/ 92 h 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4" h="92">
                  <a:moveTo>
                    <a:pt x="28" y="0"/>
                  </a:moveTo>
                  <a:lnTo>
                    <a:pt x="48" y="14"/>
                  </a:lnTo>
                  <a:lnTo>
                    <a:pt x="50" y="26"/>
                  </a:lnTo>
                  <a:lnTo>
                    <a:pt x="84" y="64"/>
                  </a:lnTo>
                  <a:lnTo>
                    <a:pt x="80" y="74"/>
                  </a:lnTo>
                  <a:lnTo>
                    <a:pt x="70" y="78"/>
                  </a:lnTo>
                  <a:lnTo>
                    <a:pt x="50" y="88"/>
                  </a:lnTo>
                  <a:lnTo>
                    <a:pt x="28" y="92"/>
                  </a:lnTo>
                  <a:lnTo>
                    <a:pt x="8" y="82"/>
                  </a:lnTo>
                  <a:lnTo>
                    <a:pt x="2" y="70"/>
                  </a:lnTo>
                  <a:lnTo>
                    <a:pt x="0" y="46"/>
                  </a:lnTo>
                  <a:lnTo>
                    <a:pt x="10" y="2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792F667A-CC46-47CA-8083-66DDF4F7A0D6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 bwMode="auto">
            <a:xfrm>
              <a:off x="6920875" y="2003614"/>
              <a:ext cx="1673679" cy="1447783"/>
            </a:xfrm>
            <a:custGeom>
              <a:avLst/>
              <a:gdLst>
                <a:gd name="T0" fmla="*/ 1183291 w 555"/>
                <a:gd name="T1" fmla="*/ 56464 h 542"/>
                <a:gd name="T2" fmla="*/ 2024161 w 555"/>
                <a:gd name="T3" fmla="*/ 288613 h 542"/>
                <a:gd name="T4" fmla="*/ 2352738 w 555"/>
                <a:gd name="T5" fmla="*/ 469398 h 542"/>
                <a:gd name="T6" fmla="*/ 2584154 w 555"/>
                <a:gd name="T7" fmla="*/ 672711 h 542"/>
                <a:gd name="T8" fmla="*/ 2675032 w 555"/>
                <a:gd name="T9" fmla="*/ 828423 h 542"/>
                <a:gd name="T10" fmla="*/ 2820806 w 555"/>
                <a:gd name="T11" fmla="*/ 1190388 h 542"/>
                <a:gd name="T12" fmla="*/ 2776884 w 555"/>
                <a:gd name="T13" fmla="*/ 1306661 h 542"/>
                <a:gd name="T14" fmla="*/ 2792942 w 555"/>
                <a:gd name="T15" fmla="*/ 1390396 h 542"/>
                <a:gd name="T16" fmla="*/ 2792942 w 555"/>
                <a:gd name="T17" fmla="*/ 1587158 h 542"/>
                <a:gd name="T18" fmla="*/ 2922644 w 555"/>
                <a:gd name="T19" fmla="*/ 1726161 h 542"/>
                <a:gd name="T20" fmla="*/ 3007219 w 555"/>
                <a:gd name="T21" fmla="*/ 1838593 h 542"/>
                <a:gd name="T22" fmla="*/ 3131381 w 555"/>
                <a:gd name="T23" fmla="*/ 1898898 h 542"/>
                <a:gd name="T24" fmla="*/ 3024026 w 555"/>
                <a:gd name="T25" fmla="*/ 1930222 h 542"/>
                <a:gd name="T26" fmla="*/ 2970797 w 555"/>
                <a:gd name="T27" fmla="*/ 1994559 h 542"/>
                <a:gd name="T28" fmla="*/ 2858643 w 555"/>
                <a:gd name="T29" fmla="*/ 2026764 h 542"/>
                <a:gd name="T30" fmla="*/ 2788015 w 555"/>
                <a:gd name="T31" fmla="*/ 2074747 h 542"/>
                <a:gd name="T32" fmla="*/ 2435438 w 555"/>
                <a:gd name="T33" fmla="*/ 2122900 h 542"/>
                <a:gd name="T34" fmla="*/ 2300773 w 555"/>
                <a:gd name="T35" fmla="*/ 2159175 h 542"/>
                <a:gd name="T36" fmla="*/ 2150022 w 555"/>
                <a:gd name="T37" fmla="*/ 2159175 h 542"/>
                <a:gd name="T38" fmla="*/ 1963696 w 555"/>
                <a:gd name="T39" fmla="*/ 2171314 h 542"/>
                <a:gd name="T40" fmla="*/ 1690786 w 555"/>
                <a:gd name="T41" fmla="*/ 2159175 h 542"/>
                <a:gd name="T42" fmla="*/ 1552419 w 555"/>
                <a:gd name="T43" fmla="*/ 2026764 h 542"/>
                <a:gd name="T44" fmla="*/ 1557550 w 555"/>
                <a:gd name="T45" fmla="*/ 1909996 h 542"/>
                <a:gd name="T46" fmla="*/ 1302318 w 555"/>
                <a:gd name="T47" fmla="*/ 1750283 h 542"/>
                <a:gd name="T48" fmla="*/ 1093613 w 555"/>
                <a:gd name="T49" fmla="*/ 1726161 h 542"/>
                <a:gd name="T50" fmla="*/ 610007 w 555"/>
                <a:gd name="T51" fmla="*/ 1587158 h 542"/>
                <a:gd name="T52" fmla="*/ 450329 w 555"/>
                <a:gd name="T53" fmla="*/ 1490962 h 542"/>
                <a:gd name="T54" fmla="*/ 417277 w 555"/>
                <a:gd name="T55" fmla="*/ 1370209 h 542"/>
                <a:gd name="T56" fmla="*/ 164799 w 555"/>
                <a:gd name="T57" fmla="*/ 1154260 h 542"/>
                <a:gd name="T58" fmla="*/ 68480 w 555"/>
                <a:gd name="T59" fmla="*/ 872759 h 542"/>
                <a:gd name="T60" fmla="*/ 49363 w 555"/>
                <a:gd name="T61" fmla="*/ 793034 h 542"/>
                <a:gd name="T62" fmla="*/ 203148 w 555"/>
                <a:gd name="T63" fmla="*/ 744863 h 542"/>
                <a:gd name="T64" fmla="*/ 390470 w 555"/>
                <a:gd name="T65" fmla="*/ 465350 h 542"/>
                <a:gd name="T66" fmla="*/ 400742 w 555"/>
                <a:gd name="T67" fmla="*/ 300700 h 542"/>
                <a:gd name="T68" fmla="*/ 367947 w 555"/>
                <a:gd name="T69" fmla="*/ 128852 h 542"/>
                <a:gd name="T70" fmla="*/ 385359 w 555"/>
                <a:gd name="T71" fmla="*/ 72420 h 54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5"/>
                <a:gd name="T109" fmla="*/ 0 h 542"/>
                <a:gd name="T110" fmla="*/ 555 w 555"/>
                <a:gd name="T111" fmla="*/ 542 h 54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5" h="542">
                  <a:moveTo>
                    <a:pt x="75" y="12"/>
                  </a:moveTo>
                  <a:lnTo>
                    <a:pt x="210" y="14"/>
                  </a:lnTo>
                  <a:lnTo>
                    <a:pt x="209" y="0"/>
                  </a:lnTo>
                  <a:lnTo>
                    <a:pt x="359" y="72"/>
                  </a:lnTo>
                  <a:lnTo>
                    <a:pt x="395" y="92"/>
                  </a:lnTo>
                  <a:lnTo>
                    <a:pt x="417" y="117"/>
                  </a:lnTo>
                  <a:lnTo>
                    <a:pt x="416" y="140"/>
                  </a:lnTo>
                  <a:lnTo>
                    <a:pt x="458" y="168"/>
                  </a:lnTo>
                  <a:lnTo>
                    <a:pt x="486" y="194"/>
                  </a:lnTo>
                  <a:lnTo>
                    <a:pt x="474" y="207"/>
                  </a:lnTo>
                  <a:lnTo>
                    <a:pt x="473" y="282"/>
                  </a:lnTo>
                  <a:lnTo>
                    <a:pt x="500" y="297"/>
                  </a:lnTo>
                  <a:lnTo>
                    <a:pt x="500" y="315"/>
                  </a:lnTo>
                  <a:lnTo>
                    <a:pt x="492" y="326"/>
                  </a:lnTo>
                  <a:lnTo>
                    <a:pt x="491" y="341"/>
                  </a:lnTo>
                  <a:lnTo>
                    <a:pt x="495" y="347"/>
                  </a:lnTo>
                  <a:lnTo>
                    <a:pt x="498" y="368"/>
                  </a:lnTo>
                  <a:lnTo>
                    <a:pt x="495" y="396"/>
                  </a:lnTo>
                  <a:lnTo>
                    <a:pt x="512" y="414"/>
                  </a:lnTo>
                  <a:lnTo>
                    <a:pt x="518" y="431"/>
                  </a:lnTo>
                  <a:lnTo>
                    <a:pt x="521" y="449"/>
                  </a:lnTo>
                  <a:lnTo>
                    <a:pt x="533" y="459"/>
                  </a:lnTo>
                  <a:lnTo>
                    <a:pt x="549" y="461"/>
                  </a:lnTo>
                  <a:lnTo>
                    <a:pt x="555" y="474"/>
                  </a:lnTo>
                  <a:lnTo>
                    <a:pt x="546" y="482"/>
                  </a:lnTo>
                  <a:lnTo>
                    <a:pt x="536" y="482"/>
                  </a:lnTo>
                  <a:lnTo>
                    <a:pt x="531" y="492"/>
                  </a:lnTo>
                  <a:lnTo>
                    <a:pt x="527" y="498"/>
                  </a:lnTo>
                  <a:lnTo>
                    <a:pt x="518" y="495"/>
                  </a:lnTo>
                  <a:lnTo>
                    <a:pt x="507" y="506"/>
                  </a:lnTo>
                  <a:lnTo>
                    <a:pt x="498" y="507"/>
                  </a:lnTo>
                  <a:lnTo>
                    <a:pt x="494" y="518"/>
                  </a:lnTo>
                  <a:lnTo>
                    <a:pt x="444" y="516"/>
                  </a:lnTo>
                  <a:lnTo>
                    <a:pt x="432" y="530"/>
                  </a:lnTo>
                  <a:lnTo>
                    <a:pt x="419" y="534"/>
                  </a:lnTo>
                  <a:lnTo>
                    <a:pt x="408" y="539"/>
                  </a:lnTo>
                  <a:lnTo>
                    <a:pt x="395" y="530"/>
                  </a:lnTo>
                  <a:lnTo>
                    <a:pt x="381" y="539"/>
                  </a:lnTo>
                  <a:lnTo>
                    <a:pt x="363" y="542"/>
                  </a:lnTo>
                  <a:lnTo>
                    <a:pt x="348" y="542"/>
                  </a:lnTo>
                  <a:lnTo>
                    <a:pt x="333" y="530"/>
                  </a:lnTo>
                  <a:lnTo>
                    <a:pt x="300" y="539"/>
                  </a:lnTo>
                  <a:lnTo>
                    <a:pt x="285" y="527"/>
                  </a:lnTo>
                  <a:lnTo>
                    <a:pt x="275" y="506"/>
                  </a:lnTo>
                  <a:lnTo>
                    <a:pt x="279" y="491"/>
                  </a:lnTo>
                  <a:lnTo>
                    <a:pt x="276" y="477"/>
                  </a:lnTo>
                  <a:lnTo>
                    <a:pt x="251" y="443"/>
                  </a:lnTo>
                  <a:lnTo>
                    <a:pt x="231" y="437"/>
                  </a:lnTo>
                  <a:lnTo>
                    <a:pt x="215" y="437"/>
                  </a:lnTo>
                  <a:lnTo>
                    <a:pt x="194" y="431"/>
                  </a:lnTo>
                  <a:lnTo>
                    <a:pt x="135" y="408"/>
                  </a:lnTo>
                  <a:lnTo>
                    <a:pt x="108" y="396"/>
                  </a:lnTo>
                  <a:lnTo>
                    <a:pt x="90" y="387"/>
                  </a:lnTo>
                  <a:lnTo>
                    <a:pt x="80" y="372"/>
                  </a:lnTo>
                  <a:lnTo>
                    <a:pt x="77" y="362"/>
                  </a:lnTo>
                  <a:lnTo>
                    <a:pt x="74" y="342"/>
                  </a:lnTo>
                  <a:lnTo>
                    <a:pt x="53" y="312"/>
                  </a:lnTo>
                  <a:lnTo>
                    <a:pt x="29" y="288"/>
                  </a:lnTo>
                  <a:lnTo>
                    <a:pt x="11" y="287"/>
                  </a:lnTo>
                  <a:lnTo>
                    <a:pt x="12" y="218"/>
                  </a:lnTo>
                  <a:lnTo>
                    <a:pt x="0" y="194"/>
                  </a:lnTo>
                  <a:lnTo>
                    <a:pt x="9" y="198"/>
                  </a:lnTo>
                  <a:lnTo>
                    <a:pt x="17" y="192"/>
                  </a:lnTo>
                  <a:lnTo>
                    <a:pt x="36" y="186"/>
                  </a:lnTo>
                  <a:lnTo>
                    <a:pt x="69" y="147"/>
                  </a:lnTo>
                  <a:lnTo>
                    <a:pt x="69" y="116"/>
                  </a:lnTo>
                  <a:lnTo>
                    <a:pt x="75" y="101"/>
                  </a:lnTo>
                  <a:lnTo>
                    <a:pt x="71" y="75"/>
                  </a:lnTo>
                  <a:lnTo>
                    <a:pt x="69" y="48"/>
                  </a:lnTo>
                  <a:lnTo>
                    <a:pt x="65" y="32"/>
                  </a:lnTo>
                  <a:lnTo>
                    <a:pt x="57" y="21"/>
                  </a:lnTo>
                  <a:lnTo>
                    <a:pt x="68" y="18"/>
                  </a:lnTo>
                  <a:lnTo>
                    <a:pt x="75" y="12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DC365A77-02E6-46AB-9905-798C02370A62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 bwMode="auto">
            <a:xfrm>
              <a:off x="7461265" y="3145017"/>
              <a:ext cx="441910" cy="992842"/>
            </a:xfrm>
            <a:custGeom>
              <a:avLst/>
              <a:gdLst>
                <a:gd name="T0" fmla="*/ 76665 w 147"/>
                <a:gd name="T1" fmla="*/ 0 h 372"/>
                <a:gd name="T2" fmla="*/ 180518 w 147"/>
                <a:gd name="T3" fmla="*/ 20084 h 372"/>
                <a:gd name="T4" fmla="*/ 276013 w 147"/>
                <a:gd name="T5" fmla="*/ 23999 h 372"/>
                <a:gd name="T6" fmla="*/ 336522 w 147"/>
                <a:gd name="T7" fmla="*/ 32052 h 372"/>
                <a:gd name="T8" fmla="*/ 408256 w 147"/>
                <a:gd name="T9" fmla="*/ 59897 h 372"/>
                <a:gd name="T10" fmla="*/ 504361 w 147"/>
                <a:gd name="T11" fmla="*/ 163290 h 372"/>
                <a:gd name="T12" fmla="*/ 533908 w 147"/>
                <a:gd name="T13" fmla="*/ 246290 h 372"/>
                <a:gd name="T14" fmla="*/ 504361 w 147"/>
                <a:gd name="T15" fmla="*/ 285913 h 372"/>
                <a:gd name="T16" fmla="*/ 580289 w 147"/>
                <a:gd name="T17" fmla="*/ 379874 h 372"/>
                <a:gd name="T18" fmla="*/ 565169 w 147"/>
                <a:gd name="T19" fmla="*/ 451706 h 372"/>
                <a:gd name="T20" fmla="*/ 549190 w 147"/>
                <a:gd name="T21" fmla="*/ 507341 h 372"/>
                <a:gd name="T22" fmla="*/ 483197 w 147"/>
                <a:gd name="T23" fmla="*/ 507341 h 372"/>
                <a:gd name="T24" fmla="*/ 483197 w 147"/>
                <a:gd name="T25" fmla="*/ 570289 h 372"/>
                <a:gd name="T26" fmla="*/ 504361 w 147"/>
                <a:gd name="T27" fmla="*/ 697486 h 372"/>
                <a:gd name="T28" fmla="*/ 521891 w 147"/>
                <a:gd name="T29" fmla="*/ 749641 h 372"/>
                <a:gd name="T30" fmla="*/ 618291 w 147"/>
                <a:gd name="T31" fmla="*/ 817467 h 372"/>
                <a:gd name="T32" fmla="*/ 701156 w 147"/>
                <a:gd name="T33" fmla="*/ 865082 h 372"/>
                <a:gd name="T34" fmla="*/ 750401 w 147"/>
                <a:gd name="T35" fmla="*/ 916990 h 372"/>
                <a:gd name="T36" fmla="*/ 732116 w 147"/>
                <a:gd name="T37" fmla="*/ 948091 h 372"/>
                <a:gd name="T38" fmla="*/ 797955 w 147"/>
                <a:gd name="T39" fmla="*/ 1023479 h 372"/>
                <a:gd name="T40" fmla="*/ 797955 w 147"/>
                <a:gd name="T41" fmla="*/ 1185373 h 372"/>
                <a:gd name="T42" fmla="*/ 750401 w 147"/>
                <a:gd name="T43" fmla="*/ 1236868 h 372"/>
                <a:gd name="T44" fmla="*/ 744770 w 147"/>
                <a:gd name="T45" fmla="*/ 1272833 h 372"/>
                <a:gd name="T46" fmla="*/ 678972 w 147"/>
                <a:gd name="T47" fmla="*/ 1280854 h 372"/>
                <a:gd name="T48" fmla="*/ 630665 w 147"/>
                <a:gd name="T49" fmla="*/ 1327959 h 372"/>
                <a:gd name="T50" fmla="*/ 648014 w 147"/>
                <a:gd name="T51" fmla="*/ 1447147 h 372"/>
                <a:gd name="T52" fmla="*/ 565169 w 147"/>
                <a:gd name="T53" fmla="*/ 1475186 h 372"/>
                <a:gd name="T54" fmla="*/ 483197 w 147"/>
                <a:gd name="T55" fmla="*/ 1343874 h 372"/>
                <a:gd name="T56" fmla="*/ 419668 w 147"/>
                <a:gd name="T57" fmla="*/ 1303838 h 372"/>
                <a:gd name="T58" fmla="*/ 419668 w 147"/>
                <a:gd name="T59" fmla="*/ 1153525 h 372"/>
                <a:gd name="T60" fmla="*/ 466321 w 147"/>
                <a:gd name="T61" fmla="*/ 1129531 h 372"/>
                <a:gd name="T62" fmla="*/ 440410 w 147"/>
                <a:gd name="T63" fmla="*/ 1079385 h 372"/>
                <a:gd name="T64" fmla="*/ 435363 w 147"/>
                <a:gd name="T65" fmla="*/ 1011954 h 372"/>
                <a:gd name="T66" fmla="*/ 352530 w 147"/>
                <a:gd name="T67" fmla="*/ 975872 h 372"/>
                <a:gd name="T68" fmla="*/ 222740 w 147"/>
                <a:gd name="T69" fmla="*/ 999991 h 372"/>
                <a:gd name="T70" fmla="*/ 98550 w 147"/>
                <a:gd name="T71" fmla="*/ 892991 h 372"/>
                <a:gd name="T72" fmla="*/ 15701 w 147"/>
                <a:gd name="T73" fmla="*/ 892991 h 372"/>
                <a:gd name="T74" fmla="*/ 0 w 147"/>
                <a:gd name="T75" fmla="*/ 709581 h 372"/>
                <a:gd name="T76" fmla="*/ 0 w 147"/>
                <a:gd name="T77" fmla="*/ 570289 h 372"/>
                <a:gd name="T78" fmla="*/ 124475 w 147"/>
                <a:gd name="T79" fmla="*/ 439739 h 372"/>
                <a:gd name="T80" fmla="*/ 76665 w 147"/>
                <a:gd name="T81" fmla="*/ 0 h 3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7"/>
                <a:gd name="T124" fmla="*/ 0 h 372"/>
                <a:gd name="T125" fmla="*/ 147 w 147"/>
                <a:gd name="T126" fmla="*/ 372 h 3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7" h="372">
                  <a:moveTo>
                    <a:pt x="14" y="0"/>
                  </a:moveTo>
                  <a:lnTo>
                    <a:pt x="33" y="5"/>
                  </a:lnTo>
                  <a:lnTo>
                    <a:pt x="51" y="6"/>
                  </a:lnTo>
                  <a:lnTo>
                    <a:pt x="62" y="8"/>
                  </a:lnTo>
                  <a:lnTo>
                    <a:pt x="75" y="15"/>
                  </a:lnTo>
                  <a:lnTo>
                    <a:pt x="93" y="41"/>
                  </a:lnTo>
                  <a:lnTo>
                    <a:pt x="98" y="62"/>
                  </a:lnTo>
                  <a:lnTo>
                    <a:pt x="93" y="72"/>
                  </a:lnTo>
                  <a:lnTo>
                    <a:pt x="107" y="96"/>
                  </a:lnTo>
                  <a:lnTo>
                    <a:pt x="104" y="114"/>
                  </a:lnTo>
                  <a:lnTo>
                    <a:pt x="101" y="128"/>
                  </a:lnTo>
                  <a:lnTo>
                    <a:pt x="89" y="128"/>
                  </a:lnTo>
                  <a:lnTo>
                    <a:pt x="89" y="144"/>
                  </a:lnTo>
                  <a:lnTo>
                    <a:pt x="93" y="176"/>
                  </a:lnTo>
                  <a:lnTo>
                    <a:pt x="96" y="189"/>
                  </a:lnTo>
                  <a:lnTo>
                    <a:pt x="114" y="206"/>
                  </a:lnTo>
                  <a:lnTo>
                    <a:pt x="129" y="218"/>
                  </a:lnTo>
                  <a:lnTo>
                    <a:pt x="138" y="231"/>
                  </a:lnTo>
                  <a:lnTo>
                    <a:pt x="135" y="239"/>
                  </a:lnTo>
                  <a:lnTo>
                    <a:pt x="147" y="258"/>
                  </a:lnTo>
                  <a:lnTo>
                    <a:pt x="147" y="299"/>
                  </a:lnTo>
                  <a:lnTo>
                    <a:pt x="138" y="312"/>
                  </a:lnTo>
                  <a:lnTo>
                    <a:pt x="137" y="321"/>
                  </a:lnTo>
                  <a:lnTo>
                    <a:pt x="125" y="323"/>
                  </a:lnTo>
                  <a:lnTo>
                    <a:pt x="116" y="335"/>
                  </a:lnTo>
                  <a:lnTo>
                    <a:pt x="119" y="365"/>
                  </a:lnTo>
                  <a:lnTo>
                    <a:pt x="104" y="372"/>
                  </a:lnTo>
                  <a:lnTo>
                    <a:pt x="89" y="339"/>
                  </a:lnTo>
                  <a:lnTo>
                    <a:pt x="77" y="329"/>
                  </a:lnTo>
                  <a:lnTo>
                    <a:pt x="77" y="291"/>
                  </a:lnTo>
                  <a:lnTo>
                    <a:pt x="86" y="285"/>
                  </a:lnTo>
                  <a:lnTo>
                    <a:pt x="81" y="272"/>
                  </a:lnTo>
                  <a:lnTo>
                    <a:pt x="80" y="255"/>
                  </a:lnTo>
                  <a:lnTo>
                    <a:pt x="65" y="246"/>
                  </a:lnTo>
                  <a:lnTo>
                    <a:pt x="41" y="252"/>
                  </a:lnTo>
                  <a:lnTo>
                    <a:pt x="18" y="225"/>
                  </a:lnTo>
                  <a:lnTo>
                    <a:pt x="3" y="225"/>
                  </a:lnTo>
                  <a:lnTo>
                    <a:pt x="0" y="179"/>
                  </a:lnTo>
                  <a:lnTo>
                    <a:pt x="0" y="144"/>
                  </a:lnTo>
                  <a:lnTo>
                    <a:pt x="23" y="1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7CC6A6C3-CC92-49CA-8A03-560A6E78D5DC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 bwMode="auto">
            <a:xfrm>
              <a:off x="7060309" y="3221785"/>
              <a:ext cx="1567973" cy="2233225"/>
            </a:xfrm>
            <a:custGeom>
              <a:avLst/>
              <a:gdLst>
                <a:gd name="T0" fmla="*/ 2592654 w 522"/>
                <a:gd name="T1" fmla="*/ 138565 h 835"/>
                <a:gd name="T2" fmla="*/ 2722039 w 522"/>
                <a:gd name="T3" fmla="*/ 48969 h 835"/>
                <a:gd name="T4" fmla="*/ 2803103 w 522"/>
                <a:gd name="T5" fmla="*/ 122253 h 835"/>
                <a:gd name="T6" fmla="*/ 2737671 w 522"/>
                <a:gd name="T7" fmla="*/ 818312 h 835"/>
                <a:gd name="T8" fmla="*/ 2737671 w 522"/>
                <a:gd name="T9" fmla="*/ 1012929 h 835"/>
                <a:gd name="T10" fmla="*/ 2566844 w 522"/>
                <a:gd name="T11" fmla="*/ 1236905 h 835"/>
                <a:gd name="T12" fmla="*/ 2350731 w 522"/>
                <a:gd name="T13" fmla="*/ 1342444 h 835"/>
                <a:gd name="T14" fmla="*/ 2033658 w 522"/>
                <a:gd name="T15" fmla="*/ 1440193 h 835"/>
                <a:gd name="T16" fmla="*/ 1727488 w 522"/>
                <a:gd name="T17" fmla="*/ 1639714 h 835"/>
                <a:gd name="T18" fmla="*/ 1470755 w 522"/>
                <a:gd name="T19" fmla="*/ 1784469 h 835"/>
                <a:gd name="T20" fmla="*/ 1178391 w 522"/>
                <a:gd name="T21" fmla="*/ 1918724 h 835"/>
                <a:gd name="T22" fmla="*/ 1194159 w 522"/>
                <a:gd name="T23" fmla="*/ 2085816 h 835"/>
                <a:gd name="T24" fmla="*/ 1259591 w 522"/>
                <a:gd name="T25" fmla="*/ 2354157 h 835"/>
                <a:gd name="T26" fmla="*/ 1333236 w 522"/>
                <a:gd name="T27" fmla="*/ 2662861 h 835"/>
                <a:gd name="T28" fmla="*/ 1285260 w 522"/>
                <a:gd name="T29" fmla="*/ 2846145 h 835"/>
                <a:gd name="T30" fmla="*/ 1081123 w 522"/>
                <a:gd name="T31" fmla="*/ 2968381 h 835"/>
                <a:gd name="T32" fmla="*/ 889542 w 522"/>
                <a:gd name="T33" fmla="*/ 3041282 h 835"/>
                <a:gd name="T34" fmla="*/ 709250 w 522"/>
                <a:gd name="T35" fmla="*/ 3098298 h 835"/>
                <a:gd name="T36" fmla="*/ 575955 w 522"/>
                <a:gd name="T37" fmla="*/ 3195917 h 835"/>
                <a:gd name="T38" fmla="*/ 623266 w 522"/>
                <a:gd name="T39" fmla="*/ 3297754 h 835"/>
                <a:gd name="T40" fmla="*/ 533321 w 522"/>
                <a:gd name="T41" fmla="*/ 3391562 h 835"/>
                <a:gd name="T42" fmla="*/ 447361 w 522"/>
                <a:gd name="T43" fmla="*/ 3024998 h 835"/>
                <a:gd name="T44" fmla="*/ 381925 w 522"/>
                <a:gd name="T45" fmla="*/ 2768653 h 835"/>
                <a:gd name="T46" fmla="*/ 273899 w 522"/>
                <a:gd name="T47" fmla="*/ 2552848 h 835"/>
                <a:gd name="T48" fmla="*/ 354920 w 522"/>
                <a:gd name="T49" fmla="*/ 2390873 h 835"/>
                <a:gd name="T50" fmla="*/ 591146 w 522"/>
                <a:gd name="T51" fmla="*/ 2085816 h 835"/>
                <a:gd name="T52" fmla="*/ 741787 w 522"/>
                <a:gd name="T53" fmla="*/ 1623417 h 835"/>
                <a:gd name="T54" fmla="*/ 663467 w 522"/>
                <a:gd name="T55" fmla="*/ 1322080 h 835"/>
                <a:gd name="T56" fmla="*/ 76086 w 522"/>
                <a:gd name="T57" fmla="*/ 1183909 h 835"/>
                <a:gd name="T58" fmla="*/ 42634 w 522"/>
                <a:gd name="T59" fmla="*/ 988496 h 835"/>
                <a:gd name="T60" fmla="*/ 354920 w 522"/>
                <a:gd name="T61" fmla="*/ 943733 h 835"/>
                <a:gd name="T62" fmla="*/ 726158 w 522"/>
                <a:gd name="T63" fmla="*/ 761232 h 835"/>
                <a:gd name="T64" fmla="*/ 920264 w 522"/>
                <a:gd name="T65" fmla="*/ 894816 h 835"/>
                <a:gd name="T66" fmla="*/ 1156593 w 522"/>
                <a:gd name="T67" fmla="*/ 1025188 h 835"/>
                <a:gd name="T68" fmla="*/ 1189148 w 522"/>
                <a:gd name="T69" fmla="*/ 1261372 h 835"/>
                <a:gd name="T70" fmla="*/ 1338075 w 522"/>
                <a:gd name="T71" fmla="*/ 1236905 h 835"/>
                <a:gd name="T72" fmla="*/ 1451109 w 522"/>
                <a:gd name="T73" fmla="*/ 1135056 h 835"/>
                <a:gd name="T74" fmla="*/ 1435480 w 522"/>
                <a:gd name="T75" fmla="*/ 842781 h 835"/>
                <a:gd name="T76" fmla="*/ 1244396 w 522"/>
                <a:gd name="T77" fmla="*/ 638977 h 835"/>
                <a:gd name="T78" fmla="*/ 1189148 w 522"/>
                <a:gd name="T79" fmla="*/ 395131 h 835"/>
                <a:gd name="T80" fmla="*/ 1367615 w 522"/>
                <a:gd name="T81" fmla="*/ 309597 h 835"/>
                <a:gd name="T82" fmla="*/ 1609537 w 522"/>
                <a:gd name="T83" fmla="*/ 321727 h 835"/>
                <a:gd name="T84" fmla="*/ 1938070 w 522"/>
                <a:gd name="T85" fmla="*/ 305521 h 835"/>
                <a:gd name="T86" fmla="*/ 2108829 w 522"/>
                <a:gd name="T87" fmla="*/ 223972 h 835"/>
                <a:gd name="T88" fmla="*/ 2421751 w 522"/>
                <a:gd name="T89" fmla="*/ 183412 h 83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2"/>
                <a:gd name="T136" fmla="*/ 0 h 835"/>
                <a:gd name="T137" fmla="*/ 522 w 522"/>
                <a:gd name="T138" fmla="*/ 835 h 83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2" h="835">
                  <a:moveTo>
                    <a:pt x="461" y="42"/>
                  </a:moveTo>
                  <a:lnTo>
                    <a:pt x="471" y="34"/>
                  </a:lnTo>
                  <a:lnTo>
                    <a:pt x="482" y="34"/>
                  </a:lnTo>
                  <a:lnTo>
                    <a:pt x="489" y="18"/>
                  </a:lnTo>
                  <a:lnTo>
                    <a:pt x="498" y="18"/>
                  </a:lnTo>
                  <a:lnTo>
                    <a:pt x="506" y="12"/>
                  </a:lnTo>
                  <a:lnTo>
                    <a:pt x="503" y="0"/>
                  </a:lnTo>
                  <a:lnTo>
                    <a:pt x="522" y="19"/>
                  </a:lnTo>
                  <a:lnTo>
                    <a:pt x="521" y="30"/>
                  </a:lnTo>
                  <a:lnTo>
                    <a:pt x="510" y="48"/>
                  </a:lnTo>
                  <a:lnTo>
                    <a:pt x="507" y="55"/>
                  </a:lnTo>
                  <a:lnTo>
                    <a:pt x="509" y="201"/>
                  </a:lnTo>
                  <a:lnTo>
                    <a:pt x="515" y="208"/>
                  </a:lnTo>
                  <a:lnTo>
                    <a:pt x="516" y="241"/>
                  </a:lnTo>
                  <a:lnTo>
                    <a:pt x="509" y="249"/>
                  </a:lnTo>
                  <a:lnTo>
                    <a:pt x="506" y="264"/>
                  </a:lnTo>
                  <a:lnTo>
                    <a:pt x="504" y="276"/>
                  </a:lnTo>
                  <a:lnTo>
                    <a:pt x="477" y="304"/>
                  </a:lnTo>
                  <a:lnTo>
                    <a:pt x="461" y="310"/>
                  </a:lnTo>
                  <a:lnTo>
                    <a:pt x="450" y="322"/>
                  </a:lnTo>
                  <a:lnTo>
                    <a:pt x="437" y="330"/>
                  </a:lnTo>
                  <a:lnTo>
                    <a:pt x="422" y="334"/>
                  </a:lnTo>
                  <a:lnTo>
                    <a:pt x="401" y="346"/>
                  </a:lnTo>
                  <a:lnTo>
                    <a:pt x="378" y="354"/>
                  </a:lnTo>
                  <a:lnTo>
                    <a:pt x="363" y="363"/>
                  </a:lnTo>
                  <a:lnTo>
                    <a:pt x="344" y="378"/>
                  </a:lnTo>
                  <a:lnTo>
                    <a:pt x="321" y="403"/>
                  </a:lnTo>
                  <a:lnTo>
                    <a:pt x="311" y="406"/>
                  </a:lnTo>
                  <a:lnTo>
                    <a:pt x="306" y="418"/>
                  </a:lnTo>
                  <a:lnTo>
                    <a:pt x="273" y="439"/>
                  </a:lnTo>
                  <a:lnTo>
                    <a:pt x="258" y="442"/>
                  </a:lnTo>
                  <a:lnTo>
                    <a:pt x="240" y="466"/>
                  </a:lnTo>
                  <a:lnTo>
                    <a:pt x="219" y="472"/>
                  </a:lnTo>
                  <a:lnTo>
                    <a:pt x="212" y="487"/>
                  </a:lnTo>
                  <a:lnTo>
                    <a:pt x="216" y="511"/>
                  </a:lnTo>
                  <a:lnTo>
                    <a:pt x="222" y="513"/>
                  </a:lnTo>
                  <a:lnTo>
                    <a:pt x="222" y="532"/>
                  </a:lnTo>
                  <a:lnTo>
                    <a:pt x="225" y="561"/>
                  </a:lnTo>
                  <a:lnTo>
                    <a:pt x="234" y="579"/>
                  </a:lnTo>
                  <a:lnTo>
                    <a:pt x="245" y="604"/>
                  </a:lnTo>
                  <a:lnTo>
                    <a:pt x="251" y="631"/>
                  </a:lnTo>
                  <a:lnTo>
                    <a:pt x="248" y="655"/>
                  </a:lnTo>
                  <a:lnTo>
                    <a:pt x="245" y="682"/>
                  </a:lnTo>
                  <a:lnTo>
                    <a:pt x="239" y="688"/>
                  </a:lnTo>
                  <a:lnTo>
                    <a:pt x="239" y="700"/>
                  </a:lnTo>
                  <a:lnTo>
                    <a:pt x="228" y="714"/>
                  </a:lnTo>
                  <a:lnTo>
                    <a:pt x="213" y="727"/>
                  </a:lnTo>
                  <a:lnTo>
                    <a:pt x="201" y="730"/>
                  </a:lnTo>
                  <a:lnTo>
                    <a:pt x="195" y="738"/>
                  </a:lnTo>
                  <a:lnTo>
                    <a:pt x="180" y="738"/>
                  </a:lnTo>
                  <a:lnTo>
                    <a:pt x="165" y="748"/>
                  </a:lnTo>
                  <a:lnTo>
                    <a:pt x="150" y="754"/>
                  </a:lnTo>
                  <a:lnTo>
                    <a:pt x="143" y="760"/>
                  </a:lnTo>
                  <a:lnTo>
                    <a:pt x="132" y="762"/>
                  </a:lnTo>
                  <a:lnTo>
                    <a:pt x="125" y="772"/>
                  </a:lnTo>
                  <a:lnTo>
                    <a:pt x="111" y="775"/>
                  </a:lnTo>
                  <a:lnTo>
                    <a:pt x="107" y="786"/>
                  </a:lnTo>
                  <a:lnTo>
                    <a:pt x="114" y="793"/>
                  </a:lnTo>
                  <a:lnTo>
                    <a:pt x="110" y="807"/>
                  </a:lnTo>
                  <a:lnTo>
                    <a:pt x="116" y="811"/>
                  </a:lnTo>
                  <a:lnTo>
                    <a:pt x="119" y="823"/>
                  </a:lnTo>
                  <a:lnTo>
                    <a:pt x="110" y="835"/>
                  </a:lnTo>
                  <a:lnTo>
                    <a:pt x="99" y="834"/>
                  </a:lnTo>
                  <a:lnTo>
                    <a:pt x="65" y="796"/>
                  </a:lnTo>
                  <a:lnTo>
                    <a:pt x="62" y="786"/>
                  </a:lnTo>
                  <a:lnTo>
                    <a:pt x="83" y="744"/>
                  </a:lnTo>
                  <a:lnTo>
                    <a:pt x="78" y="720"/>
                  </a:lnTo>
                  <a:lnTo>
                    <a:pt x="78" y="685"/>
                  </a:lnTo>
                  <a:lnTo>
                    <a:pt x="71" y="681"/>
                  </a:lnTo>
                  <a:lnTo>
                    <a:pt x="68" y="669"/>
                  </a:lnTo>
                  <a:lnTo>
                    <a:pt x="62" y="651"/>
                  </a:lnTo>
                  <a:lnTo>
                    <a:pt x="51" y="628"/>
                  </a:lnTo>
                  <a:lnTo>
                    <a:pt x="51" y="603"/>
                  </a:lnTo>
                  <a:lnTo>
                    <a:pt x="56" y="592"/>
                  </a:lnTo>
                  <a:lnTo>
                    <a:pt x="66" y="588"/>
                  </a:lnTo>
                  <a:lnTo>
                    <a:pt x="77" y="580"/>
                  </a:lnTo>
                  <a:lnTo>
                    <a:pt x="90" y="550"/>
                  </a:lnTo>
                  <a:lnTo>
                    <a:pt x="110" y="513"/>
                  </a:lnTo>
                  <a:lnTo>
                    <a:pt x="134" y="483"/>
                  </a:lnTo>
                  <a:lnTo>
                    <a:pt x="122" y="430"/>
                  </a:lnTo>
                  <a:lnTo>
                    <a:pt x="138" y="399"/>
                  </a:lnTo>
                  <a:lnTo>
                    <a:pt x="134" y="370"/>
                  </a:lnTo>
                  <a:lnTo>
                    <a:pt x="140" y="343"/>
                  </a:lnTo>
                  <a:lnTo>
                    <a:pt x="123" y="325"/>
                  </a:lnTo>
                  <a:lnTo>
                    <a:pt x="90" y="318"/>
                  </a:lnTo>
                  <a:lnTo>
                    <a:pt x="59" y="295"/>
                  </a:lnTo>
                  <a:lnTo>
                    <a:pt x="14" y="291"/>
                  </a:lnTo>
                  <a:lnTo>
                    <a:pt x="8" y="271"/>
                  </a:lnTo>
                  <a:lnTo>
                    <a:pt x="0" y="265"/>
                  </a:lnTo>
                  <a:lnTo>
                    <a:pt x="8" y="243"/>
                  </a:lnTo>
                  <a:lnTo>
                    <a:pt x="27" y="231"/>
                  </a:lnTo>
                  <a:lnTo>
                    <a:pt x="53" y="229"/>
                  </a:lnTo>
                  <a:lnTo>
                    <a:pt x="66" y="232"/>
                  </a:lnTo>
                  <a:lnTo>
                    <a:pt x="113" y="208"/>
                  </a:lnTo>
                  <a:lnTo>
                    <a:pt x="129" y="202"/>
                  </a:lnTo>
                  <a:lnTo>
                    <a:pt x="135" y="187"/>
                  </a:lnTo>
                  <a:lnTo>
                    <a:pt x="135" y="195"/>
                  </a:lnTo>
                  <a:lnTo>
                    <a:pt x="150" y="193"/>
                  </a:lnTo>
                  <a:lnTo>
                    <a:pt x="171" y="220"/>
                  </a:lnTo>
                  <a:lnTo>
                    <a:pt x="197" y="216"/>
                  </a:lnTo>
                  <a:lnTo>
                    <a:pt x="212" y="222"/>
                  </a:lnTo>
                  <a:lnTo>
                    <a:pt x="215" y="252"/>
                  </a:lnTo>
                  <a:lnTo>
                    <a:pt x="209" y="258"/>
                  </a:lnTo>
                  <a:lnTo>
                    <a:pt x="207" y="298"/>
                  </a:lnTo>
                  <a:lnTo>
                    <a:pt x="221" y="310"/>
                  </a:lnTo>
                  <a:lnTo>
                    <a:pt x="237" y="340"/>
                  </a:lnTo>
                  <a:lnTo>
                    <a:pt x="252" y="333"/>
                  </a:lnTo>
                  <a:lnTo>
                    <a:pt x="249" y="304"/>
                  </a:lnTo>
                  <a:lnTo>
                    <a:pt x="258" y="292"/>
                  </a:lnTo>
                  <a:lnTo>
                    <a:pt x="270" y="289"/>
                  </a:lnTo>
                  <a:lnTo>
                    <a:pt x="270" y="279"/>
                  </a:lnTo>
                  <a:lnTo>
                    <a:pt x="281" y="271"/>
                  </a:lnTo>
                  <a:lnTo>
                    <a:pt x="281" y="228"/>
                  </a:lnTo>
                  <a:lnTo>
                    <a:pt x="267" y="207"/>
                  </a:lnTo>
                  <a:lnTo>
                    <a:pt x="272" y="201"/>
                  </a:lnTo>
                  <a:lnTo>
                    <a:pt x="261" y="186"/>
                  </a:lnTo>
                  <a:lnTo>
                    <a:pt x="231" y="157"/>
                  </a:lnTo>
                  <a:lnTo>
                    <a:pt x="227" y="145"/>
                  </a:lnTo>
                  <a:lnTo>
                    <a:pt x="222" y="117"/>
                  </a:lnTo>
                  <a:lnTo>
                    <a:pt x="221" y="97"/>
                  </a:lnTo>
                  <a:lnTo>
                    <a:pt x="233" y="97"/>
                  </a:lnTo>
                  <a:lnTo>
                    <a:pt x="239" y="64"/>
                  </a:lnTo>
                  <a:lnTo>
                    <a:pt x="254" y="76"/>
                  </a:lnTo>
                  <a:lnTo>
                    <a:pt x="267" y="72"/>
                  </a:lnTo>
                  <a:lnTo>
                    <a:pt x="285" y="67"/>
                  </a:lnTo>
                  <a:lnTo>
                    <a:pt x="299" y="79"/>
                  </a:lnTo>
                  <a:lnTo>
                    <a:pt x="333" y="76"/>
                  </a:lnTo>
                  <a:lnTo>
                    <a:pt x="347" y="69"/>
                  </a:lnTo>
                  <a:lnTo>
                    <a:pt x="360" y="75"/>
                  </a:lnTo>
                  <a:lnTo>
                    <a:pt x="374" y="69"/>
                  </a:lnTo>
                  <a:lnTo>
                    <a:pt x="386" y="67"/>
                  </a:lnTo>
                  <a:lnTo>
                    <a:pt x="392" y="55"/>
                  </a:lnTo>
                  <a:lnTo>
                    <a:pt x="398" y="52"/>
                  </a:lnTo>
                  <a:lnTo>
                    <a:pt x="446" y="57"/>
                  </a:lnTo>
                  <a:lnTo>
                    <a:pt x="450" y="45"/>
                  </a:lnTo>
                  <a:lnTo>
                    <a:pt x="461" y="4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9E1741E6-AFBE-C936-FCBC-E535BD03351C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 bwMode="auto">
            <a:xfrm>
              <a:off x="6579326" y="5378507"/>
              <a:ext cx="309778" cy="279655"/>
            </a:xfrm>
            <a:custGeom>
              <a:avLst/>
              <a:gdLst>
                <a:gd name="T0" fmla="*/ 0 w 102"/>
                <a:gd name="T1" fmla="*/ 226578 h 104"/>
                <a:gd name="T2" fmla="*/ 147882 w 102"/>
                <a:gd name="T3" fmla="*/ 173161 h 104"/>
                <a:gd name="T4" fmla="*/ 196139 w 102"/>
                <a:gd name="T5" fmla="*/ 68833 h 104"/>
                <a:gd name="T6" fmla="*/ 355856 w 102"/>
                <a:gd name="T7" fmla="*/ 0 h 104"/>
                <a:gd name="T8" fmla="*/ 455044 w 102"/>
                <a:gd name="T9" fmla="*/ 0 h 104"/>
                <a:gd name="T10" fmla="*/ 625712 w 102"/>
                <a:gd name="T11" fmla="*/ 147068 h 104"/>
                <a:gd name="T12" fmla="*/ 614024 w 102"/>
                <a:gd name="T13" fmla="*/ 235081 h 104"/>
                <a:gd name="T14" fmla="*/ 369219 w 102"/>
                <a:gd name="T15" fmla="*/ 347987 h 104"/>
                <a:gd name="T16" fmla="*/ 269857 w 102"/>
                <a:gd name="T17" fmla="*/ 451131 h 104"/>
                <a:gd name="T18" fmla="*/ 122090 w 102"/>
                <a:gd name="T19" fmla="*/ 451131 h 104"/>
                <a:gd name="T20" fmla="*/ 97879 w 102"/>
                <a:gd name="T21" fmla="*/ 382301 h 104"/>
                <a:gd name="T22" fmla="*/ 0 w 102"/>
                <a:gd name="T23" fmla="*/ 321368 h 104"/>
                <a:gd name="T24" fmla="*/ 0 w 102"/>
                <a:gd name="T25" fmla="*/ 226578 h 1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04"/>
                <a:gd name="T41" fmla="*/ 102 w 102"/>
                <a:gd name="T42" fmla="*/ 104 h 1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04">
                  <a:moveTo>
                    <a:pt x="0" y="52"/>
                  </a:moveTo>
                  <a:lnTo>
                    <a:pt x="24" y="40"/>
                  </a:lnTo>
                  <a:lnTo>
                    <a:pt x="32" y="16"/>
                  </a:lnTo>
                  <a:lnTo>
                    <a:pt x="58" y="0"/>
                  </a:lnTo>
                  <a:lnTo>
                    <a:pt x="74" y="0"/>
                  </a:lnTo>
                  <a:lnTo>
                    <a:pt x="102" y="34"/>
                  </a:lnTo>
                  <a:lnTo>
                    <a:pt x="100" y="54"/>
                  </a:lnTo>
                  <a:lnTo>
                    <a:pt x="60" y="80"/>
                  </a:lnTo>
                  <a:lnTo>
                    <a:pt x="44" y="104"/>
                  </a:lnTo>
                  <a:lnTo>
                    <a:pt x="20" y="104"/>
                  </a:lnTo>
                  <a:lnTo>
                    <a:pt x="16" y="88"/>
                  </a:lnTo>
                  <a:lnTo>
                    <a:pt x="0" y="7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357D160-0FF9-C5AC-5431-E9196CF938B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7204417" y="5379550"/>
              <a:ext cx="527374" cy="401680"/>
            </a:xfrm>
            <a:prstGeom prst="straightConnector1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31">
              <a:extLst>
                <a:ext uri="{FF2B5EF4-FFF2-40B4-BE49-F238E27FC236}">
                  <a16:creationId xmlns:a16="http://schemas.microsoft.com/office/drawing/2014/main" id="{238B83CC-44F8-7BB5-0B77-1A63D013900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7147068" y="6131580"/>
              <a:ext cx="554960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Lesotho</a:t>
              </a:r>
            </a:p>
          </p:txBody>
        </p:sp>
        <p:sp>
          <p:nvSpPr>
            <p:cNvPr id="30" name="Line 35">
              <a:extLst>
                <a:ext uri="{FF2B5EF4-FFF2-40B4-BE49-F238E27FC236}">
                  <a16:creationId xmlns:a16="http://schemas.microsoft.com/office/drawing/2014/main" id="{35C9193A-3BFB-2E9A-4773-5CC1BCC7DB7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7328970" y="3657151"/>
              <a:ext cx="272802" cy="541621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rgbClr val="C00000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DDD6818-4362-AA1D-A247-5BC9D10E3DF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 rot="19444613">
              <a:off x="7864969" y="3797304"/>
              <a:ext cx="677483" cy="21544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0" dirty="0">
                  <a:solidFill>
                    <a:schemeClr val="tx1"/>
                  </a:solidFill>
                </a:rPr>
                <a:t>Mozambique</a:t>
              </a:r>
              <a:endParaRPr lang="en-ZW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25DCF3C-9A22-196B-96D4-A6453FE027A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87922" y="2088522"/>
              <a:ext cx="490251" cy="2308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0" dirty="0">
                  <a:solidFill>
                    <a:schemeClr val="tx1"/>
                  </a:solidFill>
                </a:rPr>
                <a:t>DRC</a:t>
              </a:r>
              <a:endParaRPr lang="en-ZW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683E121-AC95-5684-5171-08BE1C3FF33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16156" y="3135026"/>
              <a:ext cx="548573" cy="2308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0" dirty="0">
                  <a:solidFill>
                    <a:schemeClr val="tx1"/>
                  </a:solidFill>
                </a:rPr>
                <a:t>Angola</a:t>
              </a:r>
              <a:endParaRPr lang="en-ZW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78B7E4C-4D3D-5F10-1507-24CEE88A6CC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33331" y="4708428"/>
              <a:ext cx="598452" cy="2308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0" dirty="0">
                  <a:solidFill>
                    <a:schemeClr val="tx1"/>
                  </a:solidFill>
                </a:rPr>
                <a:t>Namibia</a:t>
              </a:r>
              <a:endParaRPr lang="en-ZW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E98E0BC-4BD7-2A67-8B52-ADBF9B96A1A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2855" y="3733800"/>
              <a:ext cx="548573" cy="2308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0" dirty="0">
                  <a:solidFill>
                    <a:schemeClr val="tx1"/>
                  </a:solidFill>
                </a:rPr>
                <a:t>Zambia</a:t>
              </a:r>
              <a:endParaRPr lang="en-ZW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96D936B-5EE8-6368-9A0A-201559C594C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22360" y="2187644"/>
              <a:ext cx="625440" cy="2308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0" dirty="0">
                  <a:solidFill>
                    <a:schemeClr val="tx1"/>
                  </a:solidFill>
                </a:rPr>
                <a:t>Tanzania</a:t>
              </a:r>
              <a:endParaRPr lang="en-ZW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2EFA8E7-A8AE-EAFE-1B37-EB5EB22E229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 rot="4225550">
              <a:off x="6601323" y="4331547"/>
              <a:ext cx="660954" cy="23083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0" dirty="0">
                  <a:solidFill>
                    <a:schemeClr val="tx1"/>
                  </a:solidFill>
                </a:rPr>
                <a:t>Zimbabwe</a:t>
              </a:r>
              <a:endParaRPr lang="en-ZW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5B67EF4-B90F-38A1-FB78-FF318301729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25845" y="4844257"/>
              <a:ext cx="696494" cy="24622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0" dirty="0">
                  <a:solidFill>
                    <a:schemeClr val="tx1"/>
                  </a:solidFill>
                </a:rPr>
                <a:t>Botswana</a:t>
              </a:r>
              <a:endParaRPr lang="en-ZW" sz="1000" b="0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A2BC290-BB2F-278B-2BD9-91F71971D53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88696" y="5712698"/>
              <a:ext cx="598452" cy="38472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0" dirty="0">
                  <a:solidFill>
                    <a:schemeClr val="tx1"/>
                  </a:solidFill>
                </a:rPr>
                <a:t>South</a:t>
              </a:r>
              <a:r>
                <a:rPr lang="en-GB" sz="1000" b="0" dirty="0">
                  <a:solidFill>
                    <a:schemeClr val="tx1"/>
                  </a:solidFill>
                </a:rPr>
                <a:t> </a:t>
              </a:r>
              <a:r>
                <a:rPr lang="en-GB" sz="900" b="0" dirty="0">
                  <a:solidFill>
                    <a:schemeClr val="tx1"/>
                  </a:solidFill>
                </a:rPr>
                <a:t>Africa</a:t>
              </a:r>
              <a:endParaRPr lang="en-ZW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103" name="Line 35">
              <a:extLst>
                <a:ext uri="{FF2B5EF4-FFF2-40B4-BE49-F238E27FC236}">
                  <a16:creationId xmlns:a16="http://schemas.microsoft.com/office/drawing/2014/main" id="{26460D61-6BA2-314F-B877-B0F246A6E1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 flipH="1">
              <a:off x="5137798" y="3781621"/>
              <a:ext cx="60782" cy="757591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rgbClr val="C00000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5" name="Line 35">
              <a:extLst>
                <a:ext uri="{FF2B5EF4-FFF2-40B4-BE49-F238E27FC236}">
                  <a16:creationId xmlns:a16="http://schemas.microsoft.com/office/drawing/2014/main" id="{F71C380D-D5E8-FA9D-A137-5EE6626E1EC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4928482" y="3440897"/>
              <a:ext cx="270100" cy="340725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rgbClr val="C00000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8" name="Line 35">
              <a:extLst>
                <a:ext uri="{FF2B5EF4-FFF2-40B4-BE49-F238E27FC236}">
                  <a16:creationId xmlns:a16="http://schemas.microsoft.com/office/drawing/2014/main" id="{BC88C344-48F6-FF20-550E-E3015BBBB0E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 flipH="1">
              <a:off x="4709472" y="3785984"/>
              <a:ext cx="480969" cy="370963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rgbClr val="0000FF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" name="Line 35">
              <a:extLst>
                <a:ext uri="{FF2B5EF4-FFF2-40B4-BE49-F238E27FC236}">
                  <a16:creationId xmlns:a16="http://schemas.microsoft.com/office/drawing/2014/main" id="{EF1CF0B2-9E62-317E-6595-542189E05E2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 flipH="1" flipV="1">
              <a:off x="4695555" y="4156946"/>
              <a:ext cx="442240" cy="382265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rgbClr val="0000FF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5" name="Line 35">
              <a:extLst>
                <a:ext uri="{FF2B5EF4-FFF2-40B4-BE49-F238E27FC236}">
                  <a16:creationId xmlns:a16="http://schemas.microsoft.com/office/drawing/2014/main" id="{10FBE736-633A-9462-9A5D-D77189E98D8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 flipH="1">
              <a:off x="4577824" y="2565998"/>
              <a:ext cx="501683" cy="245101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rgbClr val="0000FF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6" name="Line 35">
              <a:extLst>
                <a:ext uri="{FF2B5EF4-FFF2-40B4-BE49-F238E27FC236}">
                  <a16:creationId xmlns:a16="http://schemas.microsoft.com/office/drawing/2014/main" id="{997AB490-AC64-067D-EDB3-C8FE70470E1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 flipH="1">
              <a:off x="6343512" y="3239897"/>
              <a:ext cx="103026" cy="289868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rgbClr val="C00000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7" name="Line 35">
              <a:extLst>
                <a:ext uri="{FF2B5EF4-FFF2-40B4-BE49-F238E27FC236}">
                  <a16:creationId xmlns:a16="http://schemas.microsoft.com/office/drawing/2014/main" id="{5878C3DE-A544-FBE6-459D-23B4674C694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 flipH="1">
              <a:off x="7184061" y="2874819"/>
              <a:ext cx="334163" cy="237128"/>
            </a:xfrm>
            <a:prstGeom prst="line">
              <a:avLst/>
            </a:prstGeom>
            <a:solidFill>
              <a:srgbClr val="92D050"/>
            </a:solidFill>
            <a:ln w="25400">
              <a:solidFill>
                <a:srgbClr val="C00000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8" name="Line 35">
              <a:extLst>
                <a:ext uri="{FF2B5EF4-FFF2-40B4-BE49-F238E27FC236}">
                  <a16:creationId xmlns:a16="http://schemas.microsoft.com/office/drawing/2014/main" id="{FF63A56E-BB30-9DAB-EB3F-57FF87265C5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 flipH="1">
              <a:off x="6278173" y="5126171"/>
              <a:ext cx="16308" cy="378200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rgbClr val="C00000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0" name="Line 35">
              <a:extLst>
                <a:ext uri="{FF2B5EF4-FFF2-40B4-BE49-F238E27FC236}">
                  <a16:creationId xmlns:a16="http://schemas.microsoft.com/office/drawing/2014/main" id="{68D6A0B3-8515-6AED-FB20-E849CA94347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7328971" y="3660007"/>
              <a:ext cx="450650" cy="109540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rgbClr val="0000FF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1" name="Line 35">
              <a:extLst>
                <a:ext uri="{FF2B5EF4-FFF2-40B4-BE49-F238E27FC236}">
                  <a16:creationId xmlns:a16="http://schemas.microsoft.com/office/drawing/2014/main" id="{039045AC-9095-9396-49DD-EBBCD91A37D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7530731" y="4643323"/>
              <a:ext cx="94378" cy="417448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rgbClr val="0000FF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2" name="Line 35">
              <a:extLst>
                <a:ext uri="{FF2B5EF4-FFF2-40B4-BE49-F238E27FC236}">
                  <a16:creationId xmlns:a16="http://schemas.microsoft.com/office/drawing/2014/main" id="{E743F6CF-F2EA-2ED8-21B0-936E19C659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 flipH="1">
              <a:off x="7531529" y="4210175"/>
              <a:ext cx="65036" cy="442614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rgbClr val="0000FF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3" name="Line 35">
              <a:extLst>
                <a:ext uri="{FF2B5EF4-FFF2-40B4-BE49-F238E27FC236}">
                  <a16:creationId xmlns:a16="http://schemas.microsoft.com/office/drawing/2014/main" id="{AF978F2A-EE42-BE1C-6ED8-2809E35EF2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 flipH="1" flipV="1">
              <a:off x="7222359" y="4621842"/>
              <a:ext cx="301719" cy="22150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rgbClr val="0000FF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4" name="Line 35">
              <a:extLst>
                <a:ext uri="{FF2B5EF4-FFF2-40B4-BE49-F238E27FC236}">
                  <a16:creationId xmlns:a16="http://schemas.microsoft.com/office/drawing/2014/main" id="{95C336F2-2E21-38C6-51CD-747E7BEAA3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7009698" y="3992643"/>
              <a:ext cx="90395" cy="401085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rgbClr val="C00000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5" name="Line 35">
              <a:extLst>
                <a:ext uri="{FF2B5EF4-FFF2-40B4-BE49-F238E27FC236}">
                  <a16:creationId xmlns:a16="http://schemas.microsoft.com/office/drawing/2014/main" id="{40A310C3-95B1-D006-0DF4-CE6C6DF67DB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6478338" y="4156946"/>
              <a:ext cx="250955" cy="346222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rgbClr val="C00000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6" name="Line 35">
              <a:extLst>
                <a:ext uri="{FF2B5EF4-FFF2-40B4-BE49-F238E27FC236}">
                  <a16:creationId xmlns:a16="http://schemas.microsoft.com/office/drawing/2014/main" id="{6F920835-B20E-7337-7F18-37C41D6FE4E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 flipH="1" flipV="1">
              <a:off x="6197931" y="4148254"/>
              <a:ext cx="275879" cy="8178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rgbClr val="C00000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7" name="Line 35">
              <a:extLst>
                <a:ext uri="{FF2B5EF4-FFF2-40B4-BE49-F238E27FC236}">
                  <a16:creationId xmlns:a16="http://schemas.microsoft.com/office/drawing/2014/main" id="{D15C7259-BD48-E1AC-A15B-63AE8282B77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 flipH="1">
              <a:off x="6123731" y="4137858"/>
              <a:ext cx="74201" cy="134471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rgbClr val="C00000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8" name="Line 35">
              <a:extLst>
                <a:ext uri="{FF2B5EF4-FFF2-40B4-BE49-F238E27FC236}">
                  <a16:creationId xmlns:a16="http://schemas.microsoft.com/office/drawing/2014/main" id="{A0137C4C-4FDE-83AC-41E9-32034CB8B81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 flipH="1">
              <a:off x="6482423" y="4326963"/>
              <a:ext cx="122712" cy="240000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rgbClr val="C00000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0" name="Line 35">
              <a:extLst>
                <a:ext uri="{FF2B5EF4-FFF2-40B4-BE49-F238E27FC236}">
                  <a16:creationId xmlns:a16="http://schemas.microsoft.com/office/drawing/2014/main" id="{F8C9DD09-8A4E-3A75-E606-DCAE626E9E0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8256428" y="3074389"/>
              <a:ext cx="168365" cy="455375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rgbClr val="0000FF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1" name="Line 35">
              <a:extLst>
                <a:ext uri="{FF2B5EF4-FFF2-40B4-BE49-F238E27FC236}">
                  <a16:creationId xmlns:a16="http://schemas.microsoft.com/office/drawing/2014/main" id="{131BB634-CD16-F379-8CA7-F6C396B559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 flipH="1">
              <a:off x="7608806" y="3773508"/>
              <a:ext cx="163960" cy="425263"/>
            </a:xfrm>
            <a:prstGeom prst="line">
              <a:avLst/>
            </a:prstGeom>
            <a:solidFill>
              <a:srgbClr val="92D050"/>
            </a:solidFill>
            <a:ln w="25400">
              <a:solidFill>
                <a:srgbClr val="FFFF00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3" name="Line 35">
              <a:extLst>
                <a:ext uri="{FF2B5EF4-FFF2-40B4-BE49-F238E27FC236}">
                  <a16:creationId xmlns:a16="http://schemas.microsoft.com/office/drawing/2014/main" id="{439B6A6A-78A5-6886-9EFD-8B95B790706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 flipH="1" flipV="1">
              <a:off x="6608780" y="3002338"/>
              <a:ext cx="286580" cy="7087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rgbClr val="0000FF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4" name="Line 35">
              <a:extLst>
                <a:ext uri="{FF2B5EF4-FFF2-40B4-BE49-F238E27FC236}">
                  <a16:creationId xmlns:a16="http://schemas.microsoft.com/office/drawing/2014/main" id="{8CE83865-5225-C7FA-1C28-036B19ED8E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6889104" y="3008276"/>
              <a:ext cx="51486" cy="453088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rgbClr val="0000FF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5" name="Line 35">
              <a:extLst>
                <a:ext uri="{FF2B5EF4-FFF2-40B4-BE49-F238E27FC236}">
                  <a16:creationId xmlns:a16="http://schemas.microsoft.com/office/drawing/2014/main" id="{F30ADCF1-8663-F958-2021-AFB20F7B3F0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 flipH="1">
              <a:off x="6659024" y="3452825"/>
              <a:ext cx="282143" cy="191420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rgbClr val="0000FF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76CEADC2-B934-B8B3-AAB8-9A2C75BBD98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6724151" y="5490354"/>
              <a:ext cx="444707" cy="814816"/>
            </a:xfrm>
            <a:prstGeom prst="straightConnector1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5DF72AC7-37C9-5B38-5454-B357CD1283B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7576027" y="3423158"/>
              <a:ext cx="1247404" cy="438870"/>
            </a:xfrm>
            <a:prstGeom prst="straightConnector1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31">
              <a:extLst>
                <a:ext uri="{FF2B5EF4-FFF2-40B4-BE49-F238E27FC236}">
                  <a16:creationId xmlns:a16="http://schemas.microsoft.com/office/drawing/2014/main" id="{3EF6AB39-D45F-5BAA-B050-5C8CE52D64E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 rot="10800000" flipV="1">
              <a:off x="8615568" y="3849216"/>
              <a:ext cx="521832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Malawi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A4D1F7E9-A8BB-1F24-C386-EC8130808D7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79804" y="4289002"/>
              <a:ext cx="157524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0" dirty="0">
                  <a:solidFill>
                    <a:schemeClr val="tx1"/>
                  </a:solidFill>
                </a:rPr>
                <a:t>1</a:t>
              </a:r>
              <a:endParaRPr lang="en-ZW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8D984946-5FB0-14EA-7E86-806A774BFE2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11228" y="3442156"/>
              <a:ext cx="157524" cy="21544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0" dirty="0">
                  <a:solidFill>
                    <a:schemeClr val="tx1"/>
                  </a:solidFill>
                </a:rPr>
                <a:t>2</a:t>
              </a:r>
              <a:endParaRPr lang="en-ZW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B403E9AC-1541-DE4A-3CCF-A1EBD195EE9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49104" y="4508956"/>
              <a:ext cx="157524" cy="21544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0" dirty="0">
                  <a:solidFill>
                    <a:schemeClr val="tx1"/>
                  </a:solidFill>
                </a:rPr>
                <a:t>3</a:t>
              </a:r>
              <a:endParaRPr lang="en-ZW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86D22688-A79E-5E28-11F3-11C5AA50CBD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13644" y="4051756"/>
              <a:ext cx="157524" cy="21544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0" dirty="0">
                  <a:solidFill>
                    <a:schemeClr val="tx1"/>
                  </a:solidFill>
                </a:rPr>
                <a:t>4</a:t>
              </a:r>
              <a:endParaRPr lang="en-ZW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162D6D8-ECEA-70B5-15EF-9BC3F8DE92C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97228" y="2603956"/>
              <a:ext cx="157524" cy="21544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0" dirty="0">
                  <a:solidFill>
                    <a:schemeClr val="tx1"/>
                  </a:solidFill>
                </a:rPr>
                <a:t>5</a:t>
              </a:r>
              <a:endParaRPr lang="en-ZW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9051F199-0100-9BF5-A9AB-BAED91F3325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49104" y="3061156"/>
              <a:ext cx="157524" cy="21544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0" dirty="0">
                  <a:solidFill>
                    <a:schemeClr val="tx1"/>
                  </a:solidFill>
                </a:rPr>
                <a:t>6</a:t>
              </a:r>
              <a:endParaRPr lang="en-ZW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AE3E6C5A-81A2-B7A6-4E94-77CF1DBFACD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18163" y="3777923"/>
              <a:ext cx="157524" cy="21544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0" dirty="0">
                  <a:solidFill>
                    <a:schemeClr val="tx1"/>
                  </a:solidFill>
                </a:rPr>
                <a:t>7</a:t>
              </a:r>
              <a:endParaRPr lang="en-ZW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D5C4007A-B4A5-C31D-5BEF-1E7E23E99B4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78028" y="5575756"/>
              <a:ext cx="157524" cy="21544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0" dirty="0">
                  <a:solidFill>
                    <a:schemeClr val="tx1"/>
                  </a:solidFill>
                </a:rPr>
                <a:t>8</a:t>
              </a:r>
              <a:endParaRPr lang="en-ZW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76C31A75-D80D-7724-D904-F710E99E5A6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28374" y="4343400"/>
              <a:ext cx="157524" cy="21544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0" dirty="0">
                  <a:solidFill>
                    <a:schemeClr val="tx1"/>
                  </a:solidFill>
                </a:rPr>
                <a:t>9</a:t>
              </a:r>
              <a:endParaRPr lang="en-ZW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63B6E0AF-1BE9-0299-7742-E5B4E41A161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68858" y="3394061"/>
              <a:ext cx="292038" cy="21544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0" dirty="0">
                  <a:solidFill>
                    <a:schemeClr val="tx1"/>
                  </a:solidFill>
                </a:rPr>
                <a:t>10</a:t>
              </a:r>
              <a:endParaRPr lang="en-ZW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7F34D4E0-BC07-3A47-6BCB-63BAE3BFB02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46185" y="2819400"/>
              <a:ext cx="322051" cy="21544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0" dirty="0">
                  <a:solidFill>
                    <a:schemeClr val="tx1"/>
                  </a:solidFill>
                </a:rPr>
                <a:t>11</a:t>
              </a:r>
              <a:endParaRPr lang="en-ZW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9305EA2D-41E1-06B0-4C65-FA9597EB0A9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93977" y="2299156"/>
              <a:ext cx="322051" cy="21544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0" dirty="0">
                  <a:solidFill>
                    <a:schemeClr val="tx1"/>
                  </a:solidFill>
                </a:rPr>
                <a:t>12</a:t>
              </a:r>
              <a:endParaRPr lang="en-ZW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D83838F2-A9A6-EE5D-D7E7-21401C1CD6E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47909" y="4800600"/>
              <a:ext cx="301719" cy="21544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0" dirty="0">
                  <a:solidFill>
                    <a:schemeClr val="tx1"/>
                  </a:solidFill>
                </a:rPr>
                <a:t>13</a:t>
              </a:r>
              <a:endParaRPr lang="en-ZW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17E9596C-C4CA-BBDC-7686-41F3B1B50DE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37366" y="4478596"/>
              <a:ext cx="302338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0" dirty="0">
                  <a:solidFill>
                    <a:schemeClr val="tx1"/>
                  </a:solidFill>
                </a:rPr>
                <a:t>14</a:t>
              </a:r>
              <a:endParaRPr lang="en-ZW" sz="800" b="0" dirty="0">
                <a:solidFill>
                  <a:schemeClr val="tx1"/>
                </a:solidFill>
              </a:endParaRPr>
            </a:p>
          </p:txBody>
        </p: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B102A9F5-7E0A-224F-F14F-D6ED70BB81F5}"/>
                </a:ext>
              </a:extLst>
            </p:cNvPr>
            <p:cNvCxnSpPr>
              <a:cxnSpLocks noGrp="1" noRot="1" noMove="1" noResize="1" noEditPoints="1" noAdjustHandles="1" noChangeArrowheads="1" noChangeShapeType="1"/>
              <a:stCxn id="159" idx="1"/>
            </p:cNvCxnSpPr>
            <p:nvPr/>
          </p:nvCxnSpPr>
          <p:spPr>
            <a:xfrm flipH="1" flipV="1">
              <a:off x="7546034" y="4507005"/>
              <a:ext cx="391332" cy="79313"/>
            </a:xfrm>
            <a:prstGeom prst="straightConnector1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C037A40A-E1B2-6BE1-A867-A45F4B1BE07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7632251" y="4105229"/>
              <a:ext cx="715626" cy="346357"/>
            </a:xfrm>
            <a:prstGeom prst="straightConnector1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278A1E58-8AAD-E566-E198-44FEB30FB56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20344" y="2743200"/>
              <a:ext cx="322051" cy="21544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0" dirty="0">
                  <a:solidFill>
                    <a:schemeClr val="tx1"/>
                  </a:solidFill>
                </a:rPr>
                <a:t>15</a:t>
              </a:r>
              <a:endParaRPr lang="en-ZW" sz="800" b="0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E319DE-828F-7806-E5A1-51E6765680B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 rot="16200000">
              <a:off x="7411760" y="4945608"/>
              <a:ext cx="128462" cy="242756"/>
              <a:chOff x="3300899" y="5923325"/>
              <a:chExt cx="128462" cy="242756"/>
            </a:xfrm>
          </p:grpSpPr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0C19FF68-773E-6EA3-E04D-373CD21B054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03302">
                <a:off x="3300899" y="5923325"/>
                <a:ext cx="128462" cy="125362"/>
              </a:xfrm>
              <a:prstGeom prst="flowChartConnector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C708097-2D4D-9B37-A614-5853CC260021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endCxn id="10" idx="4"/>
              </p:cNvCxnSpPr>
              <p:nvPr/>
            </p:nvCxnSpPr>
            <p:spPr>
              <a:xfrm rot="103302" flipH="1" flipV="1">
                <a:off x="3361351" y="6048719"/>
                <a:ext cx="6115" cy="117362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D02325D-CE5E-DFF3-97DD-A0B664BFB80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 rot="16200000">
              <a:off x="8228419" y="3421261"/>
              <a:ext cx="128462" cy="242756"/>
              <a:chOff x="3300898" y="5923325"/>
              <a:chExt cx="128462" cy="242756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D5563F85-198D-EEE4-6DA1-9B0767D2078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03302">
                <a:off x="3300898" y="5923325"/>
                <a:ext cx="128462" cy="125362"/>
              </a:xfrm>
              <a:prstGeom prst="flowChartConnector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5800B89-ABE2-9643-7D2B-DE2D468E5565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endCxn id="15" idx="4"/>
              </p:cNvCxnSpPr>
              <p:nvPr/>
            </p:nvCxnSpPr>
            <p:spPr>
              <a:xfrm rot="103302" flipH="1" flipV="1">
                <a:off x="3361351" y="6048719"/>
                <a:ext cx="6115" cy="117362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3A9B978-AB66-7F92-4BA1-9C632A0839D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 rot="6103908">
              <a:off x="6623227" y="4166170"/>
              <a:ext cx="128462" cy="242757"/>
              <a:chOff x="3300899" y="5923324"/>
              <a:chExt cx="128462" cy="242757"/>
            </a:xfrm>
          </p:grpSpPr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F488F2F4-86A5-72AC-5D32-85EBEA31E3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03302">
                <a:off x="3300899" y="5923324"/>
                <a:ext cx="128462" cy="125362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B2AD87A-B1C1-9288-F001-4FD2355CE17A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endCxn id="18" idx="4"/>
              </p:cNvCxnSpPr>
              <p:nvPr/>
            </p:nvCxnSpPr>
            <p:spPr>
              <a:xfrm rot="103302" flipH="1" flipV="1">
                <a:off x="3361351" y="6048719"/>
                <a:ext cx="6115" cy="117362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68F0D10-A83B-6624-0582-4CAB646E705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 rot="8364077">
              <a:off x="4615835" y="2790561"/>
              <a:ext cx="128462" cy="242757"/>
              <a:chOff x="3300899" y="5923324"/>
              <a:chExt cx="128462" cy="242757"/>
            </a:xfrm>
          </p:grpSpPr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CA11CD5C-2343-74BA-0912-6E8559A5287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03302">
                <a:off x="3300899" y="5923324"/>
                <a:ext cx="128462" cy="12536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B551CE8-ED1D-C9D9-50CB-E9417B5A34AD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endCxn id="21" idx="4"/>
              </p:cNvCxnSpPr>
              <p:nvPr/>
            </p:nvCxnSpPr>
            <p:spPr>
              <a:xfrm rot="103302" flipH="1" flipV="1">
                <a:off x="3361352" y="6048719"/>
                <a:ext cx="6115" cy="117362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21FC05F-1A31-456C-4050-C11912EFCDE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 rot="8391394">
              <a:off x="6757890" y="4496931"/>
              <a:ext cx="128462" cy="242757"/>
              <a:chOff x="3300900" y="5923324"/>
              <a:chExt cx="128462" cy="242757"/>
            </a:xfrm>
          </p:grpSpPr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1CA850A7-A5E8-36E4-CAA4-E2FBC2E786C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03302">
                <a:off x="3300900" y="5923324"/>
                <a:ext cx="128462" cy="12536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7ECA4B4-45DF-BAFA-BE62-5CB7C97F4434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endCxn id="38" idx="4"/>
              </p:cNvCxnSpPr>
              <p:nvPr/>
            </p:nvCxnSpPr>
            <p:spPr>
              <a:xfrm rot="103302" flipH="1" flipV="1">
                <a:off x="3361351" y="6048719"/>
                <a:ext cx="6115" cy="117362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B454710-5040-0F3E-B9D8-6839D525F57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 rot="16200000">
              <a:off x="8036591" y="2969212"/>
              <a:ext cx="128462" cy="242757"/>
              <a:chOff x="3300898" y="5923324"/>
              <a:chExt cx="128462" cy="242757"/>
            </a:xfrm>
          </p:grpSpPr>
          <p:sp>
            <p:nvSpPr>
              <p:cNvPr id="45" name="Flowchart: Connector 44">
                <a:extLst>
                  <a:ext uri="{FF2B5EF4-FFF2-40B4-BE49-F238E27FC236}">
                    <a16:creationId xmlns:a16="http://schemas.microsoft.com/office/drawing/2014/main" id="{C27DE872-8748-A131-C100-DB0A0550B92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03302">
                <a:off x="3300898" y="5923324"/>
                <a:ext cx="128462" cy="125362"/>
              </a:xfrm>
              <a:prstGeom prst="flowChartConnector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ED50408-FE12-8A9E-0925-576BFCF19F5F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endCxn id="45" idx="4"/>
              </p:cNvCxnSpPr>
              <p:nvPr/>
            </p:nvCxnSpPr>
            <p:spPr>
              <a:xfrm rot="103302" flipH="1" flipV="1">
                <a:off x="3361351" y="6048719"/>
                <a:ext cx="6115" cy="117362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55" name="Line 35">
              <a:extLst>
                <a:ext uri="{FF2B5EF4-FFF2-40B4-BE49-F238E27FC236}">
                  <a16:creationId xmlns:a16="http://schemas.microsoft.com/office/drawing/2014/main" id="{8C9D5CAB-E5D0-048D-D58F-9F2EF7A6E07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 flipH="1" flipV="1">
              <a:off x="6619918" y="3308027"/>
              <a:ext cx="309096" cy="143369"/>
            </a:xfrm>
            <a:prstGeom prst="line">
              <a:avLst/>
            </a:prstGeom>
            <a:solidFill>
              <a:srgbClr val="92D050"/>
            </a:solidFill>
            <a:ln w="19050">
              <a:solidFill>
                <a:srgbClr val="0000FF"/>
              </a:solidFill>
              <a:round/>
              <a:headEnd type="oval" w="med" len="med"/>
              <a:tailEnd type="oval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W" sz="7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A457E14-7CA8-E36D-1B41-19AC11CF4DE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 rot="20639805">
              <a:off x="6793704" y="2758423"/>
              <a:ext cx="128462" cy="242756"/>
              <a:chOff x="3300899" y="5923325"/>
              <a:chExt cx="128462" cy="242756"/>
            </a:xfrm>
          </p:grpSpPr>
          <p:sp>
            <p:nvSpPr>
              <p:cNvPr id="58" name="Flowchart: Connector 57">
                <a:extLst>
                  <a:ext uri="{FF2B5EF4-FFF2-40B4-BE49-F238E27FC236}">
                    <a16:creationId xmlns:a16="http://schemas.microsoft.com/office/drawing/2014/main" id="{DE978D82-221C-1560-1332-950280A4FD1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03302">
                <a:off x="3300899" y="5923325"/>
                <a:ext cx="128462" cy="125362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2AB795C-D9F7-E68D-64B8-DC3B5C293723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endCxn id="58" idx="4"/>
              </p:cNvCxnSpPr>
              <p:nvPr/>
            </p:nvCxnSpPr>
            <p:spPr>
              <a:xfrm rot="103302" flipH="1" flipV="1">
                <a:off x="3361351" y="6048719"/>
                <a:ext cx="6115" cy="117362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47FF99E-9899-95BE-2AE3-F0ECC448430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 rot="3969984">
              <a:off x="7006716" y="3274333"/>
              <a:ext cx="128462" cy="242757"/>
              <a:chOff x="3300900" y="5923324"/>
              <a:chExt cx="128462" cy="242757"/>
            </a:xfrm>
          </p:grpSpPr>
          <p:sp>
            <p:nvSpPr>
              <p:cNvPr id="66" name="Flowchart: Connector 65">
                <a:extLst>
                  <a:ext uri="{FF2B5EF4-FFF2-40B4-BE49-F238E27FC236}">
                    <a16:creationId xmlns:a16="http://schemas.microsoft.com/office/drawing/2014/main" id="{075F5FF8-A6B7-D2F3-8B45-C67D1868C92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03302">
                <a:off x="3300900" y="5923324"/>
                <a:ext cx="128462" cy="125362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6B050F48-DC48-F715-16A0-DC2ED5E63780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endCxn id="66" idx="4"/>
              </p:cNvCxnSpPr>
              <p:nvPr/>
            </p:nvCxnSpPr>
            <p:spPr>
              <a:xfrm rot="103302" flipH="1" flipV="1">
                <a:off x="3361351" y="6048719"/>
                <a:ext cx="6115" cy="117362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B0CD18B-FA9A-B1D1-0381-DB85695C3C3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 rot="5781367">
              <a:off x="5148795" y="2464238"/>
              <a:ext cx="128462" cy="242758"/>
              <a:chOff x="3300899" y="5923323"/>
              <a:chExt cx="128462" cy="242758"/>
            </a:xfrm>
          </p:grpSpPr>
          <p:sp>
            <p:nvSpPr>
              <p:cNvPr id="69" name="Flowchart: Connector 68">
                <a:extLst>
                  <a:ext uri="{FF2B5EF4-FFF2-40B4-BE49-F238E27FC236}">
                    <a16:creationId xmlns:a16="http://schemas.microsoft.com/office/drawing/2014/main" id="{520F99F3-5CA2-4263-BBBE-B41CA608E13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03302">
                <a:off x="3300899" y="5923323"/>
                <a:ext cx="128462" cy="125362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0823B5B-97AB-95BD-7392-86DA66037964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endCxn id="69" idx="4"/>
              </p:cNvCxnSpPr>
              <p:nvPr/>
            </p:nvCxnSpPr>
            <p:spPr>
              <a:xfrm rot="103302" flipH="1" flipV="1">
                <a:off x="3361351" y="6048719"/>
                <a:ext cx="6115" cy="117362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B5C2A9F-4DA6-E7FC-2850-39DD5C7D7F6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 rot="20303359">
              <a:off x="4592551" y="3902439"/>
              <a:ext cx="128462" cy="242757"/>
              <a:chOff x="3300899" y="5923324"/>
              <a:chExt cx="128462" cy="242757"/>
            </a:xfrm>
          </p:grpSpPr>
          <p:sp>
            <p:nvSpPr>
              <p:cNvPr id="72" name="Flowchart: Connector 71">
                <a:extLst>
                  <a:ext uri="{FF2B5EF4-FFF2-40B4-BE49-F238E27FC236}">
                    <a16:creationId xmlns:a16="http://schemas.microsoft.com/office/drawing/2014/main" id="{7044F113-32C6-3DCC-27D2-765C7E43E7D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03302">
                <a:off x="3300899" y="5923324"/>
                <a:ext cx="128462" cy="125362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5F66EA3-94AF-04D4-7D1A-AF7E6D839900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endCxn id="72" idx="4"/>
              </p:cNvCxnSpPr>
              <p:nvPr/>
            </p:nvCxnSpPr>
            <p:spPr>
              <a:xfrm rot="103302" flipH="1" flipV="1">
                <a:off x="3361351" y="6048719"/>
                <a:ext cx="6115" cy="117362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07D100A-5DCF-E73F-E32C-D28ECDF498E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 rot="13204862">
              <a:off x="4567223" y="4154915"/>
              <a:ext cx="128462" cy="242758"/>
              <a:chOff x="3300900" y="5923323"/>
              <a:chExt cx="128462" cy="242758"/>
            </a:xfrm>
          </p:grpSpPr>
          <p:sp>
            <p:nvSpPr>
              <p:cNvPr id="75" name="Flowchart: Connector 74">
                <a:extLst>
                  <a:ext uri="{FF2B5EF4-FFF2-40B4-BE49-F238E27FC236}">
                    <a16:creationId xmlns:a16="http://schemas.microsoft.com/office/drawing/2014/main" id="{2BE7469A-7776-0D8A-1F5C-F7389C628AF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03302">
                <a:off x="3300900" y="5923323"/>
                <a:ext cx="128462" cy="125362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AD413F3F-9E3F-E8A6-FEE8-B95191BFEDE2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endCxn id="75" idx="4"/>
              </p:cNvCxnSpPr>
              <p:nvPr/>
            </p:nvCxnSpPr>
            <p:spPr>
              <a:xfrm rot="103302" flipH="1" flipV="1">
                <a:off x="3361351" y="6048719"/>
                <a:ext cx="6115" cy="117362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6A02FFD-DE62-071E-EC6D-DD401B2D2A9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 rot="1297826">
              <a:off x="6541226" y="4028438"/>
              <a:ext cx="128462" cy="242758"/>
              <a:chOff x="3300899" y="5923323"/>
              <a:chExt cx="128462" cy="242758"/>
            </a:xfrm>
          </p:grpSpPr>
          <p:sp>
            <p:nvSpPr>
              <p:cNvPr id="78" name="Flowchart: Connector 77">
                <a:extLst>
                  <a:ext uri="{FF2B5EF4-FFF2-40B4-BE49-F238E27FC236}">
                    <a16:creationId xmlns:a16="http://schemas.microsoft.com/office/drawing/2014/main" id="{47A9D240-EE3D-3677-9DF6-5A9628C90C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03302">
                <a:off x="3300899" y="5923323"/>
                <a:ext cx="128462" cy="125362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C1386CFD-A4FA-EB6A-2121-E366A9A7403D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endCxn id="78" idx="4"/>
              </p:cNvCxnSpPr>
              <p:nvPr/>
            </p:nvCxnSpPr>
            <p:spPr>
              <a:xfrm rot="103302" flipH="1" flipV="1">
                <a:off x="3361351" y="6048719"/>
                <a:ext cx="6115" cy="117362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3C3011B-4E05-B609-A0E4-8E54A625E93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 rot="7030718">
              <a:off x="7664648" y="4153868"/>
              <a:ext cx="128462" cy="242758"/>
              <a:chOff x="3300899" y="5923323"/>
              <a:chExt cx="128462" cy="242758"/>
            </a:xfrm>
          </p:grpSpPr>
          <p:sp>
            <p:nvSpPr>
              <p:cNvPr id="81" name="Flowchart: Connector 80">
                <a:extLst>
                  <a:ext uri="{FF2B5EF4-FFF2-40B4-BE49-F238E27FC236}">
                    <a16:creationId xmlns:a16="http://schemas.microsoft.com/office/drawing/2014/main" id="{45956939-354B-1D98-6DED-92320BBDBC1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03302">
                <a:off x="3300899" y="5923323"/>
                <a:ext cx="128462" cy="125362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6099A0DD-7343-2858-15AA-AA777A861ECF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endCxn id="81" idx="4"/>
              </p:cNvCxnSpPr>
              <p:nvPr/>
            </p:nvCxnSpPr>
            <p:spPr>
              <a:xfrm rot="103302" flipH="1" flipV="1">
                <a:off x="3361351" y="6048719"/>
                <a:ext cx="6115" cy="117362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F8C24EE-CA4A-FC37-C581-03CB8EC5B3A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766607" y="1093754"/>
              <a:ext cx="128462" cy="242757"/>
              <a:chOff x="3300899" y="5923324"/>
              <a:chExt cx="128462" cy="242757"/>
            </a:xfrm>
          </p:grpSpPr>
          <p:sp>
            <p:nvSpPr>
              <p:cNvPr id="3" name="Flowchart: Connector 2">
                <a:extLst>
                  <a:ext uri="{FF2B5EF4-FFF2-40B4-BE49-F238E27FC236}">
                    <a16:creationId xmlns:a16="http://schemas.microsoft.com/office/drawing/2014/main" id="{43555326-8D76-AD2C-2B6B-48A98C1C74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03302">
                <a:off x="3300899" y="5923324"/>
                <a:ext cx="128462" cy="125362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80B0F5CB-3D95-2E89-97F4-35F2F8E122F9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endCxn id="3" idx="4"/>
              </p:cNvCxnSpPr>
              <p:nvPr/>
            </p:nvCxnSpPr>
            <p:spPr>
              <a:xfrm rot="103302" flipH="1" flipV="1">
                <a:off x="3361351" y="6048719"/>
                <a:ext cx="6115" cy="117362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A023BD-673F-BC1B-251E-BFDC1BF62E9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766607" y="1379413"/>
              <a:ext cx="128462" cy="242757"/>
              <a:chOff x="3300899" y="5923324"/>
              <a:chExt cx="128462" cy="242757"/>
            </a:xfrm>
          </p:grpSpPr>
          <p:sp>
            <p:nvSpPr>
              <p:cNvPr id="6" name="Flowchart: Connector 5">
                <a:extLst>
                  <a:ext uri="{FF2B5EF4-FFF2-40B4-BE49-F238E27FC236}">
                    <a16:creationId xmlns:a16="http://schemas.microsoft.com/office/drawing/2014/main" id="{B33E24F3-5CA9-3299-D4DB-AFBDE1A73F4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03302">
                <a:off x="3300899" y="5923324"/>
                <a:ext cx="128462" cy="125362"/>
              </a:xfrm>
              <a:prstGeom prst="flowChartConnector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910BA489-97A9-C1B5-19AF-A59E4F9B1071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endCxn id="6" idx="4"/>
              </p:cNvCxnSpPr>
              <p:nvPr/>
            </p:nvCxnSpPr>
            <p:spPr>
              <a:xfrm rot="103302" flipH="1" flipV="1">
                <a:off x="3361351" y="6048719"/>
                <a:ext cx="6115" cy="117362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4E74F1E-CD35-55A1-B62A-46B5D06CB0E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766607" y="1662243"/>
              <a:ext cx="128462" cy="242757"/>
              <a:chOff x="3300899" y="5923324"/>
              <a:chExt cx="128462" cy="242757"/>
            </a:xfrm>
          </p:grpSpPr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91A81A98-1CE9-281F-6DE1-80E98F93B9A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03302">
                <a:off x="3300899" y="5923324"/>
                <a:ext cx="128462" cy="125362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AC88524-57B3-9D70-9EA7-9DFD8F74DBE9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endCxn id="12" idx="4"/>
              </p:cNvCxnSpPr>
              <p:nvPr/>
            </p:nvCxnSpPr>
            <p:spPr>
              <a:xfrm rot="103302" flipH="1" flipV="1">
                <a:off x="3361351" y="6048719"/>
                <a:ext cx="6115" cy="117362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5871DF5-CF2A-949B-5364-6656045ABCD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42296" y="1125379"/>
              <a:ext cx="10150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0" dirty="0">
                  <a:solidFill>
                    <a:schemeClr val="tx1"/>
                  </a:solidFill>
                </a:rPr>
                <a:t>Hydropower Plant</a:t>
              </a:r>
              <a:endParaRPr lang="en-ZW" sz="1000" b="0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47305A9-1C34-623A-01B7-605E37ACC51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42807" y="1379413"/>
              <a:ext cx="9124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0" dirty="0">
                  <a:solidFill>
                    <a:schemeClr val="tx1"/>
                  </a:solidFill>
                </a:rPr>
                <a:t>Gas Fired Plant</a:t>
              </a:r>
              <a:endParaRPr lang="en-ZW" sz="1000" b="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B03E725-0A84-B511-B2C3-322BD9DDB8F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98092" y="1649029"/>
              <a:ext cx="12554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0" dirty="0">
                  <a:solidFill>
                    <a:schemeClr val="tx1"/>
                  </a:solidFill>
                </a:rPr>
                <a:t>Diesel/Coal Fired Plant</a:t>
              </a:r>
              <a:endParaRPr lang="en-ZW" sz="1000" b="0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43F793F-2CE8-0815-02F0-886EAA99361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27285" y="896779"/>
              <a:ext cx="5309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0" u="sng" dirty="0">
                  <a:solidFill>
                    <a:schemeClr val="tx1"/>
                  </a:solidFill>
                </a:rPr>
                <a:t>Legend</a:t>
              </a:r>
              <a:endParaRPr lang="en-ZW" sz="1000" b="0" u="sng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404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ACBE320-394C-45CD-A561-B38EC5831F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3.0 Mozambique – Zambia Transmission Interconnector Project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A79CD46-C3AC-5BC8-8734-0DCFE6A3BDE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15795" y="1423193"/>
            <a:ext cx="7694805" cy="4860655"/>
            <a:chOff x="685800" y="1423193"/>
            <a:chExt cx="7694805" cy="4860655"/>
          </a:xfrm>
        </p:grpSpPr>
        <p:pic>
          <p:nvPicPr>
            <p:cNvPr id="3" name="Picture 2" descr="Map&#10;&#10;Description automatically generated">
              <a:extLst>
                <a:ext uri="{FF2B5EF4-FFF2-40B4-BE49-F238E27FC236}">
                  <a16:creationId xmlns:a16="http://schemas.microsoft.com/office/drawing/2014/main" id="{7A97F589-CC84-D38B-42A0-DFAB6B8AA2F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33" b="7754"/>
            <a:stretch/>
          </p:blipFill>
          <p:spPr>
            <a:xfrm>
              <a:off x="685800" y="1423193"/>
              <a:ext cx="4953000" cy="4825207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B23968D-E720-959F-E628-74BFE58B0AD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096000" y="1428902"/>
              <a:ext cx="2284605" cy="4854946"/>
              <a:chOff x="6310339" y="1151993"/>
              <a:chExt cx="2284605" cy="485494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A8F0159-E6B8-59E5-0144-1F2055E1C9D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17923" y="1433623"/>
                <a:ext cx="5334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W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3BABDD9-8E86-3EE4-0759-2CEE7A37EB75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  <a:stCxn id="5" idx="2"/>
                <a:endCxn id="11" idx="0"/>
              </p:cNvCxnSpPr>
              <p:nvPr/>
            </p:nvCxnSpPr>
            <p:spPr>
              <a:xfrm flipH="1">
                <a:off x="7256577" y="1890823"/>
                <a:ext cx="28046" cy="32912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3F550378-5C87-71F1-4DF4-FA4BA6EDB8ED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6705600" y="2271823"/>
                <a:ext cx="1078475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DDCA643-1B78-F420-0ADF-3C4BE1CE08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989877" y="5182051"/>
                <a:ext cx="5334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W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E8E52C-DDD3-489E-8E7E-D70EAB08BB9F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32227" y="1151993"/>
                <a:ext cx="95891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b="0" dirty="0">
                    <a:solidFill>
                      <a:schemeClr val="tx1"/>
                    </a:solidFill>
                  </a:rPr>
                  <a:t>ZESCO Network</a:t>
                </a:r>
                <a:endParaRPr lang="en-ZW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D65B10-68B7-9C9B-7636-AD43BA98FE9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754649" y="2071768"/>
                <a:ext cx="8402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 b="0" dirty="0">
                    <a:solidFill>
                      <a:schemeClr val="tx1"/>
                    </a:solidFill>
                  </a:rPr>
                  <a:t>Chipata West </a:t>
                </a:r>
              </a:p>
              <a:p>
                <a:pPr algn="ctr"/>
                <a:r>
                  <a:rPr lang="en-GB" sz="1000" b="0" dirty="0">
                    <a:solidFill>
                      <a:schemeClr val="tx1"/>
                    </a:solidFill>
                  </a:rPr>
                  <a:t>Substation</a:t>
                </a:r>
                <a:endParaRPr lang="en-ZW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358B2A-1E7A-F320-082E-5B555DBF6936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48178" y="5760718"/>
                <a:ext cx="83067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b="0" dirty="0">
                    <a:solidFill>
                      <a:schemeClr val="tx1"/>
                    </a:solidFill>
                  </a:rPr>
                  <a:t>EDM Network</a:t>
                </a:r>
                <a:endParaRPr lang="en-ZW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472BA0-07C9-B9D2-B964-8BB28693E94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784075" y="4676745"/>
                <a:ext cx="6928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000" b="0" dirty="0">
                    <a:solidFill>
                      <a:schemeClr val="tx1"/>
                    </a:solidFill>
                  </a:rPr>
                  <a:t>Matambo </a:t>
                </a:r>
              </a:p>
              <a:p>
                <a:r>
                  <a:rPr lang="en-GB" sz="1000" b="0" dirty="0">
                    <a:solidFill>
                      <a:schemeClr val="tx1"/>
                    </a:solidFill>
                  </a:rPr>
                  <a:t>Substation</a:t>
                </a:r>
                <a:endParaRPr lang="en-ZW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4BEA05A-31B0-FB93-C96A-AC239FA076E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16200000">
                <a:off x="6790431" y="3435685"/>
                <a:ext cx="72487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b="0" dirty="0">
                    <a:solidFill>
                      <a:schemeClr val="tx1"/>
                    </a:solidFill>
                  </a:rPr>
                  <a:t>375km Line</a:t>
                </a:r>
                <a:endParaRPr lang="en-ZW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62F3E1-E796-8E21-D952-D14EB71C8B3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310339" y="4607178"/>
                <a:ext cx="48122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b="0" dirty="0">
                    <a:solidFill>
                      <a:schemeClr val="tx1"/>
                    </a:solidFill>
                  </a:rPr>
                  <a:t>400kV</a:t>
                </a:r>
                <a:endParaRPr lang="en-ZW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232A8A-0172-3978-E2F9-EE16FE79D69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343198" y="1997655"/>
                <a:ext cx="48122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b="0" dirty="0">
                    <a:solidFill>
                      <a:schemeClr val="tx1"/>
                    </a:solidFill>
                  </a:rPr>
                  <a:t>400kV</a:t>
                </a:r>
                <a:endParaRPr lang="en-ZW" sz="1000" b="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B7CE3395-591E-F645-2A40-BBAC604251D9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7551323" y="4472399"/>
                <a:ext cx="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6CD25519-993D-779E-DE37-5A4BE87BA341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6919939" y="2271823"/>
                <a:ext cx="0" cy="35550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AB19B60-1DF9-8647-2FBB-D367B1612EA1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6705600" y="4876800"/>
                <a:ext cx="1078475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9899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3863E-090C-4129-9AA6-80A62A89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060" y="1477962"/>
            <a:ext cx="840914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AF814B-801B-45BF-A1AC-40935F1FF7C8}"/>
              </a:ext>
            </a:extLst>
          </p:cNvPr>
          <p:cNvSpPr/>
          <p:nvPr/>
        </p:nvSpPr>
        <p:spPr>
          <a:xfrm>
            <a:off x="457200" y="1417638"/>
            <a:ext cx="7772400" cy="4988458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B3267-AF93-4F62-8837-F27138706875}"/>
              </a:ext>
            </a:extLst>
          </p:cNvPr>
          <p:cNvSpPr txBox="1"/>
          <p:nvPr/>
        </p:nvSpPr>
        <p:spPr>
          <a:xfrm>
            <a:off x="2667000" y="1676400"/>
            <a:ext cx="381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Project Objectives and Goals</a:t>
            </a:r>
            <a:endParaRPr lang="en-ZW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9C803-F710-4F17-8155-5EE20B2C1423}"/>
              </a:ext>
            </a:extLst>
          </p:cNvPr>
          <p:cNvSpPr txBox="1"/>
          <p:nvPr/>
        </p:nvSpPr>
        <p:spPr>
          <a:xfrm>
            <a:off x="3081493" y="2311595"/>
            <a:ext cx="487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increase regional power flows and trade within the SAPP region by </a:t>
            </a:r>
            <a:r>
              <a:rPr lang="en-ZW" sz="1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accelerating supporting infrastructure (transmission </a:t>
            </a:r>
            <a:r>
              <a:rPr lang="en-GB" sz="1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capacity) within the SAPP that can be used to facilitate both the Day </a:t>
            </a:r>
            <a:r>
              <a:rPr lang="en-ZW" sz="1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Ahead Market (DAM) and bilateral trading arrangements.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W" sz="1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transmission infrastructure to cater for future grid interconnections </a:t>
            </a:r>
            <a:r>
              <a:rPr lang="en-GB" sz="1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other EAPP and SAPP </a:t>
            </a:r>
            <a:r>
              <a:rPr lang="en-ZW" sz="1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W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diversity of generation resources resulting in increased system resilience in the wake of climate change</a:t>
            </a:r>
            <a:endParaRPr lang="en-ZW" sz="1800" b="0" i="0" u="none" strike="noStrik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4508DA-533A-4E21-8C7C-8B75E4361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000" dirty="0"/>
              <a:t>3.1 Mozambique-Zambia Transmission Interconnector Project</a:t>
            </a:r>
          </a:p>
        </p:txBody>
      </p:sp>
      <p:pic>
        <p:nvPicPr>
          <p:cNvPr id="2054" name="Picture 6" descr="Image result for substations">
            <a:extLst>
              <a:ext uri="{FF2B5EF4-FFF2-40B4-BE49-F238E27FC236}">
                <a16:creationId xmlns:a16="http://schemas.microsoft.com/office/drawing/2014/main" id="{F5331586-5345-4507-8654-1E18927FB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5" y="2438400"/>
            <a:ext cx="253278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968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3E1D2E-55A8-41AE-BD42-01E75CE10C46}"/>
              </a:ext>
            </a:extLst>
          </p:cNvPr>
          <p:cNvSpPr/>
          <p:nvPr/>
        </p:nvSpPr>
        <p:spPr>
          <a:xfrm>
            <a:off x="457200" y="1295400"/>
            <a:ext cx="7696200" cy="5287962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C1DB3-25B2-40E6-95CA-BD058A4B1850}"/>
              </a:ext>
            </a:extLst>
          </p:cNvPr>
          <p:cNvSpPr txBox="1"/>
          <p:nvPr/>
        </p:nvSpPr>
        <p:spPr>
          <a:xfrm>
            <a:off x="914400" y="1143000"/>
            <a:ext cx="73152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ZW" sz="13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ZW" sz="140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350" dirty="0">
                <a:solidFill>
                  <a:schemeClr val="tx1"/>
                </a:solidFill>
                <a:latin typeface="Arial" panose="020B0604020202020204" pitchFamily="34" charset="0"/>
              </a:rPr>
              <a:t>Feasibility Studies</a:t>
            </a:r>
            <a:r>
              <a:rPr lang="en-GB" sz="135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35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Feasibility studies coordinated by SAPP using NEPAD IPPF funds (US$1.4 m) and World Bank AREP funds (US$463,300). Utilities also made financial contributions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350" b="0" dirty="0">
                <a:solidFill>
                  <a:schemeClr val="tx1"/>
                </a:solidFill>
                <a:latin typeface="Arial" panose="020B0604020202020204" pitchFamily="34" charset="0"/>
              </a:rPr>
              <a:t>Studies undertaken by AF Consult (AFRY) of Switzerland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35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Studies completed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ZW" sz="135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System Studies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35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System studies conducted for different scenarios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350" b="0" dirty="0">
                <a:solidFill>
                  <a:schemeClr val="tx1"/>
                </a:solidFill>
                <a:latin typeface="Arial" panose="020B0604020202020204" pitchFamily="34" charset="0"/>
              </a:rPr>
              <a:t>Energy flow across interconnector investigated through an energy model developed for the entire SAPP system.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350" b="0" dirty="0">
                <a:solidFill>
                  <a:schemeClr val="tx1"/>
                </a:solidFill>
                <a:latin typeface="Arial" panose="020B0604020202020204" pitchFamily="34" charset="0"/>
              </a:rPr>
              <a:t>The utilisation of the interconnector is above 50%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35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Project Economics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350" b="0" dirty="0">
                <a:solidFill>
                  <a:schemeClr val="tx1"/>
                </a:solidFill>
                <a:latin typeface="Arial" panose="020B0604020202020204" pitchFamily="34" charset="0"/>
              </a:rPr>
              <a:t>Project is economically viable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350" b="0" dirty="0">
                <a:solidFill>
                  <a:schemeClr val="tx1"/>
                </a:solidFill>
                <a:latin typeface="Arial" panose="020B0604020202020204" pitchFamily="34" charset="0"/>
              </a:rPr>
              <a:t>Project has NPV of US$214.5 m at a DF of 10%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35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Project IRR </a:t>
            </a:r>
            <a:r>
              <a:rPr lang="en-GB" sz="1350" b="0" dirty="0">
                <a:solidFill>
                  <a:schemeClr val="tx1"/>
                </a:solidFill>
                <a:latin typeface="Arial" panose="020B0604020202020204" pitchFamily="34" charset="0"/>
              </a:rPr>
              <a:t>is</a:t>
            </a:r>
            <a:r>
              <a:rPr lang="en-GB" sz="135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18%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ZW" sz="135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Technical Definition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35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Project infrastructure scope developed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350" b="0" dirty="0">
                <a:solidFill>
                  <a:schemeClr val="tx1"/>
                </a:solidFill>
                <a:latin typeface="Arial" panose="020B0604020202020204" pitchFamily="34" charset="0"/>
              </a:rPr>
              <a:t>LiDAR survey and Geotech carried out for entire line and substation locations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350" dirty="0">
                <a:solidFill>
                  <a:schemeClr val="tx1"/>
                </a:solidFill>
                <a:latin typeface="Arial" panose="020B0604020202020204" pitchFamily="34" charset="0"/>
              </a:rPr>
              <a:t>ESIA</a:t>
            </a:r>
            <a:endParaRPr lang="en-ZW" sz="1350" i="0" u="none" strike="noStrike" baseline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W" sz="1350" b="0" dirty="0">
                <a:solidFill>
                  <a:srgbClr val="000000"/>
                </a:solidFill>
                <a:latin typeface="Arial" panose="020B0604020202020204" pitchFamily="34" charset="0"/>
              </a:rPr>
              <a:t>ESIA studies coordinated by SAPP using NEPAD IPPF (US$561,349) and World Bank AREP funds (US$150,146)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W" sz="1350" b="0" dirty="0">
                <a:solidFill>
                  <a:srgbClr val="000000"/>
                </a:solidFill>
                <a:latin typeface="Arial" panose="020B0604020202020204" pitchFamily="34" charset="0"/>
              </a:rPr>
              <a:t>Studies completed. ESIA for Mozambique approved while that for Zambia is being revised to include comments from the environmental authority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ZW" sz="13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ZW" sz="13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563A1F-68BF-4B01-9857-7A3242BC7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000" dirty="0"/>
              <a:t>3.2 Mozambique-Zambia Transmission Interconnector Project</a:t>
            </a:r>
          </a:p>
        </p:txBody>
      </p:sp>
    </p:spTree>
    <p:extLst>
      <p:ext uri="{BB962C8B-B14F-4D97-AF65-F5344CB8AC3E}">
        <p14:creationId xmlns:p14="http://schemas.microsoft.com/office/powerpoint/2010/main" val="1421015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3E1D2E-55A8-41AE-BD42-01E75CE10C46}"/>
              </a:ext>
            </a:extLst>
          </p:cNvPr>
          <p:cNvSpPr/>
          <p:nvPr/>
        </p:nvSpPr>
        <p:spPr>
          <a:xfrm>
            <a:off x="304800" y="1947059"/>
            <a:ext cx="8001000" cy="434340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C1DB3-25B2-40E6-95CA-BD058A4B1850}"/>
              </a:ext>
            </a:extLst>
          </p:cNvPr>
          <p:cNvSpPr txBox="1"/>
          <p:nvPr/>
        </p:nvSpPr>
        <p:spPr>
          <a:xfrm>
            <a:off x="609600" y="2133600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16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Transmission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W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Matambo Substation (Mozambique) – Chipata West Substation (Zambia) 2x 400 kV single circuit Transmission Lines (375 km of which 75% is in Mozambique)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W" sz="16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ZW" sz="160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Substations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W" sz="1600" b="0" dirty="0">
                <a:solidFill>
                  <a:srgbClr val="000000"/>
                </a:solidFill>
                <a:latin typeface="Arial" panose="020B0604020202020204" pitchFamily="34" charset="0"/>
              </a:rPr>
              <a:t>Extend </a:t>
            </a:r>
            <a:r>
              <a:rPr lang="en-ZW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Matambo</a:t>
            </a:r>
            <a:r>
              <a:rPr lang="en-ZW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Substation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W" sz="1600" b="0" dirty="0">
                <a:solidFill>
                  <a:srgbClr val="000000"/>
                </a:solidFill>
                <a:latin typeface="Arial" panose="020B0604020202020204" pitchFamily="34" charset="0"/>
              </a:rPr>
              <a:t>Install 1 x 400/220 kV Autotransformer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W" sz="1600" b="0" dirty="0">
                <a:solidFill>
                  <a:srgbClr val="000000"/>
                </a:solidFill>
                <a:latin typeface="Arial" panose="020B0604020202020204" pitchFamily="34" charset="0"/>
              </a:rPr>
              <a:t>Install +100/-100 MVAr STATCOM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W" sz="1600" b="0" dirty="0">
                <a:solidFill>
                  <a:srgbClr val="000000"/>
                </a:solidFill>
                <a:latin typeface="Arial" panose="020B0604020202020204" pitchFamily="34" charset="0"/>
              </a:rPr>
              <a:t>Extend Chipata West Substation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W" sz="1600" b="0" dirty="0">
                <a:solidFill>
                  <a:srgbClr val="000000"/>
                </a:solidFill>
                <a:latin typeface="Arial" panose="020B0604020202020204" pitchFamily="34" charset="0"/>
              </a:rPr>
              <a:t>Install 2 x 400/330 kV transformers</a:t>
            </a:r>
          </a:p>
          <a:p>
            <a:endParaRPr lang="en-ZW" sz="1600" i="0" u="none" strike="noStrike" baseline="0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r>
              <a:rPr lang="en-ZW" sz="160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Project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W" sz="1600" b="0" dirty="0">
                <a:solidFill>
                  <a:srgbClr val="000000"/>
                </a:solidFill>
                <a:latin typeface="Arial" panose="020B0604020202020204" pitchFamily="34" charset="0"/>
              </a:rPr>
              <a:t>Project CAPEX estimated at about US$411 m shared US$279 m/ US$132 m between Mozambique and Zambia </a:t>
            </a:r>
            <a:endParaRPr lang="en-ZW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27F17C-0832-4709-A14F-22BF93F45E8B}"/>
              </a:ext>
            </a:extLst>
          </p:cNvPr>
          <p:cNvSpPr txBox="1"/>
          <p:nvPr/>
        </p:nvSpPr>
        <p:spPr>
          <a:xfrm>
            <a:off x="990600" y="1444826"/>
            <a:ext cx="66294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Infrastructure Scope &amp; Cost</a:t>
            </a:r>
            <a:endParaRPr lang="en-ZW" sz="2400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3EBBE6-DB17-44D9-AAE7-CDB20C20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60"/>
            <a:ext cx="8229600" cy="563562"/>
          </a:xfrm>
        </p:spPr>
        <p:txBody>
          <a:bodyPr>
            <a:normAutofit/>
          </a:bodyPr>
          <a:lstStyle/>
          <a:p>
            <a:r>
              <a:rPr lang="en-US" sz="2000" dirty="0"/>
              <a:t>3.3 Mozambique-Zambia Transmission Interconnector Project</a:t>
            </a:r>
          </a:p>
        </p:txBody>
      </p:sp>
    </p:spTree>
    <p:extLst>
      <p:ext uri="{BB962C8B-B14F-4D97-AF65-F5344CB8AC3E}">
        <p14:creationId xmlns:p14="http://schemas.microsoft.com/office/powerpoint/2010/main" val="1723014269"/>
      </p:ext>
    </p:extLst>
  </p:cSld>
  <p:clrMapOvr>
    <a:masterClrMapping/>
  </p:clrMapOvr>
</p:sld>
</file>

<file path=ppt/theme/theme1.xml><?xml version="1.0" encoding="utf-8"?>
<a:theme xmlns:a="http://schemas.openxmlformats.org/drawingml/2006/main" name="SAPP_pp_Template">
  <a:themeElements>
    <a:clrScheme name="SAPP">
      <a:dk1>
        <a:sysClr val="windowText" lastClr="000000"/>
      </a:dk1>
      <a:lt1>
        <a:sysClr val="window" lastClr="FFFFFF"/>
      </a:lt1>
      <a:dk2>
        <a:srgbClr val="007D3C"/>
      </a:dk2>
      <a:lt2>
        <a:srgbClr val="E1E1E1"/>
      </a:lt2>
      <a:accent1>
        <a:srgbClr val="F0960A"/>
      </a:accent1>
      <a:accent2>
        <a:srgbClr val="F9CC90"/>
      </a:accent2>
      <a:accent3>
        <a:srgbClr val="9E9E9E"/>
      </a:accent3>
      <a:accent4>
        <a:srgbClr val="007D3C"/>
      </a:accent4>
      <a:accent5>
        <a:srgbClr val="82B792"/>
      </a:accent5>
      <a:accent6>
        <a:srgbClr val="000000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CA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ECA">
      <a:majorFont>
        <a:latin typeface="Futura XBlkCn BT"/>
        <a:ea typeface=""/>
        <a:cs typeface=""/>
      </a:majorFont>
      <a:minorFont>
        <a:latin typeface="Futura M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336699"/>
            </a:solidFill>
            <a:effectLst/>
            <a:latin typeface="Futura Md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336699"/>
            </a:solidFill>
            <a:effectLst/>
            <a:latin typeface="Futura Md BT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solidFill>
              <a:schemeClr val="tx1"/>
            </a:solidFill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West Balkans Capacity Building Initial meeting~v1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 Balkans Capacity Building Initial meeting~v1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 Balkans Capacity Building Initial meeting~v1b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 Balkans Capacity Building Initial meeting~v1b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 Balkans Capacity Building Initial meeting~v1b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 Balkans Capacity Building Initial meeting~v1b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 Balkans Capacity Building Initial meeting~v1b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CA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ECA">
      <a:majorFont>
        <a:latin typeface="Futura XBlkCn BT"/>
        <a:ea typeface=""/>
        <a:cs typeface=""/>
      </a:majorFont>
      <a:minorFont>
        <a:latin typeface="Futura M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336699"/>
            </a:solidFill>
            <a:effectLst/>
            <a:latin typeface="Futura Md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336699"/>
            </a:solidFill>
            <a:effectLst/>
            <a:latin typeface="Futura Md BT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solidFill>
              <a:schemeClr val="tx1"/>
            </a:solidFill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West Balkans Capacity Building Initial meeting~v1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 Balkans Capacity Building Initial meeting~v1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 Balkans Capacity Building Initial meeting~v1b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 Balkans Capacity Building Initial meeting~v1b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 Balkans Capacity Building Initial meeting~v1b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 Balkans Capacity Building Initial meeting~v1b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 Balkans Capacity Building Initial meeting~v1b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APP_pp_Template">
  <a:themeElements>
    <a:clrScheme name="SAPP">
      <a:dk1>
        <a:sysClr val="windowText" lastClr="000000"/>
      </a:dk1>
      <a:lt1>
        <a:sysClr val="window" lastClr="FFFFFF"/>
      </a:lt1>
      <a:dk2>
        <a:srgbClr val="007D3C"/>
      </a:dk2>
      <a:lt2>
        <a:srgbClr val="E1E1E1"/>
      </a:lt2>
      <a:accent1>
        <a:srgbClr val="F0960A"/>
      </a:accent1>
      <a:accent2>
        <a:srgbClr val="F9CC90"/>
      </a:accent2>
      <a:accent3>
        <a:srgbClr val="9E9E9E"/>
      </a:accent3>
      <a:accent4>
        <a:srgbClr val="007D3C"/>
      </a:accent4>
      <a:accent5>
        <a:srgbClr val="82B792"/>
      </a:accent5>
      <a:accent6>
        <a:srgbClr val="000000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A6F25C383F945BC7A542EABA0DCD0" ma:contentTypeVersion="16" ma:contentTypeDescription="Create a new document." ma:contentTypeScope="" ma:versionID="9b85952f303d83b82451f4bbe9d9ad92">
  <xsd:schema xmlns:xsd="http://www.w3.org/2001/XMLSchema" xmlns:xs="http://www.w3.org/2001/XMLSchema" xmlns:p="http://schemas.microsoft.com/office/2006/metadata/properties" xmlns:ns2="6ad1c946-227f-456b-a52f-005e356255ac" xmlns:ns3="d01e433a-3dff-4bfe-9b43-eca30fbe256c" targetNamespace="http://schemas.microsoft.com/office/2006/metadata/properties" ma:root="true" ma:fieldsID="18c331466bb06c2ca49c66b464efc3f1" ns2:_="" ns3:_="">
    <xsd:import namespace="6ad1c946-227f-456b-a52f-005e356255ac"/>
    <xsd:import namespace="d01e433a-3dff-4bfe-9b43-eca30fbe25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1c946-227f-456b-a52f-005e35625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8d0f230-8c22-4e9e-affb-a464a7e905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e433a-3dff-4bfe-9b43-eca30fbe25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c492de6-2ff0-4ce1-83ac-e6b58917b8f1}" ma:internalName="TaxCatchAll" ma:showField="CatchAllData" ma:web="d01e433a-3dff-4bfe-9b43-eca30fbe2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10F822-B82C-426F-A940-7A5462275A93}"/>
</file>

<file path=customXml/itemProps2.xml><?xml version="1.0" encoding="utf-8"?>
<ds:datastoreItem xmlns:ds="http://schemas.openxmlformats.org/officeDocument/2006/customXml" ds:itemID="{8A04FBBD-4E9C-40C2-AFDE-A47BC6A28BA5}"/>
</file>

<file path=docProps/app.xml><?xml version="1.0" encoding="utf-8"?>
<Properties xmlns="http://schemas.openxmlformats.org/officeDocument/2006/extended-properties" xmlns:vt="http://schemas.openxmlformats.org/officeDocument/2006/docPropsVTypes">
  <TotalTime>33648</TotalTime>
  <Words>1266</Words>
  <Application>Microsoft Office PowerPoint</Application>
  <PresentationFormat>On-screen Show (4:3)</PresentationFormat>
  <Paragraphs>255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Arial Narrow</vt:lpstr>
      <vt:lpstr>Century Gothic</vt:lpstr>
      <vt:lpstr>Futura Md BT</vt:lpstr>
      <vt:lpstr>Futura XBlkCn BT</vt:lpstr>
      <vt:lpstr>Times New Roman</vt:lpstr>
      <vt:lpstr>Wingdings</vt:lpstr>
      <vt:lpstr>SAPP_pp_Template</vt:lpstr>
      <vt:lpstr>ECA Presentation</vt:lpstr>
      <vt:lpstr>1_ECA Presentation</vt:lpstr>
      <vt:lpstr>1_SAPP_pp_Template</vt:lpstr>
      <vt:lpstr>Southern African Power Pool Project Advisory Unit REGIONAL ENERGY PROJECTS 15 September 2022 </vt:lpstr>
      <vt:lpstr>  Presentation Outline</vt:lpstr>
      <vt:lpstr>1.0 The SAPP Project Advisory Unit (PAU)</vt:lpstr>
      <vt:lpstr>1.1 Role of the SAPP-PAU in Project Coordination</vt:lpstr>
      <vt:lpstr>2.0 SAPP Regional Projects Landscape</vt:lpstr>
      <vt:lpstr>3.0 Mozambique – Zambia Transmission Interconnector Project</vt:lpstr>
      <vt:lpstr>3.1 Mozambique-Zambia Transmission Interconnector Project</vt:lpstr>
      <vt:lpstr>3.2 Mozambique-Zambia Transmission Interconnector Project</vt:lpstr>
      <vt:lpstr>3.3 Mozambique-Zambia Transmission Interconnector Project</vt:lpstr>
      <vt:lpstr>3.4 Mozambique-Zambia Transmission Interconnector Project</vt:lpstr>
      <vt:lpstr>4.0 Mozambique – Tanzania Transmission Interconnector Project</vt:lpstr>
      <vt:lpstr>4.1 Mozambique – Tanzania Transmission Interconnector Project</vt:lpstr>
      <vt:lpstr>5.0 Mozambique – Zimbabwe Transmission Interconnector Project</vt:lpstr>
      <vt:lpstr>5.1 Mozambique – Zimbabwe Transmission Interconnector Project</vt:lpstr>
      <vt:lpstr>5.2 Mozambique – Zimbabwe Transmission Interconnector Project</vt:lpstr>
      <vt:lpstr>6.0 Support to Regional Energy Stakeholders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Chrispin Liwoyo Kahongo</dc:creator>
  <cp:lastModifiedBy>Chrispin Liwoyo  Kahongo</cp:lastModifiedBy>
  <cp:revision>1100</cp:revision>
  <cp:lastPrinted>2020-02-18T08:55:54Z</cp:lastPrinted>
  <dcterms:created xsi:type="dcterms:W3CDTF">2003-10-17T18:54:32Z</dcterms:created>
  <dcterms:modified xsi:type="dcterms:W3CDTF">2022-09-09T20:24:22Z</dcterms:modified>
</cp:coreProperties>
</file>