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2192000" cy="6858000"/>
  <p:notesSz cx="12192000" cy="6858000"/>
  <p:embeddedFontLst>
    <p:embeddedFont>
      <p:font typeface="CSLBIK+Arial-BoldMT"/>
      <p:regular r:id="rId14"/>
    </p:embeddedFont>
    <p:embeddedFont>
      <p:font typeface="QDUVCP+Arial-ItalicMT"/>
      <p:regular r:id="rId15"/>
    </p:embeddedFont>
    <p:embeddedFont>
      <p:font typeface="DQFCUJ+ArialMT"/>
      <p:regular r:id="rId16"/>
    </p:embeddedFont>
    <p:embeddedFont>
      <p:font typeface="BDOUJA+Wingdings-Regular"/>
      <p:regular r:id="rId17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font" Target="fonts/font1.fntdata" /><Relationship Id="rId15" Type="http://schemas.openxmlformats.org/officeDocument/2006/relationships/font" Target="fonts/font2.fntdata" /><Relationship Id="rId16" Type="http://schemas.openxmlformats.org/officeDocument/2006/relationships/font" Target="fonts/font3.fntdata" /><Relationship Id="rId17" Type="http://schemas.openxmlformats.org/officeDocument/2006/relationships/font" Target="fonts/font4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319853" y="2639721"/>
            <a:ext cx="3912540" cy="94577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547"/>
              </a:lnSpc>
              <a:spcBef>
                <a:spcPts val="0"/>
              </a:spcBef>
              <a:spcAft>
                <a:spcPts val="0"/>
              </a:spcAft>
            </a:pPr>
            <a:r>
              <a:rPr dirty="0" sz="3150" spc="10" b="1">
                <a:solidFill>
                  <a:srgbClr val="253746"/>
                </a:solidFill>
                <a:latin typeface="CSLBIK+Arial-BoldMT"/>
                <a:cs typeface="CSLBIK+Arial-BoldMT"/>
              </a:rPr>
              <a:t>Technip</a:t>
            </a:r>
            <a:r>
              <a:rPr dirty="0" sz="315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150" spc="10" b="1">
                <a:solidFill>
                  <a:srgbClr val="253746"/>
                </a:solidFill>
                <a:latin typeface="CSLBIK+Arial-BoldMT"/>
                <a:cs typeface="CSLBIK+Arial-BoldMT"/>
              </a:rPr>
              <a:t>Energies</a:t>
            </a:r>
            <a:r>
              <a:rPr dirty="0" sz="315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150" b="1">
                <a:solidFill>
                  <a:srgbClr val="253746"/>
                </a:solidFill>
                <a:latin typeface="CSLBIK+Arial-BoldMT"/>
                <a:cs typeface="CSLBIK+Arial-BoldMT"/>
              </a:rPr>
              <a:t>&amp;</a:t>
            </a:r>
          </a:p>
          <a:p>
            <a:pPr marL="0" marR="0">
              <a:lnSpc>
                <a:spcPts val="3547"/>
              </a:lnSpc>
              <a:spcBef>
                <a:spcPts val="52"/>
              </a:spcBef>
              <a:spcAft>
                <a:spcPts val="0"/>
              </a:spcAft>
            </a:pPr>
            <a:r>
              <a:rPr dirty="0" sz="3150" spc="11" b="1">
                <a:solidFill>
                  <a:srgbClr val="253746"/>
                </a:solidFill>
                <a:latin typeface="CSLBIK+Arial-BoldMT"/>
                <a:cs typeface="CSLBIK+Arial-BoldMT"/>
              </a:rPr>
              <a:t>Genesis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19853" y="3959923"/>
            <a:ext cx="3943148" cy="37861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007c83"/>
                </a:solidFill>
                <a:latin typeface="CSLBIK+Arial-BoldMT"/>
                <a:cs typeface="CSLBIK+Arial-BoldMT"/>
              </a:rPr>
              <a:t>Strategic</a:t>
            </a:r>
            <a:r>
              <a:rPr dirty="0" sz="2400" b="1">
                <a:solidFill>
                  <a:srgbClr val="007c83"/>
                </a:solidFill>
                <a:latin typeface="CSLBIK+Arial-BoldMT"/>
                <a:cs typeface="CSLBIK+Arial-BoldMT"/>
              </a:rPr>
              <a:t> </a:t>
            </a:r>
            <a:r>
              <a:rPr dirty="0" sz="2400" b="1">
                <a:solidFill>
                  <a:srgbClr val="007c83"/>
                </a:solidFill>
                <a:latin typeface="CSLBIK+Arial-BoldMT"/>
                <a:cs typeface="CSLBIK+Arial-BoldMT"/>
              </a:rPr>
              <a:t>Decision</a:t>
            </a:r>
            <a:r>
              <a:rPr dirty="0" sz="2400" b="1">
                <a:solidFill>
                  <a:srgbClr val="007c83"/>
                </a:solidFill>
                <a:latin typeface="CSLBIK+Arial-BoldMT"/>
                <a:cs typeface="CSLBIK+Arial-BoldMT"/>
              </a:rPr>
              <a:t> </a:t>
            </a:r>
            <a:r>
              <a:rPr dirty="0" sz="2400" b="1">
                <a:solidFill>
                  <a:srgbClr val="007c83"/>
                </a:solidFill>
                <a:latin typeface="CSLBIK+Arial-BoldMT"/>
                <a:cs typeface="CSLBIK+Arial-BoldMT"/>
              </a:rPr>
              <a:t>Making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19853" y="4398474"/>
            <a:ext cx="4681766" cy="931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7c83"/>
                </a:solidFill>
                <a:latin typeface="QDUVCP+Arial-ItalicMT"/>
                <a:cs typeface="QDUVCP+Arial-ItalicMT"/>
              </a:rPr>
              <a:t>How</a:t>
            </a:r>
            <a:r>
              <a:rPr dirty="0" sz="2000" spc="53">
                <a:solidFill>
                  <a:srgbClr val="007c83"/>
                </a:solidFill>
                <a:latin typeface="QDUVCP+Arial-ItalicMT"/>
                <a:cs typeface="QDUVCP+Arial-ItalicMT"/>
              </a:rPr>
              <a:t> </a:t>
            </a:r>
            <a:r>
              <a:rPr dirty="0" sz="2000">
                <a:solidFill>
                  <a:srgbClr val="007c83"/>
                </a:solidFill>
                <a:latin typeface="QDUVCP+Arial-ItalicMT"/>
                <a:cs typeface="QDUVCP+Arial-ItalicMT"/>
              </a:rPr>
              <a:t>to</a:t>
            </a:r>
            <a:r>
              <a:rPr dirty="0" sz="2000" spc="55">
                <a:solidFill>
                  <a:srgbClr val="007c83"/>
                </a:solidFill>
                <a:latin typeface="QDUVCP+Arial-ItalicMT"/>
                <a:cs typeface="QDUVCP+Arial-ItalicMT"/>
              </a:rPr>
              <a:t> </a:t>
            </a:r>
            <a:r>
              <a:rPr dirty="0" sz="2000">
                <a:solidFill>
                  <a:srgbClr val="007c83"/>
                </a:solidFill>
                <a:latin typeface="QDUVCP+Arial-ItalicMT"/>
                <a:cs typeface="QDUVCP+Arial-ItalicMT"/>
              </a:rPr>
              <a:t>make</a:t>
            </a:r>
            <a:r>
              <a:rPr dirty="0" sz="2000" spc="53">
                <a:solidFill>
                  <a:srgbClr val="007c83"/>
                </a:solidFill>
                <a:latin typeface="QDUVCP+Arial-ItalicMT"/>
                <a:cs typeface="QDUVCP+Arial-ItalicMT"/>
              </a:rPr>
              <a:t> </a:t>
            </a:r>
            <a:r>
              <a:rPr dirty="0" sz="2000">
                <a:solidFill>
                  <a:srgbClr val="007c83"/>
                </a:solidFill>
                <a:latin typeface="QDUVCP+Arial-ItalicMT"/>
                <a:cs typeface="QDUVCP+Arial-ItalicMT"/>
              </a:rPr>
              <a:t>the</a:t>
            </a:r>
            <a:r>
              <a:rPr dirty="0" sz="2000" spc="54">
                <a:solidFill>
                  <a:srgbClr val="007c83"/>
                </a:solidFill>
                <a:latin typeface="QDUVCP+Arial-ItalicMT"/>
                <a:cs typeface="QDUVCP+Arial-ItalicMT"/>
              </a:rPr>
              <a:t> </a:t>
            </a:r>
            <a:r>
              <a:rPr dirty="0" sz="2000">
                <a:solidFill>
                  <a:srgbClr val="007c83"/>
                </a:solidFill>
                <a:latin typeface="QDUVCP+Arial-ItalicMT"/>
                <a:cs typeface="QDUVCP+Arial-ItalicMT"/>
              </a:rPr>
              <a:t>right</a:t>
            </a:r>
            <a:r>
              <a:rPr dirty="0" sz="2000" spc="52">
                <a:solidFill>
                  <a:srgbClr val="007c83"/>
                </a:solidFill>
                <a:latin typeface="QDUVCP+Arial-ItalicMT"/>
                <a:cs typeface="QDUVCP+Arial-ItalicMT"/>
              </a:rPr>
              <a:t> </a:t>
            </a:r>
            <a:r>
              <a:rPr dirty="0" sz="2000">
                <a:solidFill>
                  <a:srgbClr val="007c83"/>
                </a:solidFill>
                <a:latin typeface="QDUVCP+Arial-ItalicMT"/>
                <a:cs typeface="QDUVCP+Arial-ItalicMT"/>
              </a:rPr>
              <a:t>technological</a:t>
            </a:r>
          </a:p>
          <a:p>
            <a:pPr marL="0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007c83"/>
                </a:solidFill>
                <a:latin typeface="QDUVCP+Arial-ItalicMT"/>
                <a:cs typeface="QDUVCP+Arial-ItalicMT"/>
              </a:rPr>
              <a:t>investment/</a:t>
            </a:r>
            <a:r>
              <a:rPr dirty="0" sz="2000" spc="52">
                <a:solidFill>
                  <a:srgbClr val="007c83"/>
                </a:solidFill>
                <a:latin typeface="QDUVCP+Arial-ItalicMT"/>
                <a:cs typeface="QDUVCP+Arial-ItalicMT"/>
              </a:rPr>
              <a:t> </a:t>
            </a:r>
            <a:r>
              <a:rPr dirty="0" sz="2000">
                <a:solidFill>
                  <a:srgbClr val="007c83"/>
                </a:solidFill>
                <a:latin typeface="QDUVCP+Arial-ItalicMT"/>
                <a:cs typeface="QDUVCP+Arial-ItalicMT"/>
              </a:rPr>
              <a:t>project</a:t>
            </a:r>
            <a:r>
              <a:rPr dirty="0" sz="2000" spc="52">
                <a:solidFill>
                  <a:srgbClr val="007c83"/>
                </a:solidFill>
                <a:latin typeface="QDUVCP+Arial-ItalicMT"/>
                <a:cs typeface="QDUVCP+Arial-ItalicMT"/>
              </a:rPr>
              <a:t> </a:t>
            </a:r>
            <a:r>
              <a:rPr dirty="0" sz="2000">
                <a:solidFill>
                  <a:srgbClr val="007c83"/>
                </a:solidFill>
                <a:latin typeface="QDUVCP+Arial-ItalicMT"/>
                <a:cs typeface="QDUVCP+Arial-ItalicMT"/>
              </a:rPr>
              <a:t>decisions</a:t>
            </a:r>
            <a:r>
              <a:rPr dirty="0" sz="2000" spc="54">
                <a:solidFill>
                  <a:srgbClr val="007c83"/>
                </a:solidFill>
                <a:latin typeface="QDUVCP+Arial-ItalicMT"/>
                <a:cs typeface="QDUVCP+Arial-ItalicMT"/>
              </a:rPr>
              <a:t> </a:t>
            </a:r>
            <a:r>
              <a:rPr dirty="0" sz="2000">
                <a:solidFill>
                  <a:srgbClr val="007c83"/>
                </a:solidFill>
                <a:latin typeface="QDUVCP+Arial-ItalicMT"/>
                <a:cs typeface="QDUVCP+Arial-ItalicMT"/>
              </a:rPr>
              <a:t>to</a:t>
            </a:r>
            <a:r>
              <a:rPr dirty="0" sz="2000" spc="55">
                <a:solidFill>
                  <a:srgbClr val="007c83"/>
                </a:solidFill>
                <a:latin typeface="QDUVCP+Arial-ItalicMT"/>
                <a:cs typeface="QDUVCP+Arial-ItalicMT"/>
              </a:rPr>
              <a:t> </a:t>
            </a:r>
            <a:r>
              <a:rPr dirty="0" sz="2000">
                <a:solidFill>
                  <a:srgbClr val="007c83"/>
                </a:solidFill>
                <a:latin typeface="QDUVCP+Arial-ItalicMT"/>
                <a:cs typeface="QDUVCP+Arial-ItalicMT"/>
              </a:rPr>
              <a:t>reshape</a:t>
            </a:r>
          </a:p>
          <a:p>
            <a:pPr marL="0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007c83"/>
                </a:solidFill>
                <a:latin typeface="QDUVCP+Arial-ItalicMT"/>
                <a:cs typeface="QDUVCP+Arial-ItalicMT"/>
              </a:rPr>
              <a:t>MOZ</a:t>
            </a:r>
            <a:r>
              <a:rPr dirty="0" sz="2000" spc="52">
                <a:solidFill>
                  <a:srgbClr val="007c83"/>
                </a:solidFill>
                <a:latin typeface="QDUVCP+Arial-ItalicMT"/>
                <a:cs typeface="QDUVCP+Arial-ItalicMT"/>
              </a:rPr>
              <a:t> </a:t>
            </a:r>
            <a:r>
              <a:rPr dirty="0" sz="2000">
                <a:solidFill>
                  <a:srgbClr val="007c83"/>
                </a:solidFill>
                <a:latin typeface="QDUVCP+Arial-ItalicMT"/>
                <a:cs typeface="QDUVCP+Arial-ItalicMT"/>
              </a:rPr>
              <a:t>Energy</a:t>
            </a:r>
            <a:r>
              <a:rPr dirty="0" sz="2000" spc="54">
                <a:solidFill>
                  <a:srgbClr val="007c83"/>
                </a:solidFill>
                <a:latin typeface="QDUVCP+Arial-ItalicMT"/>
                <a:cs typeface="QDUVCP+Arial-ItalicMT"/>
              </a:rPr>
              <a:t> </a:t>
            </a:r>
            <a:r>
              <a:rPr dirty="0" sz="2000">
                <a:solidFill>
                  <a:srgbClr val="007c83"/>
                </a:solidFill>
                <a:latin typeface="QDUVCP+Arial-ItalicMT"/>
                <a:cs typeface="QDUVCP+Arial-ItalicMT"/>
              </a:rPr>
              <a:t>Landscape?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26720" y="431196"/>
            <a:ext cx="2656571" cy="492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575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Who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are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we?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42405" y="994695"/>
            <a:ext cx="8147597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b="1">
                <a:solidFill>
                  <a:srgbClr val="007c83"/>
                </a:solidFill>
                <a:latin typeface="CSLBIK+Arial-BoldMT"/>
                <a:cs typeface="CSLBIK+Arial-BoldMT"/>
              </a:rPr>
              <a:t>Providing</a:t>
            </a:r>
            <a:r>
              <a:rPr dirty="0" sz="2000" b="1">
                <a:solidFill>
                  <a:srgbClr val="007c83"/>
                </a:solidFill>
                <a:latin typeface="CSLBIK+Arial-BoldMT"/>
                <a:cs typeface="CSLBIK+Arial-BoldMT"/>
              </a:rPr>
              <a:t> </a:t>
            </a:r>
            <a:r>
              <a:rPr dirty="0" sz="2000" b="1">
                <a:solidFill>
                  <a:srgbClr val="007c83"/>
                </a:solidFill>
                <a:latin typeface="CSLBIK+Arial-BoldMT"/>
                <a:cs typeface="CSLBIK+Arial-BoldMT"/>
              </a:rPr>
              <a:t>Deeper</a:t>
            </a:r>
            <a:r>
              <a:rPr dirty="0" sz="2000" b="1">
                <a:solidFill>
                  <a:srgbClr val="007c83"/>
                </a:solidFill>
                <a:latin typeface="CSLBIK+Arial-BoldMT"/>
                <a:cs typeface="CSLBIK+Arial-BoldMT"/>
              </a:rPr>
              <a:t> </a:t>
            </a:r>
            <a:r>
              <a:rPr dirty="0" sz="2000" b="1">
                <a:solidFill>
                  <a:srgbClr val="007c83"/>
                </a:solidFill>
                <a:latin typeface="CSLBIK+Arial-BoldMT"/>
                <a:cs typeface="CSLBIK+Arial-BoldMT"/>
              </a:rPr>
              <a:t>Understanding</a:t>
            </a:r>
            <a:r>
              <a:rPr dirty="0" sz="2000" b="1">
                <a:solidFill>
                  <a:srgbClr val="007c83"/>
                </a:solidFill>
                <a:latin typeface="CSLBIK+Arial-BoldMT"/>
                <a:cs typeface="CSLBIK+Arial-BoldMT"/>
              </a:rPr>
              <a:t> </a:t>
            </a:r>
            <a:r>
              <a:rPr dirty="0" sz="2000" b="1">
                <a:solidFill>
                  <a:srgbClr val="007c83"/>
                </a:solidFill>
                <a:latin typeface="CSLBIK+Arial-BoldMT"/>
                <a:cs typeface="CSLBIK+Arial-BoldMT"/>
              </a:rPr>
              <a:t>to</a:t>
            </a:r>
            <a:r>
              <a:rPr dirty="0" sz="2000" b="1">
                <a:solidFill>
                  <a:srgbClr val="007c83"/>
                </a:solidFill>
                <a:latin typeface="CSLBIK+Arial-BoldMT"/>
                <a:cs typeface="CSLBIK+Arial-BoldMT"/>
              </a:rPr>
              <a:t> </a:t>
            </a:r>
            <a:r>
              <a:rPr dirty="0" sz="2000" b="1">
                <a:solidFill>
                  <a:srgbClr val="007c83"/>
                </a:solidFill>
                <a:latin typeface="CSLBIK+Arial-BoldMT"/>
                <a:cs typeface="CSLBIK+Arial-BoldMT"/>
              </a:rPr>
              <a:t>Energy</a:t>
            </a:r>
            <a:r>
              <a:rPr dirty="0" sz="2000" b="1">
                <a:solidFill>
                  <a:srgbClr val="007c83"/>
                </a:solidFill>
                <a:latin typeface="CSLBIK+Arial-BoldMT"/>
                <a:cs typeface="CSLBIK+Arial-BoldMT"/>
              </a:rPr>
              <a:t> </a:t>
            </a:r>
            <a:r>
              <a:rPr dirty="0" sz="2000" b="1">
                <a:solidFill>
                  <a:srgbClr val="007c83"/>
                </a:solidFill>
                <a:latin typeface="CSLBIK+Arial-BoldMT"/>
                <a:cs typeface="CSLBIK+Arial-BoldMT"/>
              </a:rPr>
              <a:t>Companies</a:t>
            </a:r>
            <a:r>
              <a:rPr dirty="0" sz="2000" b="1">
                <a:solidFill>
                  <a:srgbClr val="007c83"/>
                </a:solidFill>
                <a:latin typeface="CSLBIK+Arial-BoldMT"/>
                <a:cs typeface="CSLBIK+Arial-BoldMT"/>
              </a:rPr>
              <a:t> </a:t>
            </a:r>
            <a:r>
              <a:rPr dirty="0" sz="2000" b="1">
                <a:solidFill>
                  <a:srgbClr val="007c83"/>
                </a:solidFill>
                <a:latin typeface="CSLBIK+Arial-BoldMT"/>
                <a:cs typeface="CSLBIK+Arial-BoldMT"/>
              </a:rPr>
              <a:t>since</a:t>
            </a:r>
            <a:r>
              <a:rPr dirty="0" sz="2000" b="1">
                <a:solidFill>
                  <a:srgbClr val="007c83"/>
                </a:solidFill>
                <a:latin typeface="CSLBIK+Arial-BoldMT"/>
                <a:cs typeface="CSLBIK+Arial-BoldMT"/>
              </a:rPr>
              <a:t> </a:t>
            </a:r>
            <a:r>
              <a:rPr dirty="0" sz="2000" b="1">
                <a:solidFill>
                  <a:srgbClr val="007c83"/>
                </a:solidFill>
                <a:latin typeface="CSLBIK+Arial-BoldMT"/>
                <a:cs typeface="CSLBIK+Arial-BoldMT"/>
              </a:rPr>
              <a:t>1988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27037" y="1656932"/>
            <a:ext cx="7391356" cy="626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Genesis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is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a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market-leading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advisory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company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providing</a:t>
            </a:r>
          </a:p>
          <a:p>
            <a:pPr marL="0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technical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and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consultancy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services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to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the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global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energy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industry.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27037" y="2571332"/>
            <a:ext cx="7568348" cy="626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Genesis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is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committed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to</a:t>
            </a:r>
            <a:r>
              <a:rPr dirty="0" sz="2000" spc="-18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facilitating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the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journey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to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net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zero</a:t>
            </a:r>
            <a:r>
              <a:rPr dirty="0" sz="2000" spc="-18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and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the</a:t>
            </a:r>
          </a:p>
          <a:p>
            <a:pPr marL="0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path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forward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to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sustainable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global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energy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426873" y="3245861"/>
            <a:ext cx="3376838" cy="5678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5592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DQFCUJ+ArialMT"/>
                <a:cs typeface="DQFCUJ+ArialMT"/>
              </a:rPr>
              <a:t>Your</a:t>
            </a:r>
            <a:r>
              <a:rPr dirty="0" sz="1800" spc="-163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800" b="1">
                <a:solidFill>
                  <a:srgbClr val="fdc945"/>
                </a:solidFill>
                <a:latin typeface="CSLBIK+Arial-BoldMT"/>
                <a:cs typeface="CSLBIK+Arial-BoldMT"/>
              </a:rPr>
              <a:t>trusted</a:t>
            </a:r>
            <a:r>
              <a:rPr dirty="0" sz="1800" b="1">
                <a:solidFill>
                  <a:srgbClr val="fdc945"/>
                </a:solidFill>
                <a:latin typeface="CSLBIK+Arial-BoldMT"/>
                <a:cs typeface="CSLBIK+Arial-BoldMT"/>
              </a:rPr>
              <a:t> </a:t>
            </a:r>
            <a:r>
              <a:rPr dirty="0" sz="1800" b="1">
                <a:solidFill>
                  <a:srgbClr val="fdc945"/>
                </a:solidFill>
                <a:latin typeface="CSLBIK+Arial-BoldMT"/>
                <a:cs typeface="CSLBIK+Arial-BoldMT"/>
              </a:rPr>
              <a:t>advisor</a:t>
            </a:r>
            <a:r>
              <a:rPr dirty="0" sz="1800" b="1">
                <a:solidFill>
                  <a:srgbClr val="fdc945"/>
                </a:solidFill>
                <a:latin typeface="CSLBIK+Arial-BoldMT"/>
                <a:cs typeface="CSLBIK+Arial-BoldMT"/>
              </a:rPr>
              <a:t> </a:t>
            </a:r>
            <a:r>
              <a:rPr dirty="0" sz="1800">
                <a:solidFill>
                  <a:srgbClr val="ffffff"/>
                </a:solidFill>
                <a:latin typeface="DQFCUJ+ArialMT"/>
                <a:cs typeface="DQFCUJ+ArialMT"/>
              </a:rPr>
              <a:t>on</a:t>
            </a:r>
            <a:r>
              <a:rPr dirty="0" sz="18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ffffff"/>
                </a:solidFill>
                <a:latin typeface="DQFCUJ+ArialMT"/>
                <a:cs typeface="DQFCUJ+ArialMT"/>
              </a:rPr>
              <a:t>the</a:t>
            </a:r>
          </a:p>
          <a:p>
            <a:pPr marL="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DQFCUJ+ArialMT"/>
                <a:cs typeface="DQFCUJ+ArialMT"/>
              </a:rPr>
              <a:t>journey</a:t>
            </a:r>
            <a:r>
              <a:rPr dirty="0" sz="18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ffffff"/>
                </a:solidFill>
                <a:latin typeface="DQFCUJ+ArialMT"/>
                <a:cs typeface="DQFCUJ+ArialMT"/>
              </a:rPr>
              <a:t>to</a:t>
            </a:r>
            <a:r>
              <a:rPr dirty="0" sz="18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ffffff"/>
                </a:solidFill>
                <a:latin typeface="DQFCUJ+ArialMT"/>
                <a:cs typeface="DQFCUJ+ArialMT"/>
              </a:rPr>
              <a:t>a</a:t>
            </a:r>
            <a:r>
              <a:rPr dirty="0" sz="18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800" b="1">
                <a:solidFill>
                  <a:srgbClr val="fdc945"/>
                </a:solidFill>
                <a:latin typeface="CSLBIK+Arial-BoldMT"/>
                <a:cs typeface="CSLBIK+Arial-BoldMT"/>
              </a:rPr>
              <a:t>sustainable</a:t>
            </a:r>
            <a:r>
              <a:rPr dirty="0" sz="1800" b="1">
                <a:solidFill>
                  <a:srgbClr val="fdc945"/>
                </a:solidFill>
                <a:latin typeface="CSLBIK+Arial-BoldMT"/>
                <a:cs typeface="CSLBIK+Arial-BoldMT"/>
              </a:rPr>
              <a:t> </a:t>
            </a:r>
            <a:r>
              <a:rPr dirty="0" sz="1800" b="1">
                <a:solidFill>
                  <a:srgbClr val="fdc945"/>
                </a:solidFill>
                <a:latin typeface="CSLBIK+Arial-BoldMT"/>
                <a:cs typeface="CSLBIK+Arial-BoldMT"/>
              </a:rPr>
              <a:t>future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27037" y="3485732"/>
            <a:ext cx="7017642" cy="321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We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help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clients</a:t>
            </a:r>
            <a:r>
              <a:rPr dirty="0" sz="2000" spc="-31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navigate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risks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and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leverage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000" b="1">
                <a:solidFill>
                  <a:srgbClr val="253746"/>
                </a:solidFill>
                <a:latin typeface="CSLBIK+Arial-BoldMT"/>
                <a:cs typeface="CSLBIK+Arial-BoldMT"/>
              </a:rPr>
              <a:t>opportunities</a:t>
            </a:r>
            <a:r>
              <a:rPr dirty="0" sz="2000">
                <a:solidFill>
                  <a:srgbClr val="253746"/>
                </a:solidFill>
                <a:latin typeface="DQFCUJ+ArialMT"/>
                <a:cs typeface="DQFCUJ+ArialMT"/>
              </a:rPr>
              <a:t>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224047" y="4331290"/>
            <a:ext cx="1757250" cy="236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+32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Years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Expertise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224047" y="4890561"/>
            <a:ext cx="2628235" cy="76502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9.3/10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Customer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Satisfaction</a:t>
            </a:r>
          </a:p>
          <a:p>
            <a:pPr marL="2637" marR="0">
              <a:lnSpc>
                <a:spcPts val="1564"/>
              </a:lnSpc>
              <a:spcBef>
                <a:spcPts val="2545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Trusted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Partner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with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+70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MSAs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1623040" y="6461074"/>
            <a:ext cx="223031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253746"/>
                </a:solidFill>
                <a:latin typeface="DQFCUJ+ArialMT"/>
                <a:cs typeface="DQFCUJ+ArialMT"/>
              </a:rPr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26720" y="65972"/>
            <a:ext cx="10437272" cy="83581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Mozambique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is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at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an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inflection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point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–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The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right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technology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investment</a:t>
            </a:r>
          </a:p>
          <a:p>
            <a:pPr marL="0" marR="0">
              <a:lnSpc>
                <a:spcPts val="2681"/>
              </a:lnSpc>
              <a:spcBef>
                <a:spcPts val="918"/>
              </a:spcBef>
              <a:spcAft>
                <a:spcPts val="0"/>
              </a:spcAft>
            </a:pP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decisions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will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be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critical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in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unlocking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2400" b="1">
                <a:solidFill>
                  <a:srgbClr val="253746"/>
                </a:solidFill>
                <a:latin typeface="CSLBIK+Arial-BoldMT"/>
                <a:cs typeface="CSLBIK+Arial-BoldMT"/>
              </a:rPr>
              <a:t>value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16199" y="1445567"/>
            <a:ext cx="4116745" cy="6634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253746"/>
                </a:solidFill>
                <a:latin typeface="CSLBIK+Arial-BoldMT"/>
                <a:cs typeface="CSLBIK+Arial-BoldMT"/>
              </a:rPr>
              <a:t>New</a:t>
            </a:r>
            <a:r>
              <a:rPr dirty="0" sz="1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253746"/>
                </a:solidFill>
                <a:latin typeface="CSLBIK+Arial-BoldMT"/>
                <a:cs typeface="CSLBIK+Arial-BoldMT"/>
              </a:rPr>
              <a:t>Domestic</a:t>
            </a:r>
            <a:r>
              <a:rPr dirty="0" sz="1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253746"/>
                </a:solidFill>
                <a:latin typeface="CSLBIK+Arial-BoldMT"/>
                <a:cs typeface="CSLBIK+Arial-BoldMT"/>
              </a:rPr>
              <a:t>Gas</a:t>
            </a:r>
            <a:r>
              <a:rPr dirty="0" sz="1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253746"/>
                </a:solidFill>
                <a:latin typeface="CSLBIK+Arial-BoldMT"/>
                <a:cs typeface="CSLBIK+Arial-BoldMT"/>
              </a:rPr>
              <a:t>Production</a:t>
            </a:r>
            <a:r>
              <a:rPr dirty="0" sz="1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253746"/>
                </a:solidFill>
                <a:latin typeface="CSLBIK+Arial-BoldMT"/>
                <a:cs typeface="CSLBIK+Arial-BoldMT"/>
              </a:rPr>
              <a:t>(BCM)</a:t>
            </a:r>
          </a:p>
          <a:p>
            <a:pPr marL="1870216" marR="0">
              <a:lnSpc>
                <a:spcPts val="1564"/>
              </a:lnSpc>
              <a:spcBef>
                <a:spcPts val="1746"/>
              </a:spcBef>
              <a:spcAft>
                <a:spcPts val="0"/>
              </a:spcAft>
            </a:pP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Huge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increase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in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domestic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10525" y="1445567"/>
            <a:ext cx="4148313" cy="71831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253746"/>
                </a:solidFill>
                <a:latin typeface="CSLBIK+Arial-BoldMT"/>
                <a:cs typeface="CSLBIK+Arial-BoldMT"/>
              </a:rPr>
              <a:t>A</a:t>
            </a:r>
            <a:r>
              <a:rPr dirty="0" sz="1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253746"/>
                </a:solidFill>
                <a:latin typeface="CSLBIK+Arial-BoldMT"/>
                <a:cs typeface="CSLBIK+Arial-BoldMT"/>
              </a:rPr>
              <a:t>growing</a:t>
            </a:r>
            <a:r>
              <a:rPr dirty="0" sz="1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253746"/>
                </a:solidFill>
                <a:latin typeface="CSLBIK+Arial-BoldMT"/>
                <a:cs typeface="CSLBIK+Arial-BoldMT"/>
              </a:rPr>
              <a:t>population</a:t>
            </a:r>
            <a:r>
              <a:rPr dirty="0" sz="14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253746"/>
                </a:solidFill>
                <a:latin typeface="CSLBIK+Arial-BoldMT"/>
                <a:cs typeface="CSLBIK+Arial-BoldMT"/>
              </a:rPr>
              <a:t>(million)</a:t>
            </a:r>
          </a:p>
          <a:p>
            <a:pPr marL="1645345" marR="0">
              <a:lnSpc>
                <a:spcPts val="1619"/>
              </a:lnSpc>
              <a:spcBef>
                <a:spcPts val="2172"/>
              </a:spcBef>
              <a:spcAft>
                <a:spcPts val="0"/>
              </a:spcAft>
            </a:pPr>
            <a:r>
              <a:rPr dirty="0" sz="1450">
                <a:solidFill>
                  <a:srgbClr val="253746"/>
                </a:solidFill>
                <a:latin typeface="DQFCUJ+ArialMT"/>
                <a:cs typeface="DQFCUJ+ArialMT"/>
              </a:rPr>
              <a:t>•</a:t>
            </a:r>
            <a:r>
              <a:rPr dirty="0" sz="1450" spc="1339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Large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Population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increase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99093" y="1850500"/>
            <a:ext cx="321915" cy="12925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90</a:t>
            </a:r>
          </a:p>
          <a:p>
            <a:pPr marL="0" marR="0">
              <a:lnSpc>
                <a:spcPts val="1340"/>
              </a:lnSpc>
              <a:spcBef>
                <a:spcPts val="2938"/>
              </a:spcBef>
              <a:spcAft>
                <a:spcPts val="0"/>
              </a:spcAft>
            </a:pP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60</a:t>
            </a:r>
          </a:p>
          <a:p>
            <a:pPr marL="0" marR="0">
              <a:lnSpc>
                <a:spcPts val="1340"/>
              </a:lnSpc>
              <a:spcBef>
                <a:spcPts val="2967"/>
              </a:spcBef>
              <a:spcAft>
                <a:spcPts val="0"/>
              </a:spcAft>
            </a:pP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30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378075" y="1890503"/>
            <a:ext cx="321491" cy="1867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5680a2"/>
                </a:solidFill>
                <a:latin typeface="DQFCUJ+ArialMT"/>
                <a:cs typeface="DQFCUJ+ArialMT"/>
              </a:rPr>
              <a:t>60</a:t>
            </a:r>
          </a:p>
          <a:p>
            <a:pPr marL="0" marR="0">
              <a:lnSpc>
                <a:spcPts val="1337"/>
              </a:lnSpc>
              <a:spcBef>
                <a:spcPts val="890"/>
              </a:spcBef>
              <a:spcAft>
                <a:spcPts val="0"/>
              </a:spcAft>
            </a:pPr>
            <a:r>
              <a:rPr dirty="0" sz="1200">
                <a:solidFill>
                  <a:srgbClr val="5680a2"/>
                </a:solidFill>
                <a:latin typeface="DQFCUJ+ArialMT"/>
                <a:cs typeface="DQFCUJ+ArialMT"/>
              </a:rPr>
              <a:t>50</a:t>
            </a:r>
          </a:p>
          <a:p>
            <a:pPr marL="0" marR="0">
              <a:lnSpc>
                <a:spcPts val="1337"/>
              </a:lnSpc>
              <a:spcBef>
                <a:spcPts val="890"/>
              </a:spcBef>
              <a:spcAft>
                <a:spcPts val="0"/>
              </a:spcAft>
            </a:pPr>
            <a:r>
              <a:rPr dirty="0" sz="1200">
                <a:solidFill>
                  <a:srgbClr val="5680a2"/>
                </a:solidFill>
                <a:latin typeface="DQFCUJ+ArialMT"/>
                <a:cs typeface="DQFCUJ+ArialMT"/>
              </a:rPr>
              <a:t>40</a:t>
            </a:r>
          </a:p>
          <a:p>
            <a:pPr marL="0" marR="0">
              <a:lnSpc>
                <a:spcPts val="1337"/>
              </a:lnSpc>
              <a:spcBef>
                <a:spcPts val="890"/>
              </a:spcBef>
              <a:spcAft>
                <a:spcPts val="0"/>
              </a:spcAft>
            </a:pPr>
            <a:r>
              <a:rPr dirty="0" sz="1200">
                <a:solidFill>
                  <a:srgbClr val="5680a2"/>
                </a:solidFill>
                <a:latin typeface="DQFCUJ+ArialMT"/>
                <a:cs typeface="DQFCUJ+ArialMT"/>
              </a:rPr>
              <a:t>30</a:t>
            </a:r>
          </a:p>
          <a:p>
            <a:pPr marL="0" marR="0">
              <a:lnSpc>
                <a:spcPts val="1337"/>
              </a:lnSpc>
              <a:spcBef>
                <a:spcPts val="840"/>
              </a:spcBef>
              <a:spcAft>
                <a:spcPts val="0"/>
              </a:spcAft>
            </a:pPr>
            <a:r>
              <a:rPr dirty="0" sz="1200">
                <a:solidFill>
                  <a:srgbClr val="5680a2"/>
                </a:solidFill>
                <a:latin typeface="DQFCUJ+ArialMT"/>
                <a:cs typeface="DQFCUJ+ArialMT"/>
              </a:rPr>
              <a:t>20</a:t>
            </a:r>
          </a:p>
          <a:p>
            <a:pPr marL="0" marR="0">
              <a:lnSpc>
                <a:spcPts val="1337"/>
              </a:lnSpc>
              <a:spcBef>
                <a:spcPts val="890"/>
              </a:spcBef>
              <a:spcAft>
                <a:spcPts val="0"/>
              </a:spcAft>
            </a:pPr>
            <a:r>
              <a:rPr dirty="0" sz="1200">
                <a:solidFill>
                  <a:srgbClr val="5680a2"/>
                </a:solidFill>
                <a:latin typeface="DQFCUJ+ArialMT"/>
                <a:cs typeface="DQFCUJ+ArialMT"/>
              </a:rPr>
              <a:t>10</a:t>
            </a:r>
          </a:p>
          <a:p>
            <a:pPr marL="81756" marR="0">
              <a:lnSpc>
                <a:spcPts val="1337"/>
              </a:lnSpc>
              <a:spcBef>
                <a:spcPts val="890"/>
              </a:spcBef>
              <a:spcAft>
                <a:spcPts val="0"/>
              </a:spcAft>
            </a:pPr>
            <a:r>
              <a:rPr dirty="0" sz="1200">
                <a:solidFill>
                  <a:srgbClr val="5680a2"/>
                </a:solidFill>
                <a:latin typeface="DQFCUJ+ArialMT"/>
                <a:cs typeface="DQFCUJ+ArialMT"/>
              </a:rPr>
              <a:t>0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386416" y="2085673"/>
            <a:ext cx="1377113" cy="236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Gas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Production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455870" y="2285808"/>
            <a:ext cx="1959788" cy="6692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50">
                <a:solidFill>
                  <a:srgbClr val="253746"/>
                </a:solidFill>
                <a:latin typeface="DQFCUJ+ArialMT"/>
                <a:cs typeface="DQFCUJ+ArialMT"/>
              </a:rPr>
              <a:t>•</a:t>
            </a:r>
            <a:r>
              <a:rPr dirty="0" sz="1450" spc="1339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Increasing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need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to</a:t>
            </a:r>
          </a:p>
          <a:p>
            <a:pPr marL="285750" marR="0">
              <a:lnSpc>
                <a:spcPts val="1564"/>
              </a:lnSpc>
              <a:spcBef>
                <a:spcPts val="105"/>
              </a:spcBef>
              <a:spcAft>
                <a:spcPts val="0"/>
              </a:spcAft>
            </a:pP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provide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energy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and</a:t>
            </a:r>
          </a:p>
          <a:p>
            <a:pPr marL="285750" marR="0">
              <a:lnSpc>
                <a:spcPts val="1564"/>
              </a:lnSpc>
              <a:spcBef>
                <a:spcPts val="115"/>
              </a:spcBef>
              <a:spcAft>
                <a:spcPts val="0"/>
              </a:spcAft>
            </a:pP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electricity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386416" y="2451432"/>
            <a:ext cx="2404619" cy="109017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Continuous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increase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in</a:t>
            </a:r>
          </a:p>
          <a:p>
            <a:pPr marL="0" marR="0">
              <a:lnSpc>
                <a:spcPts val="1564"/>
              </a:lnSpc>
              <a:spcBef>
                <a:spcPts val="65"/>
              </a:spcBef>
              <a:spcAft>
                <a:spcPts val="0"/>
              </a:spcAft>
            </a:pP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domestic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gas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demand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in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line</a:t>
            </a:r>
          </a:p>
          <a:p>
            <a:pPr marL="0" marR="0">
              <a:lnSpc>
                <a:spcPts val="1564"/>
              </a:lnSpc>
              <a:spcBef>
                <a:spcPts val="115"/>
              </a:spcBef>
              <a:spcAft>
                <a:spcPts val="0"/>
              </a:spcAft>
            </a:pP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with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population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growth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/</a:t>
            </a:r>
          </a:p>
          <a:p>
            <a:pPr marL="0" marR="0">
              <a:lnSpc>
                <a:spcPts val="1564"/>
              </a:lnSpc>
              <a:spcBef>
                <a:spcPts val="115"/>
              </a:spcBef>
              <a:spcAft>
                <a:spcPts val="0"/>
              </a:spcAft>
            </a:pP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increased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local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access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to</a:t>
            </a:r>
          </a:p>
          <a:p>
            <a:pPr marL="0" marR="0">
              <a:lnSpc>
                <a:spcPts val="1564"/>
              </a:lnSpc>
              <a:spcBef>
                <a:spcPts val="115"/>
              </a:spcBef>
              <a:spcAft>
                <a:spcPts val="0"/>
              </a:spcAft>
            </a:pP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energy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455870" y="3078288"/>
            <a:ext cx="2423314" cy="6692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50">
                <a:solidFill>
                  <a:srgbClr val="253746"/>
                </a:solidFill>
                <a:latin typeface="DQFCUJ+ArialMT"/>
                <a:cs typeface="DQFCUJ+ArialMT"/>
              </a:rPr>
              <a:t>•</a:t>
            </a:r>
            <a:r>
              <a:rPr dirty="0" sz="1450" spc="1339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~70%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of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population</a:t>
            </a:r>
          </a:p>
          <a:p>
            <a:pPr marL="285750" marR="0">
              <a:lnSpc>
                <a:spcPts val="1564"/>
              </a:lnSpc>
              <a:spcBef>
                <a:spcPts val="105"/>
              </a:spcBef>
              <a:spcAft>
                <a:spcPts val="0"/>
              </a:spcAft>
            </a:pP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without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reliable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access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to</a:t>
            </a:r>
          </a:p>
          <a:p>
            <a:pPr marL="285750" marR="0">
              <a:lnSpc>
                <a:spcPts val="1564"/>
              </a:lnSpc>
              <a:spcBef>
                <a:spcPts val="115"/>
              </a:spcBef>
              <a:spcAft>
                <a:spcPts val="0"/>
              </a:spcAft>
            </a:pP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electricity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253746"/>
                </a:solidFill>
                <a:latin typeface="DQFCUJ+ArialMT"/>
                <a:cs typeface="DQFCUJ+ArialMT"/>
              </a:rPr>
              <a:t>(2019)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21002" y="3654548"/>
            <a:ext cx="491430" cy="2083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2010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605256" y="3654548"/>
            <a:ext cx="491430" cy="2083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2040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819319" y="3729852"/>
            <a:ext cx="490582" cy="20793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5680a2"/>
                </a:solidFill>
                <a:latin typeface="DQFCUJ+ArialMT"/>
                <a:cs typeface="DQFCUJ+ArialMT"/>
              </a:rPr>
              <a:t>2000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450982" y="3729852"/>
            <a:ext cx="490582" cy="20793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5680a2"/>
                </a:solidFill>
                <a:latin typeface="DQFCUJ+ArialMT"/>
                <a:cs typeface="DQFCUJ+ArialMT"/>
              </a:rPr>
              <a:t>2018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082646" y="3729852"/>
            <a:ext cx="490582" cy="20793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5680a2"/>
                </a:solidFill>
                <a:latin typeface="DQFCUJ+ArialMT"/>
                <a:cs typeface="DQFCUJ+ArialMT"/>
              </a:rPr>
              <a:t>2030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8714309" y="3729852"/>
            <a:ext cx="490582" cy="20793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7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5680a2"/>
                </a:solidFill>
                <a:latin typeface="DQFCUJ+ArialMT"/>
                <a:cs typeface="DQFCUJ+ArialMT"/>
              </a:rPr>
              <a:t>2040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617023" y="4065745"/>
            <a:ext cx="880988" cy="54835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Production</a:t>
            </a:r>
          </a:p>
          <a:p>
            <a:pPr marL="0" marR="0">
              <a:lnSpc>
                <a:spcPts val="1340"/>
              </a:lnSpc>
              <a:spcBef>
                <a:spcPts val="1386"/>
              </a:spcBef>
              <a:spcAft>
                <a:spcPts val="0"/>
              </a:spcAft>
            </a:pP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Demand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3384756" y="4090096"/>
            <a:ext cx="1159611" cy="53487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Stated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Policies</a:t>
            </a:r>
          </a:p>
          <a:p>
            <a:pPr marL="0" marR="0">
              <a:lnSpc>
                <a:spcPts val="1340"/>
              </a:lnSpc>
              <a:spcBef>
                <a:spcPts val="1280"/>
              </a:spcBef>
              <a:spcAft>
                <a:spcPts val="0"/>
              </a:spcAft>
            </a:pP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High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Case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8216782" y="4125791"/>
            <a:ext cx="1785671" cy="39123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Population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with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Access</a:t>
            </a:r>
          </a:p>
          <a:p>
            <a:pPr marL="0" marR="0">
              <a:lnSpc>
                <a:spcPts val="1340"/>
              </a:lnSpc>
              <a:spcBef>
                <a:spcPts val="149"/>
              </a:spcBef>
              <a:spcAft>
                <a:spcPts val="0"/>
              </a:spcAft>
            </a:pP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to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Electricity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in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2019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(m)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6715125" y="4178323"/>
            <a:ext cx="1142848" cy="2083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Population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(m)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1388777" y="5473906"/>
            <a:ext cx="8973548" cy="50895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What</a:t>
            </a: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 </a:t>
            </a: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technology</a:t>
            </a: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 </a:t>
            </a: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investments</a:t>
            </a: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 </a:t>
            </a: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can</a:t>
            </a: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 </a:t>
            </a: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energy</a:t>
            </a:r>
            <a:r>
              <a:rPr dirty="0" sz="1600" spc="442" b="1">
                <a:solidFill>
                  <a:srgbClr val="e00034"/>
                </a:solidFill>
                <a:latin typeface="CSLBIK+Arial-BoldMT"/>
                <a:cs typeface="CSLBIK+Arial-BoldMT"/>
              </a:rPr>
              <a:t> </a:t>
            </a: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transformation,</a:t>
            </a: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 </a:t>
            </a: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monetization</a:t>
            </a: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 </a:t>
            </a: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and</a:t>
            </a: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 </a:t>
            </a: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drive</a:t>
            </a: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 </a:t>
            </a: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domestic</a:t>
            </a:r>
          </a:p>
          <a:p>
            <a:pPr marL="3214687" marR="0">
              <a:lnSpc>
                <a:spcPts val="1787"/>
              </a:lnSpc>
              <a:spcBef>
                <a:spcPts val="132"/>
              </a:spcBef>
              <a:spcAft>
                <a:spcPts val="0"/>
              </a:spcAft>
            </a:pP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industrial</a:t>
            </a: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 </a:t>
            </a: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development</a:t>
            </a: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 </a:t>
            </a:r>
            <a:r>
              <a:rPr dirty="0" sz="1600" b="1">
                <a:solidFill>
                  <a:srgbClr val="e00034"/>
                </a:solidFill>
                <a:latin typeface="CSLBIK+Arial-BoldMT"/>
                <a:cs typeface="CSLBIK+Arial-BoldMT"/>
              </a:rPr>
              <a:t>?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900349" y="6420567"/>
            <a:ext cx="285421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6189ab"/>
                </a:solidFill>
                <a:latin typeface="DQFCUJ+ArialMT"/>
                <a:cs typeface="DQFCUJ+ArialMT"/>
              </a:rPr>
              <a:t>Source:</a:t>
            </a:r>
            <a:r>
              <a:rPr dirty="0" sz="1000">
                <a:solidFill>
                  <a:srgbClr val="6189ab"/>
                </a:solidFill>
                <a:latin typeface="DQFCUJ+ArialMT"/>
                <a:cs typeface="DQFCUJ+ArialMT"/>
              </a:rPr>
              <a:t> </a:t>
            </a:r>
            <a:r>
              <a:rPr dirty="0" sz="1000">
                <a:solidFill>
                  <a:srgbClr val="6189ab"/>
                </a:solidFill>
                <a:latin typeface="DQFCUJ+ArialMT"/>
                <a:cs typeface="DQFCUJ+ArialMT"/>
              </a:rPr>
              <a:t>IEA</a:t>
            </a:r>
            <a:r>
              <a:rPr dirty="0" sz="1000" spc="275">
                <a:solidFill>
                  <a:srgbClr val="6189ab"/>
                </a:solidFill>
                <a:latin typeface="DQFCUJ+ArialMT"/>
                <a:cs typeface="DQFCUJ+ArialMT"/>
              </a:rPr>
              <a:t> </a:t>
            </a:r>
            <a:r>
              <a:rPr dirty="0" sz="1000">
                <a:solidFill>
                  <a:srgbClr val="6189ab"/>
                </a:solidFill>
                <a:latin typeface="DQFCUJ+ArialMT"/>
                <a:cs typeface="DQFCUJ+ArialMT"/>
              </a:rPr>
              <a:t>Mozambique</a:t>
            </a:r>
            <a:r>
              <a:rPr dirty="0" sz="1000">
                <a:solidFill>
                  <a:srgbClr val="6189ab"/>
                </a:solidFill>
                <a:latin typeface="DQFCUJ+ArialMT"/>
                <a:cs typeface="DQFCUJ+ArialMT"/>
              </a:rPr>
              <a:t> </a:t>
            </a:r>
            <a:r>
              <a:rPr dirty="0" sz="1000">
                <a:solidFill>
                  <a:srgbClr val="6189ab"/>
                </a:solidFill>
                <a:latin typeface="DQFCUJ+ArialMT"/>
                <a:cs typeface="DQFCUJ+ArialMT"/>
              </a:rPr>
              <a:t>Energy</a:t>
            </a:r>
            <a:r>
              <a:rPr dirty="0" sz="1000">
                <a:solidFill>
                  <a:srgbClr val="6189ab"/>
                </a:solidFill>
                <a:latin typeface="DQFCUJ+ArialMT"/>
                <a:cs typeface="DQFCUJ+ArialMT"/>
              </a:rPr>
              <a:t> </a:t>
            </a:r>
            <a:r>
              <a:rPr dirty="0" sz="1000">
                <a:solidFill>
                  <a:srgbClr val="6189ab"/>
                </a:solidFill>
                <a:latin typeface="DQFCUJ+ArialMT"/>
                <a:cs typeface="DQFCUJ+ArialMT"/>
              </a:rPr>
              <a:t>Outlook</a:t>
            </a:r>
            <a:r>
              <a:rPr dirty="0" sz="1000">
                <a:solidFill>
                  <a:srgbClr val="6189ab"/>
                </a:solidFill>
                <a:latin typeface="DQFCUJ+ArialMT"/>
                <a:cs typeface="DQFCUJ+ArialMT"/>
              </a:rPr>
              <a:t> </a:t>
            </a:r>
            <a:r>
              <a:rPr dirty="0" sz="1000">
                <a:solidFill>
                  <a:srgbClr val="6189ab"/>
                </a:solidFill>
                <a:latin typeface="DQFCUJ+ArialMT"/>
                <a:cs typeface="DQFCUJ+ArialMT"/>
              </a:rPr>
              <a:t>2019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26720" y="135776"/>
            <a:ext cx="11051297" cy="949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575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In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order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to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assess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Technology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Investment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decisions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we</a:t>
            </a:r>
          </a:p>
          <a:p>
            <a:pPr marL="0" marR="0">
              <a:lnSpc>
                <a:spcPts val="3575"/>
              </a:lnSpc>
              <a:spcBef>
                <a:spcPts val="25"/>
              </a:spcBef>
              <a:spcAft>
                <a:spcPts val="0"/>
              </a:spcAft>
            </a:pP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need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to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be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able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to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assess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options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across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three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ffffff"/>
                </a:solidFill>
                <a:latin typeface="CSLBIK+Arial-BoldMT"/>
                <a:cs typeface="CSLBIK+Arial-BoldMT"/>
              </a:rPr>
              <a:t>variables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970988" y="2359391"/>
            <a:ext cx="3926371" cy="10728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ffffff"/>
                </a:solidFill>
                <a:latin typeface="CSLBIK+Arial-BoldMT"/>
                <a:cs typeface="CSLBIK+Arial-BoldMT"/>
              </a:rPr>
              <a:t>Strategic</a:t>
            </a:r>
            <a:r>
              <a:rPr dirty="0" sz="24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SLBIK+Arial-BoldMT"/>
                <a:cs typeface="CSLBIK+Arial-BoldMT"/>
              </a:rPr>
              <a:t>&amp;</a:t>
            </a:r>
            <a:r>
              <a:rPr dirty="0" sz="24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SLBIK+Arial-BoldMT"/>
                <a:cs typeface="CSLBIK+Arial-BoldMT"/>
              </a:rPr>
              <a:t>Economic</a:t>
            </a:r>
          </a:p>
          <a:p>
            <a:pPr marL="0" marR="0">
              <a:lnSpc>
                <a:spcPts val="1619"/>
              </a:lnSpc>
              <a:spcBef>
                <a:spcPts val="286"/>
              </a:spcBef>
              <a:spcAft>
                <a:spcPts val="0"/>
              </a:spcAft>
            </a:pPr>
            <a:r>
              <a:rPr dirty="0" sz="1450">
                <a:solidFill>
                  <a:srgbClr val="ffffff"/>
                </a:solidFill>
                <a:latin typeface="DQFCUJ+ArialMT"/>
                <a:cs typeface="DQFCUJ+ArialMT"/>
              </a:rPr>
              <a:t>•</a:t>
            </a:r>
            <a:r>
              <a:rPr dirty="0" sz="1450" spc="501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How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does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it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fit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into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a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wider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economic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(energy)</a:t>
            </a:r>
          </a:p>
          <a:p>
            <a:pPr marL="179387" marR="0">
              <a:lnSpc>
                <a:spcPts val="1564"/>
              </a:lnSpc>
              <a:spcBef>
                <a:spcPts val="105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strategy?</a:t>
            </a:r>
          </a:p>
          <a:p>
            <a:pPr marL="0" marR="0">
              <a:lnSpc>
                <a:spcPts val="1619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450">
                <a:solidFill>
                  <a:srgbClr val="ffffff"/>
                </a:solidFill>
                <a:latin typeface="DQFCUJ+ArialMT"/>
                <a:cs typeface="DQFCUJ+ArialMT"/>
              </a:rPr>
              <a:t>•</a:t>
            </a:r>
            <a:r>
              <a:rPr dirty="0" sz="1450" spc="501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What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is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the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real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ROI?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18772" y="2674238"/>
            <a:ext cx="3699702" cy="10982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ffffff"/>
                </a:solidFill>
                <a:latin typeface="CSLBIK+Arial-BoldMT"/>
                <a:cs typeface="CSLBIK+Arial-BoldMT"/>
              </a:rPr>
              <a:t>Technical</a:t>
            </a:r>
          </a:p>
          <a:p>
            <a:pPr marL="0" marR="0">
              <a:lnSpc>
                <a:spcPts val="1619"/>
              </a:lnSpc>
              <a:spcBef>
                <a:spcPts val="286"/>
              </a:spcBef>
              <a:spcAft>
                <a:spcPts val="0"/>
              </a:spcAft>
            </a:pPr>
            <a:r>
              <a:rPr dirty="0" sz="1450">
                <a:solidFill>
                  <a:srgbClr val="ffffff"/>
                </a:solidFill>
                <a:latin typeface="DQFCUJ+ArialMT"/>
                <a:cs typeface="DQFCUJ+ArialMT"/>
              </a:rPr>
              <a:t>•</a:t>
            </a:r>
            <a:r>
              <a:rPr dirty="0" sz="1450" spc="501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Is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the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technology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mature?</a:t>
            </a:r>
          </a:p>
          <a:p>
            <a:pPr marL="0" marR="0">
              <a:lnSpc>
                <a:spcPts val="1619"/>
              </a:lnSpc>
              <a:spcBef>
                <a:spcPts val="260"/>
              </a:spcBef>
              <a:spcAft>
                <a:spcPts val="0"/>
              </a:spcAft>
            </a:pPr>
            <a:r>
              <a:rPr dirty="0" sz="1450">
                <a:solidFill>
                  <a:srgbClr val="ffffff"/>
                </a:solidFill>
                <a:latin typeface="DQFCUJ+ArialMT"/>
                <a:cs typeface="DQFCUJ+ArialMT"/>
              </a:rPr>
              <a:t>•</a:t>
            </a:r>
            <a:r>
              <a:rPr dirty="0" sz="1450" spc="501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What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is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the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optimal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technological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concept?</a:t>
            </a:r>
          </a:p>
          <a:p>
            <a:pPr marL="0" marR="0">
              <a:lnSpc>
                <a:spcPts val="1619"/>
              </a:lnSpc>
              <a:spcBef>
                <a:spcPts val="210"/>
              </a:spcBef>
              <a:spcAft>
                <a:spcPts val="0"/>
              </a:spcAft>
            </a:pPr>
            <a:r>
              <a:rPr dirty="0" sz="1450">
                <a:solidFill>
                  <a:srgbClr val="ffffff"/>
                </a:solidFill>
                <a:latin typeface="DQFCUJ+ArialMT"/>
                <a:cs typeface="DQFCUJ+ArialMT"/>
              </a:rPr>
              <a:t>•</a:t>
            </a:r>
            <a:r>
              <a:rPr dirty="0" sz="1450" spc="501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How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does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it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integrate?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658019" y="3120891"/>
            <a:ext cx="1071612" cy="6634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DQFCUJ+ArialMT"/>
                <a:cs typeface="DQFCUJ+ArialMT"/>
              </a:rPr>
              <a:t>Technology</a:t>
            </a:r>
          </a:p>
          <a:p>
            <a:pPr marL="14752" marR="0">
              <a:lnSpc>
                <a:spcPts val="1564"/>
              </a:lnSpc>
              <a:spcBef>
                <a:spcPts val="65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DQFCUJ+ArialMT"/>
                <a:cs typeface="DQFCUJ+ArialMT"/>
              </a:rPr>
              <a:t>Investment</a:t>
            </a:r>
          </a:p>
          <a:p>
            <a:pPr marL="63171" marR="0">
              <a:lnSpc>
                <a:spcPts val="1564"/>
              </a:lnSpc>
              <a:spcBef>
                <a:spcPts val="115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DQFCUJ+ArialMT"/>
                <a:cs typeface="DQFCUJ+ArialMT"/>
              </a:rPr>
              <a:t>Decisions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970988" y="3427160"/>
            <a:ext cx="1951572" cy="243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50">
                <a:solidFill>
                  <a:srgbClr val="ffffff"/>
                </a:solidFill>
                <a:latin typeface="DQFCUJ+ArialMT"/>
                <a:cs typeface="DQFCUJ+ArialMT"/>
              </a:rPr>
              <a:t>•</a:t>
            </a:r>
            <a:r>
              <a:rPr dirty="0" sz="1450" spc="501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Do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we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have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offtake?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970988" y="3665920"/>
            <a:ext cx="3411966" cy="960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50">
                <a:solidFill>
                  <a:srgbClr val="ffffff"/>
                </a:solidFill>
                <a:latin typeface="DQFCUJ+ArialMT"/>
                <a:cs typeface="DQFCUJ+ArialMT"/>
              </a:rPr>
              <a:t>•</a:t>
            </a:r>
            <a:r>
              <a:rPr dirty="0" sz="1450" spc="501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What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markets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are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products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aimed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at?</a:t>
            </a:r>
          </a:p>
          <a:p>
            <a:pPr marL="0" marR="0">
              <a:lnSpc>
                <a:spcPts val="1619"/>
              </a:lnSpc>
              <a:spcBef>
                <a:spcPts val="260"/>
              </a:spcBef>
              <a:spcAft>
                <a:spcPts val="0"/>
              </a:spcAft>
            </a:pPr>
            <a:r>
              <a:rPr dirty="0" sz="1450">
                <a:solidFill>
                  <a:srgbClr val="ffffff"/>
                </a:solidFill>
                <a:latin typeface="DQFCUJ+ArialMT"/>
                <a:cs typeface="DQFCUJ+ArialMT"/>
              </a:rPr>
              <a:t>•</a:t>
            </a:r>
            <a:r>
              <a:rPr dirty="0" sz="1450" spc="501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How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to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transport?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At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what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costs?</a:t>
            </a:r>
          </a:p>
          <a:p>
            <a:pPr marL="0" marR="0">
              <a:lnSpc>
                <a:spcPts val="1619"/>
              </a:lnSpc>
              <a:spcBef>
                <a:spcPts val="260"/>
              </a:spcBef>
              <a:spcAft>
                <a:spcPts val="0"/>
              </a:spcAft>
            </a:pPr>
            <a:r>
              <a:rPr dirty="0" sz="1450">
                <a:solidFill>
                  <a:srgbClr val="ffffff"/>
                </a:solidFill>
                <a:latin typeface="DQFCUJ+ArialMT"/>
                <a:cs typeface="DQFCUJ+ArialMT"/>
              </a:rPr>
              <a:t>•</a:t>
            </a:r>
            <a:r>
              <a:rPr dirty="0" sz="1450" spc="501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Is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the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investment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bankable,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attractive?</a:t>
            </a:r>
          </a:p>
          <a:p>
            <a:pPr marL="0" marR="0">
              <a:lnSpc>
                <a:spcPts val="1619"/>
              </a:lnSpc>
              <a:spcBef>
                <a:spcPts val="260"/>
              </a:spcBef>
              <a:spcAft>
                <a:spcPts val="0"/>
              </a:spcAft>
            </a:pPr>
            <a:r>
              <a:rPr dirty="0" sz="1450">
                <a:solidFill>
                  <a:srgbClr val="ffffff"/>
                </a:solidFill>
                <a:latin typeface="DQFCUJ+ArialMT"/>
                <a:cs typeface="DQFCUJ+ArialMT"/>
              </a:rPr>
              <a:t>•</a:t>
            </a:r>
            <a:r>
              <a:rPr dirty="0" sz="1450" spc="501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Green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certificates,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Loans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or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Grants?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18772" y="3767407"/>
            <a:ext cx="1823201" cy="243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50">
                <a:solidFill>
                  <a:srgbClr val="ffffff"/>
                </a:solidFill>
                <a:latin typeface="DQFCUJ+ArialMT"/>
                <a:cs typeface="DQFCUJ+ArialMT"/>
              </a:rPr>
              <a:t>•</a:t>
            </a:r>
            <a:r>
              <a:rPr dirty="0" sz="1450" spc="501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How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does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it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scale?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153115" y="5192279"/>
            <a:ext cx="4190906" cy="13115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ffffff"/>
                </a:solidFill>
                <a:latin typeface="CSLBIK+Arial-BoldMT"/>
                <a:cs typeface="CSLBIK+Arial-BoldMT"/>
              </a:rPr>
              <a:t>License</a:t>
            </a:r>
            <a:r>
              <a:rPr dirty="0" sz="24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SLBIK+Arial-BoldMT"/>
                <a:cs typeface="CSLBIK+Arial-BoldMT"/>
              </a:rPr>
              <a:t>to</a:t>
            </a:r>
            <a:r>
              <a:rPr dirty="0" sz="24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SLBIK+Arial-BoldMT"/>
                <a:cs typeface="CSLBIK+Arial-BoldMT"/>
              </a:rPr>
              <a:t>Operate</a:t>
            </a:r>
          </a:p>
          <a:p>
            <a:pPr marL="0" marR="0">
              <a:lnSpc>
                <a:spcPts val="1619"/>
              </a:lnSpc>
              <a:spcBef>
                <a:spcPts val="286"/>
              </a:spcBef>
              <a:spcAft>
                <a:spcPts val="0"/>
              </a:spcAft>
            </a:pPr>
            <a:r>
              <a:rPr dirty="0" sz="1450">
                <a:solidFill>
                  <a:srgbClr val="ffffff"/>
                </a:solidFill>
                <a:latin typeface="DQFCUJ+ArialMT"/>
                <a:cs typeface="DQFCUJ+ArialMT"/>
              </a:rPr>
              <a:t>•</a:t>
            </a:r>
            <a:r>
              <a:rPr dirty="0" sz="1450" spc="501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What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impact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can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the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project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have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on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the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local</a:t>
            </a:r>
          </a:p>
          <a:p>
            <a:pPr marL="179387" marR="0">
              <a:lnSpc>
                <a:spcPts val="1564"/>
              </a:lnSpc>
              <a:spcBef>
                <a:spcPts val="105"/>
              </a:spcBef>
              <a:spcAft>
                <a:spcPts val="0"/>
              </a:spcAft>
            </a:pP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economy?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Local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employment?</a:t>
            </a:r>
          </a:p>
          <a:p>
            <a:pPr marL="0" marR="0">
              <a:lnSpc>
                <a:spcPts val="1619"/>
              </a:lnSpc>
              <a:spcBef>
                <a:spcPts val="220"/>
              </a:spcBef>
              <a:spcAft>
                <a:spcPts val="0"/>
              </a:spcAft>
            </a:pPr>
            <a:r>
              <a:rPr dirty="0" sz="1450">
                <a:solidFill>
                  <a:srgbClr val="ffffff"/>
                </a:solidFill>
                <a:latin typeface="DQFCUJ+ArialMT"/>
                <a:cs typeface="DQFCUJ+ArialMT"/>
              </a:rPr>
              <a:t>•</a:t>
            </a:r>
            <a:r>
              <a:rPr dirty="0" sz="1450" spc="501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How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can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impact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be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 </a:t>
            </a:r>
            <a:r>
              <a:rPr dirty="0" sz="1400" b="1">
                <a:solidFill>
                  <a:srgbClr val="ffffff"/>
                </a:solidFill>
                <a:latin typeface="CSLBIK+Arial-BoldMT"/>
                <a:cs typeface="CSLBIK+Arial-BoldMT"/>
              </a:rPr>
              <a:t>maximised?</a:t>
            </a:r>
          </a:p>
          <a:p>
            <a:pPr marL="0" marR="0">
              <a:lnSpc>
                <a:spcPts val="1619"/>
              </a:lnSpc>
              <a:spcBef>
                <a:spcPts val="260"/>
              </a:spcBef>
              <a:spcAft>
                <a:spcPts val="0"/>
              </a:spcAft>
            </a:pPr>
            <a:r>
              <a:rPr dirty="0" sz="1450">
                <a:solidFill>
                  <a:srgbClr val="ffffff"/>
                </a:solidFill>
                <a:latin typeface="DQFCUJ+ArialMT"/>
                <a:cs typeface="DQFCUJ+ArialMT"/>
              </a:rPr>
              <a:t>•</a:t>
            </a:r>
            <a:r>
              <a:rPr dirty="0" sz="1450" spc="501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What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is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the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multiplier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effect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on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the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 </a:t>
            </a:r>
            <a:r>
              <a:rPr dirty="0" sz="1400">
                <a:solidFill>
                  <a:srgbClr val="ffffff"/>
                </a:solidFill>
                <a:latin typeface="DQFCUJ+ArialMT"/>
                <a:cs typeface="DQFCUJ+ArialMT"/>
              </a:rPr>
              <a:t>economy?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26720" y="50196"/>
            <a:ext cx="10937377" cy="949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575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Techno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–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Economic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Assessment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requires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strong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Digital</a:t>
            </a:r>
          </a:p>
          <a:p>
            <a:pPr marL="0" marR="0">
              <a:lnSpc>
                <a:spcPts val="3575"/>
              </a:lnSpc>
              <a:spcBef>
                <a:spcPts val="25"/>
              </a:spcBef>
              <a:spcAft>
                <a:spcPts val="0"/>
              </a:spcAft>
            </a:pP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Tools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(e.g.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UFE)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to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identify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and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optimize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concepts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81759" y="1831226"/>
            <a:ext cx="3471796" cy="2934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1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253746"/>
                </a:solidFill>
                <a:latin typeface="CSLBIK+Arial-BoldMT"/>
                <a:cs typeface="CSLBIK+Arial-BoldMT"/>
              </a:rPr>
              <a:t>S</a:t>
            </a:r>
            <a:r>
              <a:rPr dirty="0" sz="1450" spc="-11" b="1">
                <a:solidFill>
                  <a:srgbClr val="253746"/>
                </a:solidFill>
                <a:latin typeface="CSLBIK+Arial-BoldMT"/>
                <a:cs typeface="CSLBIK+Arial-BoldMT"/>
              </a:rPr>
              <a:t>TRONG</a:t>
            </a:r>
            <a:r>
              <a:rPr dirty="0" sz="1450" spc="93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800" b="1">
                <a:solidFill>
                  <a:srgbClr val="253746"/>
                </a:solidFill>
                <a:latin typeface="CSLBIK+Arial-BoldMT"/>
                <a:cs typeface="CSLBIK+Arial-BoldMT"/>
              </a:rPr>
              <a:t>D</a:t>
            </a:r>
            <a:r>
              <a:rPr dirty="0" sz="1450" b="1">
                <a:solidFill>
                  <a:srgbClr val="253746"/>
                </a:solidFill>
                <a:latin typeface="CSLBIK+Arial-BoldMT"/>
                <a:cs typeface="CSLBIK+Arial-BoldMT"/>
              </a:rPr>
              <a:t>IGITAL</a:t>
            </a:r>
            <a:r>
              <a:rPr dirty="0" sz="1450" spc="1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800" b="1">
                <a:solidFill>
                  <a:srgbClr val="253746"/>
                </a:solidFill>
                <a:latin typeface="CSLBIK+Arial-BoldMT"/>
                <a:cs typeface="CSLBIK+Arial-BoldMT"/>
              </a:rPr>
              <a:t>S</a:t>
            </a:r>
            <a:r>
              <a:rPr dirty="0" sz="1450" spc="-11" b="1">
                <a:solidFill>
                  <a:srgbClr val="253746"/>
                </a:solidFill>
                <a:latin typeface="CSLBIK+Arial-BoldMT"/>
                <a:cs typeface="CSLBIK+Arial-BoldMT"/>
              </a:rPr>
              <a:t>UPPORT</a:t>
            </a:r>
            <a:r>
              <a:rPr dirty="0" sz="1450" spc="114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450" b="1">
                <a:solidFill>
                  <a:srgbClr val="253746"/>
                </a:solidFill>
                <a:latin typeface="CSLBIK+Arial-BoldMT"/>
                <a:cs typeface="CSLBIK+Arial-BoldMT"/>
              </a:rPr>
              <a:t>IS</a:t>
            </a:r>
            <a:r>
              <a:rPr dirty="0" sz="1450" spc="99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800" b="1">
                <a:solidFill>
                  <a:srgbClr val="253746"/>
                </a:solidFill>
                <a:latin typeface="CSLBIK+Arial-BoldMT"/>
                <a:cs typeface="CSLBIK+Arial-BoldMT"/>
              </a:rPr>
              <a:t>K</a:t>
            </a:r>
            <a:r>
              <a:rPr dirty="0" sz="1450" spc="-11" b="1">
                <a:solidFill>
                  <a:srgbClr val="253746"/>
                </a:solidFill>
                <a:latin typeface="CSLBIK+Arial-BoldMT"/>
                <a:cs typeface="CSLBIK+Arial-BoldMT"/>
              </a:rPr>
              <a:t>EY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18159" y="2374117"/>
            <a:ext cx="4437998" cy="57355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50">
                <a:solidFill>
                  <a:srgbClr val="253746"/>
                </a:solidFill>
                <a:latin typeface="DQFCUJ+ArialMT"/>
                <a:cs typeface="DQFCUJ+ArialMT"/>
              </a:rPr>
              <a:t>•</a:t>
            </a:r>
            <a:r>
              <a:rPr dirty="0" sz="1850" spc="1088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Need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to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make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efficient,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transparent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and</a:t>
            </a:r>
          </a:p>
          <a:p>
            <a:pPr marL="285750" marR="0">
              <a:lnSpc>
                <a:spcPts val="2010"/>
              </a:lnSpc>
              <a:spcBef>
                <a:spcPts val="138"/>
              </a:spcBef>
              <a:spcAft>
                <a:spcPts val="0"/>
              </a:spcAft>
            </a:pP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effective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decisions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early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in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the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lifecycle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18159" y="3197077"/>
            <a:ext cx="4781126" cy="84787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50">
                <a:solidFill>
                  <a:srgbClr val="253746"/>
                </a:solidFill>
                <a:latin typeface="DQFCUJ+ArialMT"/>
                <a:cs typeface="DQFCUJ+ArialMT"/>
              </a:rPr>
              <a:t>•</a:t>
            </a:r>
            <a:r>
              <a:rPr dirty="0" sz="1850" spc="1088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For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Techno-Economic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evaluation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and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con</a:t>
            </a:r>
          </a:p>
          <a:p>
            <a:pPr marL="285750" marR="0">
              <a:lnSpc>
                <a:spcPts val="2010"/>
              </a:lnSpc>
              <a:spcBef>
                <a:spcPts val="138"/>
              </a:spcBef>
              <a:spcAft>
                <a:spcPts val="0"/>
              </a:spcAft>
            </a:pP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assessments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of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technology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investments,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la</a:t>
            </a:r>
          </a:p>
          <a:p>
            <a:pPr marL="285750" marR="0">
              <a:lnSpc>
                <a:spcPts val="2010"/>
              </a:lnSpc>
              <a:spcBef>
                <a:spcPts val="199"/>
              </a:spcBef>
              <a:spcAft>
                <a:spcPts val="0"/>
              </a:spcAft>
            </a:pP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amounts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of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data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needs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to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be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processed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18159" y="4294357"/>
            <a:ext cx="4209134" cy="84922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50">
                <a:solidFill>
                  <a:srgbClr val="253746"/>
                </a:solidFill>
                <a:latin typeface="DQFCUJ+ArialMT"/>
                <a:cs typeface="DQFCUJ+ArialMT"/>
              </a:rPr>
              <a:t>•</a:t>
            </a:r>
            <a:r>
              <a:rPr dirty="0" sz="1850" spc="1088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Near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limitless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combination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of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Options</a:t>
            </a:r>
          </a:p>
          <a:p>
            <a:pPr marL="457200" marR="0">
              <a:lnSpc>
                <a:spcPts val="2066"/>
              </a:lnSpc>
              <a:spcBef>
                <a:spcPts val="43"/>
              </a:spcBef>
              <a:spcAft>
                <a:spcPts val="0"/>
              </a:spcAft>
            </a:pPr>
            <a:r>
              <a:rPr dirty="0" sz="1850">
                <a:solidFill>
                  <a:srgbClr val="253746"/>
                </a:solidFill>
                <a:latin typeface="DQFCUJ+ArialMT"/>
                <a:cs typeface="DQFCUJ+ArialMT"/>
              </a:rPr>
              <a:t>•</a:t>
            </a:r>
            <a:r>
              <a:rPr dirty="0" sz="1850" spc="1088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Technology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concepts</a:t>
            </a:r>
          </a:p>
          <a:p>
            <a:pPr marL="457200" marR="0">
              <a:lnSpc>
                <a:spcPts val="2066"/>
              </a:lnSpc>
              <a:spcBef>
                <a:spcPts val="93"/>
              </a:spcBef>
              <a:spcAft>
                <a:spcPts val="0"/>
              </a:spcAft>
            </a:pPr>
            <a:r>
              <a:rPr dirty="0" sz="1850">
                <a:solidFill>
                  <a:srgbClr val="253746"/>
                </a:solidFill>
                <a:latin typeface="DQFCUJ+ArialMT"/>
                <a:cs typeface="DQFCUJ+ArialMT"/>
              </a:rPr>
              <a:t>•</a:t>
            </a:r>
            <a:r>
              <a:rPr dirty="0" sz="1850" spc="1088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Plant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sizes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75359" y="5117317"/>
            <a:ext cx="2787700" cy="84922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850">
                <a:solidFill>
                  <a:srgbClr val="253746"/>
                </a:solidFill>
                <a:latin typeface="DQFCUJ+ArialMT"/>
                <a:cs typeface="DQFCUJ+ArialMT"/>
              </a:rPr>
              <a:t>•</a:t>
            </a:r>
            <a:r>
              <a:rPr dirty="0" sz="1850" spc="1088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Economic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assumptions</a:t>
            </a:r>
          </a:p>
          <a:p>
            <a:pPr marL="0" marR="0">
              <a:lnSpc>
                <a:spcPts val="2066"/>
              </a:lnSpc>
              <a:spcBef>
                <a:spcPts val="43"/>
              </a:spcBef>
              <a:spcAft>
                <a:spcPts val="0"/>
              </a:spcAft>
            </a:pPr>
            <a:r>
              <a:rPr dirty="0" sz="1850">
                <a:solidFill>
                  <a:srgbClr val="253746"/>
                </a:solidFill>
                <a:latin typeface="DQFCUJ+ArialMT"/>
                <a:cs typeface="DQFCUJ+ArialMT"/>
              </a:rPr>
              <a:t>•</a:t>
            </a:r>
            <a:r>
              <a:rPr dirty="0" sz="1850" spc="1088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CO2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footprint</a:t>
            </a:r>
          </a:p>
          <a:p>
            <a:pPr marL="0" marR="0">
              <a:lnSpc>
                <a:spcPts val="2066"/>
              </a:lnSpc>
              <a:spcBef>
                <a:spcPts val="93"/>
              </a:spcBef>
              <a:spcAft>
                <a:spcPts val="0"/>
              </a:spcAft>
            </a:pPr>
            <a:r>
              <a:rPr dirty="0" sz="1850">
                <a:solidFill>
                  <a:srgbClr val="253746"/>
                </a:solidFill>
                <a:latin typeface="DQFCUJ+ArialMT"/>
                <a:cs typeface="DQFCUJ+ArialMT"/>
              </a:rPr>
              <a:t>•</a:t>
            </a:r>
            <a:r>
              <a:rPr dirty="0" sz="1850" spc="1088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800">
                <a:solidFill>
                  <a:srgbClr val="253746"/>
                </a:solidFill>
                <a:latin typeface="DQFCUJ+ArialMT"/>
                <a:cs typeface="DQFCUJ+ArialMT"/>
              </a:rPr>
              <a:t>…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1623040" y="6461074"/>
            <a:ext cx="223031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253746"/>
                </a:solidFill>
                <a:latin typeface="DQFCUJ+ArialMT"/>
                <a:cs typeface="DQFCUJ+ArialMT"/>
              </a:rPr>
              <a:t>6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26720" y="202596"/>
            <a:ext cx="11095189" cy="949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575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Any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major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technology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investment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needs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to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showcase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its</a:t>
            </a:r>
          </a:p>
          <a:p>
            <a:pPr marL="0" marR="0">
              <a:lnSpc>
                <a:spcPts val="3575"/>
              </a:lnSpc>
              <a:spcBef>
                <a:spcPts val="25"/>
              </a:spcBef>
              <a:spcAft>
                <a:spcPts val="0"/>
              </a:spcAft>
            </a:pP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value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for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the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local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population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and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the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local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3200" b="1">
                <a:solidFill>
                  <a:srgbClr val="253746"/>
                </a:solidFill>
                <a:latin typeface="CSLBIK+Arial-BoldMT"/>
                <a:cs typeface="CSLBIK+Arial-BoldMT"/>
              </a:rPr>
              <a:t>economy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80002" y="1692224"/>
            <a:ext cx="2032632" cy="26511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253746"/>
                </a:solidFill>
                <a:latin typeface="CSLBIK+Arial-BoldMT"/>
                <a:cs typeface="CSLBIK+Arial-BoldMT"/>
              </a:rPr>
              <a:t>L</a:t>
            </a:r>
            <a:r>
              <a:rPr dirty="0" sz="1250" spc="14" b="1">
                <a:solidFill>
                  <a:srgbClr val="253746"/>
                </a:solidFill>
                <a:latin typeface="CSLBIK+Arial-BoldMT"/>
                <a:cs typeface="CSLBIK+Arial-BoldMT"/>
              </a:rPr>
              <a:t>ICENSE</a:t>
            </a:r>
            <a:r>
              <a:rPr dirty="0" sz="1250" spc="112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250" spc="14" b="1">
                <a:solidFill>
                  <a:srgbClr val="253746"/>
                </a:solidFill>
                <a:latin typeface="CSLBIK+Arial-BoldMT"/>
                <a:cs typeface="CSLBIK+Arial-BoldMT"/>
              </a:rPr>
              <a:t>TO</a:t>
            </a:r>
            <a:r>
              <a:rPr dirty="0" sz="1250" spc="93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600" spc="11" b="1">
                <a:solidFill>
                  <a:srgbClr val="253746"/>
                </a:solidFill>
                <a:latin typeface="CSLBIK+Arial-BoldMT"/>
                <a:cs typeface="CSLBIK+Arial-BoldMT"/>
              </a:rPr>
              <a:t>O</a:t>
            </a:r>
            <a:r>
              <a:rPr dirty="0" sz="1250" spc="15" b="1">
                <a:solidFill>
                  <a:srgbClr val="253746"/>
                </a:solidFill>
                <a:latin typeface="CSLBIK+Arial-BoldMT"/>
                <a:cs typeface="CSLBIK+Arial-BoldMT"/>
              </a:rPr>
              <a:t>PERATE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862073" y="1692224"/>
            <a:ext cx="3420178" cy="26511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253746"/>
                </a:solidFill>
                <a:latin typeface="CSLBIK+Arial-BoldMT"/>
                <a:cs typeface="CSLBIK+Arial-BoldMT"/>
              </a:rPr>
              <a:t>M</a:t>
            </a:r>
            <a:r>
              <a:rPr dirty="0" sz="1250" spc="18" b="1">
                <a:solidFill>
                  <a:srgbClr val="253746"/>
                </a:solidFill>
                <a:latin typeface="CSLBIK+Arial-BoldMT"/>
                <a:cs typeface="CSLBIK+Arial-BoldMT"/>
              </a:rPr>
              <a:t>ANPOWER</a:t>
            </a:r>
            <a:r>
              <a:rPr dirty="0" sz="1250" spc="105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600" b="1">
                <a:solidFill>
                  <a:srgbClr val="253746"/>
                </a:solidFill>
                <a:latin typeface="CSLBIK+Arial-BoldMT"/>
                <a:cs typeface="CSLBIK+Arial-BoldMT"/>
              </a:rPr>
              <a:t>&amp;</a:t>
            </a:r>
            <a:r>
              <a:rPr dirty="0" sz="16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600" b="1">
                <a:solidFill>
                  <a:srgbClr val="253746"/>
                </a:solidFill>
                <a:latin typeface="CSLBIK+Arial-BoldMT"/>
                <a:cs typeface="CSLBIK+Arial-BoldMT"/>
              </a:rPr>
              <a:t>S</a:t>
            </a:r>
            <a:r>
              <a:rPr dirty="0" sz="1250" spc="12" b="1">
                <a:solidFill>
                  <a:srgbClr val="253746"/>
                </a:solidFill>
                <a:latin typeface="CSLBIK+Arial-BoldMT"/>
                <a:cs typeface="CSLBIK+Arial-BoldMT"/>
              </a:rPr>
              <a:t>KILLS</a:t>
            </a:r>
            <a:r>
              <a:rPr dirty="0" sz="1250" spc="94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600" b="1">
                <a:solidFill>
                  <a:srgbClr val="253746"/>
                </a:solidFill>
                <a:latin typeface="CSLBIK+Arial-BoldMT"/>
                <a:cs typeface="CSLBIK+Arial-BoldMT"/>
              </a:rPr>
              <a:t>R</a:t>
            </a:r>
            <a:r>
              <a:rPr dirty="0" sz="1250" spc="15" b="1">
                <a:solidFill>
                  <a:srgbClr val="253746"/>
                </a:solidFill>
                <a:latin typeface="CSLBIK+Arial-BoldMT"/>
                <a:cs typeface="CSLBIK+Arial-BoldMT"/>
              </a:rPr>
              <a:t>EQUIREMENTS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105202" y="1692224"/>
            <a:ext cx="3713901" cy="26511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253746"/>
                </a:solidFill>
                <a:latin typeface="CSLBIK+Arial-BoldMT"/>
                <a:cs typeface="CSLBIK+Arial-BoldMT"/>
              </a:rPr>
              <a:t>S</a:t>
            </a:r>
            <a:r>
              <a:rPr dirty="0" sz="1250" spc="15" b="1">
                <a:solidFill>
                  <a:srgbClr val="253746"/>
                </a:solidFill>
                <a:latin typeface="CSLBIK+Arial-BoldMT"/>
                <a:cs typeface="CSLBIK+Arial-BoldMT"/>
              </a:rPr>
              <a:t>UPPLY</a:t>
            </a:r>
            <a:r>
              <a:rPr dirty="0" sz="1250" spc="1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600" b="1">
                <a:solidFill>
                  <a:srgbClr val="253746"/>
                </a:solidFill>
                <a:latin typeface="CSLBIK+Arial-BoldMT"/>
                <a:cs typeface="CSLBIK+Arial-BoldMT"/>
              </a:rPr>
              <a:t>C</a:t>
            </a:r>
            <a:r>
              <a:rPr dirty="0" sz="1250" spc="14" b="1">
                <a:solidFill>
                  <a:srgbClr val="253746"/>
                </a:solidFill>
                <a:latin typeface="CSLBIK+Arial-BoldMT"/>
                <a:cs typeface="CSLBIK+Arial-BoldMT"/>
              </a:rPr>
              <a:t>HAIN</a:t>
            </a:r>
            <a:r>
              <a:rPr dirty="0" sz="1250" spc="11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600" b="1">
                <a:solidFill>
                  <a:srgbClr val="253746"/>
                </a:solidFill>
                <a:latin typeface="CSLBIK+Arial-BoldMT"/>
                <a:cs typeface="CSLBIK+Arial-BoldMT"/>
              </a:rPr>
              <a:t>L</a:t>
            </a:r>
            <a:r>
              <a:rPr dirty="0" sz="1250" spc="14" b="1">
                <a:solidFill>
                  <a:srgbClr val="253746"/>
                </a:solidFill>
                <a:latin typeface="CSLBIK+Arial-BoldMT"/>
                <a:cs typeface="CSLBIK+Arial-BoldMT"/>
              </a:rPr>
              <a:t>OCALIZATION</a:t>
            </a:r>
            <a:r>
              <a:rPr dirty="0" sz="1250" spc="95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600" b="1">
                <a:solidFill>
                  <a:srgbClr val="253746"/>
                </a:solidFill>
                <a:latin typeface="CSLBIK+Arial-BoldMT"/>
                <a:cs typeface="CSLBIK+Arial-BoldMT"/>
              </a:rPr>
              <a:t>P</a:t>
            </a:r>
            <a:r>
              <a:rPr dirty="0" sz="1250" spc="15" b="1">
                <a:solidFill>
                  <a:srgbClr val="253746"/>
                </a:solidFill>
                <a:latin typeface="CSLBIK+Arial-BoldMT"/>
                <a:cs typeface="CSLBIK+Arial-BoldMT"/>
              </a:rPr>
              <a:t>OTENTIAL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862073" y="2010080"/>
            <a:ext cx="2523005" cy="2083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Manpower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Requirements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over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time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105203" y="2010080"/>
            <a:ext cx="1803196" cy="2083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Total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Spend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by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category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80001" y="2274671"/>
            <a:ext cx="3057094" cy="3959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>
                <a:solidFill>
                  <a:srgbClr val="e00034"/>
                </a:solidFill>
                <a:latin typeface="BDOUJA+Wingdings-Regular"/>
                <a:cs typeface="BDOUJA+Wingdings-Regular"/>
              </a:rPr>
              <a:t>§</a:t>
            </a:r>
            <a:r>
              <a:rPr dirty="0" sz="1250" spc="1005">
                <a:solidFill>
                  <a:srgbClr val="e00034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Ensure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that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the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‘localization</a:t>
            </a: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potential’</a:t>
            </a:r>
          </a:p>
          <a:p>
            <a:pPr marL="239993" marR="0">
              <a:lnSpc>
                <a:spcPts val="1340"/>
              </a:lnSpc>
              <a:spcBef>
                <a:spcPts val="90"/>
              </a:spcBef>
              <a:spcAft>
                <a:spcPts val="0"/>
              </a:spcAft>
            </a:pP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for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any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investment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is</a:t>
            </a: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understood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80001" y="2780131"/>
            <a:ext cx="1949008" cy="214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>
                <a:solidFill>
                  <a:srgbClr val="e00034"/>
                </a:solidFill>
                <a:latin typeface="BDOUJA+Wingdings-Regular"/>
                <a:cs typeface="BDOUJA+Wingdings-Regular"/>
              </a:rPr>
              <a:t>§</a:t>
            </a:r>
            <a:r>
              <a:rPr dirty="0" sz="1250" spc="1005">
                <a:solidFill>
                  <a:srgbClr val="e00034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Human</a:t>
            </a: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Capital/</a:t>
            </a: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Jobs: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67994" y="3102711"/>
            <a:ext cx="2694571" cy="214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>
                <a:solidFill>
                  <a:srgbClr val="e00034"/>
                </a:solidFill>
                <a:latin typeface="BDOUJA+Wingdings-Regular"/>
                <a:cs typeface="BDOUJA+Wingdings-Regular"/>
              </a:rPr>
              <a:t>§</a:t>
            </a:r>
            <a:r>
              <a:rPr dirty="0" sz="1250" spc="1005">
                <a:solidFill>
                  <a:srgbClr val="e00034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Assess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across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EPC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as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well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as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the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007988" y="3290332"/>
            <a:ext cx="1371623" cy="2083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Operations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Phase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80001" y="3608172"/>
            <a:ext cx="2746191" cy="536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87992" marR="0">
              <a:lnSpc>
                <a:spcPts val="13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>
                <a:solidFill>
                  <a:srgbClr val="e00034"/>
                </a:solidFill>
                <a:latin typeface="BDOUJA+Wingdings-Regular"/>
                <a:cs typeface="BDOUJA+Wingdings-Regular"/>
              </a:rPr>
              <a:t>§</a:t>
            </a:r>
            <a:r>
              <a:rPr dirty="0" sz="1250" spc="1005">
                <a:solidFill>
                  <a:srgbClr val="e00034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Breakdown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by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trade/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discipline</a:t>
            </a:r>
          </a:p>
          <a:p>
            <a:pPr marL="0" marR="0">
              <a:lnSpc>
                <a:spcPts val="1387"/>
              </a:lnSpc>
              <a:spcBef>
                <a:spcPts val="1102"/>
              </a:spcBef>
              <a:spcAft>
                <a:spcPts val="0"/>
              </a:spcAft>
            </a:pPr>
            <a:r>
              <a:rPr dirty="0" sz="1250">
                <a:solidFill>
                  <a:srgbClr val="e00034"/>
                </a:solidFill>
                <a:latin typeface="BDOUJA+Wingdings-Regular"/>
                <a:cs typeface="BDOUJA+Wingdings-Regular"/>
              </a:rPr>
              <a:t>§</a:t>
            </a:r>
            <a:r>
              <a:rPr dirty="0" sz="1250" spc="1005">
                <a:solidFill>
                  <a:srgbClr val="e00034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Supply</a:t>
            </a: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Chain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862073" y="4140266"/>
            <a:ext cx="2844568" cy="2083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Local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Demand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Gap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by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Discipline/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Trade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105203" y="4140266"/>
            <a:ext cx="3420338" cy="2083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Category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Assessment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and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Localisation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Potential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67994" y="4163424"/>
            <a:ext cx="2466428" cy="39698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>
                <a:solidFill>
                  <a:srgbClr val="e00034"/>
                </a:solidFill>
                <a:latin typeface="DQFCUJ+ArialMT"/>
                <a:cs typeface="DQFCUJ+ArialMT"/>
              </a:rPr>
              <a:t>–</a:t>
            </a:r>
            <a:r>
              <a:rPr dirty="0" sz="1250" spc="847">
                <a:solidFill>
                  <a:srgbClr val="e00034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Assess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total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spend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that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can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be</a:t>
            </a:r>
          </a:p>
          <a:p>
            <a:pPr marL="239993" marR="0">
              <a:lnSpc>
                <a:spcPts val="1340"/>
              </a:lnSpc>
              <a:spcBef>
                <a:spcPts val="88"/>
              </a:spcBef>
              <a:spcAft>
                <a:spcPts val="0"/>
              </a:spcAft>
            </a:pP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localised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67994" y="4579984"/>
            <a:ext cx="1746925" cy="21545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>
                <a:solidFill>
                  <a:srgbClr val="e00034"/>
                </a:solidFill>
                <a:latin typeface="DQFCUJ+ArialMT"/>
                <a:cs typeface="DQFCUJ+ArialMT"/>
              </a:rPr>
              <a:t>–</a:t>
            </a:r>
            <a:r>
              <a:rPr dirty="0" sz="1250" spc="847">
                <a:solidFill>
                  <a:srgbClr val="e00034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Assess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by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Category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80001" y="4903572"/>
            <a:ext cx="2658097" cy="3959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>
                <a:solidFill>
                  <a:srgbClr val="e00034"/>
                </a:solidFill>
                <a:latin typeface="BDOUJA+Wingdings-Regular"/>
                <a:cs typeface="BDOUJA+Wingdings-Regular"/>
              </a:rPr>
              <a:t>§</a:t>
            </a:r>
            <a:r>
              <a:rPr dirty="0" sz="1250" spc="1005">
                <a:solidFill>
                  <a:srgbClr val="e00034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Review</a:t>
            </a:r>
            <a:r>
              <a:rPr dirty="0" sz="1200" spc="-17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possibilities</a:t>
            </a: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to</a:t>
            </a: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increase</a:t>
            </a:r>
          </a:p>
          <a:p>
            <a:pPr marL="239993" marR="0">
              <a:lnSpc>
                <a:spcPts val="1340"/>
              </a:lnSpc>
              <a:spcBef>
                <a:spcPts val="90"/>
              </a:spcBef>
              <a:spcAft>
                <a:spcPts val="0"/>
              </a:spcAft>
            </a:pP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localisation</a:t>
            </a:r>
            <a:r>
              <a:rPr dirty="0" sz="1200" spc="21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through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767994" y="5319124"/>
            <a:ext cx="2686763" cy="21545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>
                <a:solidFill>
                  <a:srgbClr val="e00034"/>
                </a:solidFill>
                <a:latin typeface="DQFCUJ+ArialMT"/>
                <a:cs typeface="DQFCUJ+ArialMT"/>
              </a:rPr>
              <a:t>–</a:t>
            </a:r>
            <a:r>
              <a:rPr dirty="0" sz="1250" spc="847">
                <a:solidFill>
                  <a:srgbClr val="e00034"/>
                </a:solidFill>
                <a:latin typeface="DQFCUJ+ArialMT"/>
                <a:cs typeface="DQFCUJ+ArialMT"/>
              </a:rPr>
              <a:t> </a:t>
            </a: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Jobs:</a:t>
            </a: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Training,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education,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etc.,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or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67994" y="5552804"/>
            <a:ext cx="2273350" cy="21545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96"/>
              </a:lnSpc>
              <a:spcBef>
                <a:spcPts val="0"/>
              </a:spcBef>
              <a:spcAft>
                <a:spcPts val="0"/>
              </a:spcAft>
            </a:pPr>
            <a:r>
              <a:rPr dirty="0" sz="1250">
                <a:solidFill>
                  <a:srgbClr val="e00034"/>
                </a:solidFill>
                <a:latin typeface="DQFCUJ+ArialMT"/>
                <a:cs typeface="DQFCUJ+ArialMT"/>
              </a:rPr>
              <a:t>–</a:t>
            </a:r>
            <a:r>
              <a:rPr dirty="0" sz="1250" spc="847">
                <a:solidFill>
                  <a:srgbClr val="e00034"/>
                </a:solidFill>
                <a:latin typeface="DQFCUJ+ArialMT"/>
                <a:cs typeface="DQFCUJ+ArialMT"/>
              </a:rPr>
              <a:t> </a:t>
            </a:r>
            <a:r>
              <a:rPr dirty="0" sz="1200" b="1">
                <a:solidFill>
                  <a:srgbClr val="253746"/>
                </a:solidFill>
                <a:latin typeface="CSLBIK+Arial-BoldMT"/>
                <a:cs typeface="CSLBIK+Arial-BoldMT"/>
              </a:rPr>
              <a:t>Spend:</a:t>
            </a:r>
            <a:r>
              <a:rPr dirty="0" sz="1200" spc="18" b="1">
                <a:solidFill>
                  <a:srgbClr val="253746"/>
                </a:solidFill>
                <a:latin typeface="CSLBIK+Arial-BoldMT"/>
                <a:cs typeface="CSLBIK+Arial-Bold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Investment,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volume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007988" y="5741433"/>
            <a:ext cx="1693290" cy="2083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guarantees,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loans,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 </a:t>
            </a:r>
            <a:r>
              <a:rPr dirty="0" sz="1200">
                <a:solidFill>
                  <a:srgbClr val="253746"/>
                </a:solidFill>
                <a:latin typeface="DQFCUJ+ArialMT"/>
                <a:cs typeface="DQFCUJ+ArialMT"/>
              </a:rPr>
              <a:t>etc.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11623040" y="6461074"/>
            <a:ext cx="223031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253746"/>
                </a:solidFill>
                <a:latin typeface="DQFCUJ+ArialMT"/>
                <a:cs typeface="DQFCUJ+ArialMT"/>
              </a:rPr>
              <a:t>7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2022-09-20T07:03:49-05:00</dcterms:modified>
</cp:coreProperties>
</file>