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 /><Relationship Id="rId2" Type="http://schemas.openxmlformats.org/officeDocument/2006/relationships/extended-properties" Target="docProps/app.xml" /><Relationship Id="rId3" Type="http://schemas.openxmlformats.org/officeDocument/2006/relationships/officeDocument" Target="ppt/presentation.xml" />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embedTrueTypeFonts="1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12192000" cy="6858000"/>
  <p:notesSz cx="12192000" cy="6858000"/>
  <p:embeddedFontLst>
    <p:embeddedFont>
      <p:font typeface="ACBEKK+CenturyGothic-Bold"/>
      <p:regular r:id="rId19"/>
    </p:embeddedFont>
    <p:embeddedFont>
      <p:font typeface="TPVDSM+CenturyGothic"/>
      <p:regular r:id="rId20"/>
    </p:embeddedFont>
    <p:embeddedFont>
      <p:font typeface="PDVBBF+Arial-BoldMT"/>
      <p:regular r:id="rId21"/>
    </p:embeddedFont>
    <p:embeddedFont>
      <p:font typeface="IKAQFA+MalgunGothicRegular"/>
      <p:regular r:id="rId22"/>
    </p:embeddedFont>
    <p:embeddedFont>
      <p:font typeface="GUFMGM+MalgunGothicBold"/>
      <p:regular r:id="rId23"/>
    </p:embeddedFont>
    <p:embeddedFont>
      <p:font typeface="BKDOMV+ArialMT"/>
      <p:regular r:id="rId24"/>
    </p:embeddedFont>
    <p:embeddedFont>
      <p:font typeface="NHJONL+MalgunGothicRegular,Italic"/>
      <p:regular r:id="rId25"/>
    </p:embeddedFont>
    <p:embeddedFont>
      <p:font typeface="TDHOFF+CenturyGothic-BoldItalic"/>
      <p:regular r:id="rId26"/>
    </p:embeddedFont>
    <p:embeddedFont>
      <p:font typeface="SMMKGT+Wingdings-Regular"/>
      <p:regular r:id="rId27"/>
    </p:embeddedFont>
    <p:embeddedFont>
      <p:font typeface="ETBMEV+ArialNarrow"/>
      <p:regular r:id="rId28"/>
    </p:embeddedFont>
    <p:embeddedFont>
      <p:font typeface="NUVAIK+ArialRoundedMTBold,Bold"/>
      <p:regular r:id="rId29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presProps" Target="presProps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slide" Target="slides/slide8.xml" /><Relationship Id="rId14" Type="http://schemas.openxmlformats.org/officeDocument/2006/relationships/slide" Target="slides/slide9.xml" /><Relationship Id="rId15" Type="http://schemas.openxmlformats.org/officeDocument/2006/relationships/slide" Target="slides/slide10.xml" /><Relationship Id="rId16" Type="http://schemas.openxmlformats.org/officeDocument/2006/relationships/slide" Target="slides/slide11.xml" /><Relationship Id="rId17" Type="http://schemas.openxmlformats.org/officeDocument/2006/relationships/slide" Target="slides/slide12.xml" /><Relationship Id="rId18" Type="http://schemas.openxmlformats.org/officeDocument/2006/relationships/slide" Target="slides/slide13.xml" /><Relationship Id="rId19" Type="http://schemas.openxmlformats.org/officeDocument/2006/relationships/font" Target="fonts/font1.fntdata" /><Relationship Id="rId2" Type="http://schemas.openxmlformats.org/officeDocument/2006/relationships/tableStyles" Target="tableStyles.xml" /><Relationship Id="rId20" Type="http://schemas.openxmlformats.org/officeDocument/2006/relationships/font" Target="fonts/font2.fntdata" /><Relationship Id="rId21" Type="http://schemas.openxmlformats.org/officeDocument/2006/relationships/font" Target="fonts/font3.fntdata" /><Relationship Id="rId22" Type="http://schemas.openxmlformats.org/officeDocument/2006/relationships/font" Target="fonts/font4.fntdata" /><Relationship Id="rId23" Type="http://schemas.openxmlformats.org/officeDocument/2006/relationships/font" Target="fonts/font5.fntdata" /><Relationship Id="rId24" Type="http://schemas.openxmlformats.org/officeDocument/2006/relationships/font" Target="fonts/font6.fntdata" /><Relationship Id="rId25" Type="http://schemas.openxmlformats.org/officeDocument/2006/relationships/font" Target="fonts/font7.fntdata" /><Relationship Id="rId26" Type="http://schemas.openxmlformats.org/officeDocument/2006/relationships/font" Target="fonts/font8.fntdata" /><Relationship Id="rId27" Type="http://schemas.openxmlformats.org/officeDocument/2006/relationships/font" Target="fonts/font9.fntdata" /><Relationship Id="rId28" Type="http://schemas.openxmlformats.org/officeDocument/2006/relationships/font" Target="fonts/font10.fntdata" /><Relationship Id="rId29" Type="http://schemas.openxmlformats.org/officeDocument/2006/relationships/font" Target="fonts/font11.fntdata" /><Relationship Id="rId3" Type="http://schemas.openxmlformats.org/officeDocument/2006/relationships/viewProps" Target="viewProps.xml" /><Relationship Id="rId4" Type="http://schemas.openxmlformats.org/officeDocument/2006/relationships/theme" Target="theme/theme1.xml" /><Relationship Id="rId5" Type="http://schemas.openxmlformats.org/officeDocument/2006/relationships/slideMaster" Target="slideMasters/slideMaster1.xml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3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hyperlink" Target="https://www.google.co.kr/url?sa=i&amp;url=https://napipelines.com/pembina-northeast-british-columbia-expansion/&amp;psig=AOvVaw1ACClUC_XIVI0zjx_ryCH1&amp;ust=1628745715008000&amp;source=images&amp;cd=vfe&amp;ved=0CAcQjRxqFwoTCKC2v-KcqPICFQAAAAAdAAAAABAI" TargetMode="External" /><Relationship Id="rId3" Type="http://schemas.openxmlformats.org/officeDocument/2006/relationships/image" Target="../media/image9.png" /><Relationship Id="rId4" Type="http://schemas.openxmlformats.org/officeDocument/2006/relationships/hyperlink" Target="https://www.google.co.kr/url?sa=i&amp;rct=j&amp;q=&amp;esrc=s&amp;source=images&amp;cd=&amp;ved=2ahUKEwiqu8-53sraAhUCqJQKHZLYBasQjRx6BAgAEAU&amp;url=https://www.forbes.com/companies/inpex/&amp;psig=AOvVaw1k74FdS-a3zwdzPFlU5oI1&amp;ust=1524378448337112" TargetMode="External" 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58727" y="566070"/>
            <a:ext cx="4227752" cy="15451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538"/>
              </a:lnSpc>
              <a:spcBef>
                <a:spcPts val="0"/>
              </a:spcBef>
              <a:spcAft>
                <a:spcPts val="0"/>
              </a:spcAft>
            </a:pPr>
            <a:r>
              <a:rPr dirty="0" sz="5350" spc="-12" b="1">
                <a:solidFill>
                  <a:srgbClr val="034ea2"/>
                </a:solidFill>
                <a:latin typeface="ACBEKK+CenturyGothic-Bold"/>
                <a:cs typeface="ACBEKK+CenturyGothic-Bold"/>
              </a:rPr>
              <a:t>Samsung</a:t>
            </a:r>
            <a:r>
              <a:rPr dirty="0" sz="5350" b="1">
                <a:solidFill>
                  <a:srgbClr val="034ea2"/>
                </a:solidFill>
                <a:latin typeface="ACBEKK+CenturyGothic-Bold"/>
                <a:cs typeface="ACBEKK+CenturyGothic-Bold"/>
              </a:rPr>
              <a:t> </a:t>
            </a:r>
            <a:r>
              <a:rPr dirty="0" sz="5350" spc="-12" b="1">
                <a:solidFill>
                  <a:srgbClr val="034ea2"/>
                </a:solidFill>
                <a:latin typeface="ACBEKK+CenturyGothic-Bold"/>
                <a:cs typeface="ACBEKK+CenturyGothic-Bold"/>
              </a:rPr>
              <a:t>He</a:t>
            </a:r>
          </a:p>
          <a:p>
            <a:pPr marL="0" marR="0">
              <a:lnSpc>
                <a:spcPts val="4576"/>
              </a:lnSpc>
              <a:spcBef>
                <a:spcPts val="751"/>
              </a:spcBef>
              <a:spcAft>
                <a:spcPts val="0"/>
              </a:spcAft>
            </a:pPr>
            <a:r>
              <a:rPr dirty="0" sz="3750">
                <a:solidFill>
                  <a:srgbClr val="50d3ff"/>
                </a:solidFill>
                <a:latin typeface="TPVDSM+CenturyGothic"/>
                <a:cs typeface="TPVDSM+CenturyGothic"/>
              </a:rPr>
              <a:t>−</a:t>
            </a:r>
            <a:r>
              <a:rPr dirty="0" sz="3750" spc="-21">
                <a:solidFill>
                  <a:srgbClr val="50d3ff"/>
                </a:solidFill>
                <a:latin typeface="TPVDSM+CenturyGothic"/>
                <a:cs typeface="TPVDSM+CenturyGothic"/>
              </a:rPr>
              <a:t> </a:t>
            </a:r>
            <a:r>
              <a:rPr dirty="0" sz="3750" spc="-10">
                <a:solidFill>
                  <a:srgbClr val="50d3ff"/>
                </a:solidFill>
                <a:latin typeface="TPVDSM+CenturyGothic"/>
                <a:cs typeface="TPVDSM+CenturyGothic"/>
              </a:rPr>
              <a:t>Solution</a:t>
            </a:r>
            <a:r>
              <a:rPr dirty="0" sz="3750" spc="-11">
                <a:solidFill>
                  <a:srgbClr val="50d3ff"/>
                </a:solidFill>
                <a:latin typeface="TPVDSM+CenturyGothic"/>
                <a:cs typeface="TPVDSM+CenturyGothic"/>
              </a:rPr>
              <a:t> </a:t>
            </a:r>
            <a:r>
              <a:rPr dirty="0" sz="3750" spc="-10">
                <a:solidFill>
                  <a:srgbClr val="50d3ff"/>
                </a:solidFill>
                <a:latin typeface="TPVDSM+CenturyGothic"/>
                <a:cs typeface="TPVDSM+CenturyGothic"/>
              </a:rPr>
              <a:t>Provid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72519" y="102476"/>
            <a:ext cx="3366472" cy="3218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808080"/>
                </a:solidFill>
                <a:latin typeface="PDVBBF+Arial-BoldMT"/>
                <a:cs typeface="PDVBBF+Arial-BoldMT"/>
              </a:rPr>
              <a:t>Preparing</a:t>
            </a:r>
            <a:r>
              <a:rPr dirty="0" sz="2000" b="1">
                <a:solidFill>
                  <a:srgbClr val="808080"/>
                </a:solidFill>
                <a:latin typeface="PDVBBF+Arial-BoldMT"/>
                <a:cs typeface="PDVBBF+Arial-BoldMT"/>
              </a:rPr>
              <a:t> </a:t>
            </a:r>
            <a:r>
              <a:rPr dirty="0" sz="2000" b="1">
                <a:solidFill>
                  <a:srgbClr val="808080"/>
                </a:solidFill>
                <a:latin typeface="PDVBBF+Arial-BoldMT"/>
                <a:cs typeface="PDVBBF+Arial-BoldMT"/>
              </a:rPr>
              <a:t>for</a:t>
            </a:r>
            <a:r>
              <a:rPr dirty="0" sz="2000" b="1">
                <a:solidFill>
                  <a:srgbClr val="808080"/>
                </a:solidFill>
                <a:latin typeface="PDVBBF+Arial-BoldMT"/>
                <a:cs typeface="PDVBBF+Arial-BoldMT"/>
              </a:rPr>
              <a:t> </a:t>
            </a:r>
            <a:r>
              <a:rPr dirty="0" sz="2000" b="1">
                <a:solidFill>
                  <a:srgbClr val="808080"/>
                </a:solidFill>
                <a:latin typeface="PDVBBF+Arial-BoldMT"/>
                <a:cs typeface="PDVBBF+Arial-BoldMT"/>
              </a:rPr>
              <a:t>Future</a:t>
            </a:r>
            <a:r>
              <a:rPr dirty="0" sz="2000" b="1">
                <a:solidFill>
                  <a:srgbClr val="808080"/>
                </a:solidFill>
                <a:latin typeface="PDVBBF+Arial-BoldMT"/>
                <a:cs typeface="PDVBBF+Arial-BoldMT"/>
              </a:rPr>
              <a:t> </a:t>
            </a:r>
            <a:r>
              <a:rPr dirty="0" sz="2000" b="1">
                <a:solidFill>
                  <a:srgbClr val="808080"/>
                </a:solidFill>
                <a:latin typeface="PDVBBF+Arial-BoldMT"/>
                <a:cs typeface="PDVBBF+Arial-BoldMT"/>
              </a:rPr>
              <a:t>FLNG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83510" y="550862"/>
            <a:ext cx="6076073" cy="495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034ea2"/>
                </a:solidFill>
                <a:latin typeface="Calibri"/>
                <a:cs typeface="Calibri"/>
              </a:rPr>
              <a:t>FLNG</a:t>
            </a:r>
            <a:r>
              <a:rPr dirty="0" sz="3600" b="1">
                <a:solidFill>
                  <a:srgbClr val="034ea2"/>
                </a:solidFill>
                <a:latin typeface="Calibri"/>
                <a:cs typeface="Calibri"/>
              </a:rPr>
              <a:t> </a:t>
            </a:r>
            <a:r>
              <a:rPr dirty="0" sz="3600" b="1">
                <a:solidFill>
                  <a:srgbClr val="034ea2"/>
                </a:solidFill>
                <a:latin typeface="Calibri"/>
                <a:cs typeface="Calibri"/>
              </a:rPr>
              <a:t>Solutions</a:t>
            </a:r>
            <a:r>
              <a:rPr dirty="0" sz="3600" b="1">
                <a:solidFill>
                  <a:srgbClr val="034ea2"/>
                </a:solidFill>
                <a:latin typeface="Calibri"/>
                <a:cs typeface="Calibri"/>
              </a:rPr>
              <a:t> </a:t>
            </a:r>
            <a:r>
              <a:rPr dirty="0" sz="3600" b="1">
                <a:solidFill>
                  <a:srgbClr val="034ea2"/>
                </a:solidFill>
                <a:latin typeface="Calibri"/>
                <a:cs typeface="Calibri"/>
              </a:rPr>
              <a:t>in</a:t>
            </a:r>
            <a:r>
              <a:rPr dirty="0" sz="3600" b="1">
                <a:solidFill>
                  <a:srgbClr val="034ea2"/>
                </a:solidFill>
                <a:latin typeface="Calibri"/>
                <a:cs typeface="Calibri"/>
              </a:rPr>
              <a:t> </a:t>
            </a:r>
            <a:r>
              <a:rPr dirty="0" sz="3600" b="1">
                <a:solidFill>
                  <a:srgbClr val="034ea2"/>
                </a:solidFill>
                <a:latin typeface="Calibri"/>
                <a:cs typeface="Calibri"/>
              </a:rPr>
              <a:t>Mozambique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88229" y="3683057"/>
            <a:ext cx="1894899" cy="2745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450">
                <a:solidFill>
                  <a:srgbClr val="000000"/>
                </a:solidFill>
                <a:latin typeface="SMMKGT+Wingdings-Regular"/>
                <a:cs typeface="SMMKGT+Wingdings-Regular"/>
              </a:rPr>
              <a:t>§</a:t>
            </a:r>
            <a:r>
              <a:rPr dirty="0" sz="1450" spc="6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IKAQFA+MalgunGothicRegular"/>
                <a:cs typeface="IKAQFA+MalgunGothicRegular"/>
              </a:rPr>
              <a:t>Land</a:t>
            </a:r>
            <a:r>
              <a:rPr dirty="0" sz="1400">
                <a:solidFill>
                  <a:srgbClr val="000000"/>
                </a:solidFill>
                <a:latin typeface="IKAQFA+MalgunGothicRegular"/>
                <a:cs typeface="IKAQFA+MalgunGothic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IKAQFA+MalgunGothicRegular"/>
                <a:cs typeface="IKAQFA+MalgunGothicRegular"/>
              </a:rPr>
              <a:t>Development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587579" y="3858529"/>
            <a:ext cx="1530856" cy="5151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35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ff"/>
                </a:solidFill>
                <a:latin typeface="ETBMEV+ArialNarrow"/>
                <a:cs typeface="ETBMEV+ArialNarrow"/>
              </a:rPr>
              <a:t>Existing</a:t>
            </a:r>
            <a:r>
              <a:rPr dirty="0" sz="1600">
                <a:solidFill>
                  <a:srgbClr val="0000ff"/>
                </a:solidFill>
                <a:latin typeface="ETBMEV+ArialNarrow"/>
                <a:cs typeface="ETBMEV+ArialNarrow"/>
              </a:rPr>
              <a:t> </a:t>
            </a:r>
            <a:r>
              <a:rPr dirty="0" sz="1600">
                <a:solidFill>
                  <a:srgbClr val="0000ff"/>
                </a:solidFill>
                <a:latin typeface="ETBMEV+ArialNarrow"/>
                <a:cs typeface="ETBMEV+ArialNarrow"/>
              </a:rPr>
              <a:t>solution</a:t>
            </a:r>
          </a:p>
          <a:p>
            <a:pPr marL="0" marR="0">
              <a:lnSpc>
                <a:spcPts val="1835"/>
              </a:lnSpc>
              <a:spcBef>
                <a:spcPts val="134"/>
              </a:spcBef>
              <a:spcAft>
                <a:spcPts val="0"/>
              </a:spcAft>
            </a:pPr>
            <a:r>
              <a:rPr dirty="0" sz="1600">
                <a:solidFill>
                  <a:srgbClr val="0000ff"/>
                </a:solidFill>
                <a:latin typeface="ETBMEV+ArialNarrow"/>
                <a:cs typeface="ETBMEV+ArialNarrow"/>
              </a:rPr>
              <a:t>→</a:t>
            </a:r>
            <a:r>
              <a:rPr dirty="0" sz="1600">
                <a:solidFill>
                  <a:srgbClr val="0000ff"/>
                </a:solidFill>
                <a:latin typeface="ETBMEV+ArialNarrow"/>
                <a:cs typeface="ETBMEV+ArialNarrow"/>
              </a:rPr>
              <a:t> </a:t>
            </a:r>
            <a:r>
              <a:rPr dirty="0" sz="1600">
                <a:solidFill>
                  <a:srgbClr val="0000ff"/>
                </a:solidFill>
                <a:latin typeface="ETBMEV+ArialNarrow"/>
                <a:cs typeface="ETBMEV+ArialNarrow"/>
              </a:rPr>
              <a:t>Offshore</a:t>
            </a:r>
            <a:r>
              <a:rPr dirty="0" sz="1600">
                <a:solidFill>
                  <a:srgbClr val="0000ff"/>
                </a:solidFill>
                <a:latin typeface="ETBMEV+ArialNarrow"/>
                <a:cs typeface="ETBMEV+ArialNarrow"/>
              </a:rPr>
              <a:t> </a:t>
            </a:r>
            <a:r>
              <a:rPr dirty="0" sz="1600">
                <a:solidFill>
                  <a:srgbClr val="0000ff"/>
                </a:solidFill>
                <a:latin typeface="ETBMEV+ArialNarrow"/>
                <a:cs typeface="ETBMEV+ArialNarrow"/>
              </a:rPr>
              <a:t>FLNG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13045" y="3896417"/>
            <a:ext cx="2648004" cy="70130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IKAQFA+MalgunGothicRegular"/>
                <a:cs typeface="IKAQFA+MalgunGothicRegular"/>
              </a:rPr>
              <a:t>-</a:t>
            </a:r>
            <a:r>
              <a:rPr dirty="0" sz="1400">
                <a:solidFill>
                  <a:srgbClr val="000000"/>
                </a:solidFill>
                <a:latin typeface="IKAQFA+MalgunGothicRegular"/>
                <a:cs typeface="IKAQFA+MalgunGothic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IKAQFA+MalgunGothicRegular"/>
                <a:cs typeface="IKAQFA+MalgunGothicRegular"/>
              </a:rPr>
              <a:t>Build</a:t>
            </a:r>
            <a:r>
              <a:rPr dirty="0" sz="1400">
                <a:solidFill>
                  <a:srgbClr val="000000"/>
                </a:solidFill>
                <a:latin typeface="IKAQFA+MalgunGothicRegular"/>
                <a:cs typeface="IKAQFA+MalgunGothic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IKAQFA+MalgunGothicRegular"/>
                <a:cs typeface="IKAQFA+MalgunGothicRegular"/>
              </a:rPr>
              <a:t>up</a:t>
            </a:r>
            <a:r>
              <a:rPr dirty="0" sz="1400">
                <a:solidFill>
                  <a:srgbClr val="000000"/>
                </a:solidFill>
                <a:latin typeface="IKAQFA+MalgunGothicRegular"/>
                <a:cs typeface="IKAQFA+MalgunGothic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IKAQFA+MalgunGothicRegular"/>
                <a:cs typeface="IKAQFA+MalgunGothicRegular"/>
              </a:rPr>
              <a:t>accommodation,</a:t>
            </a:r>
          </a:p>
          <a:p>
            <a:pPr marL="124815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IKAQFA+MalgunGothicRegular"/>
                <a:cs typeface="IKAQFA+MalgunGothicRegular"/>
              </a:rPr>
              <a:t>Power/utility</a:t>
            </a:r>
            <a:r>
              <a:rPr dirty="0" sz="1400">
                <a:solidFill>
                  <a:srgbClr val="000000"/>
                </a:solidFill>
                <a:latin typeface="IKAQFA+MalgunGothicRegular"/>
                <a:cs typeface="IKAQFA+MalgunGothic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IKAQFA+MalgunGothicRegular"/>
                <a:cs typeface="IKAQFA+MalgunGothicRegular"/>
              </a:rPr>
              <a:t>supply</a:t>
            </a:r>
            <a:r>
              <a:rPr dirty="0" sz="1400">
                <a:solidFill>
                  <a:srgbClr val="000000"/>
                </a:solidFill>
                <a:latin typeface="IKAQFA+MalgunGothicRegular"/>
                <a:cs typeface="IKAQFA+MalgunGothic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IKAQFA+MalgunGothicRegular"/>
                <a:cs typeface="IKAQFA+MalgunGothicRegular"/>
              </a:rPr>
              <a:t>units</a:t>
            </a:r>
          </a:p>
          <a:p>
            <a:pPr marL="124815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IKAQFA+MalgunGothicRegular"/>
                <a:cs typeface="IKAQFA+MalgunGothicRegular"/>
              </a:rPr>
              <a:t>and</a:t>
            </a:r>
            <a:r>
              <a:rPr dirty="0" sz="1400">
                <a:solidFill>
                  <a:srgbClr val="000000"/>
                </a:solidFill>
                <a:latin typeface="IKAQFA+MalgunGothicRegular"/>
                <a:cs typeface="IKAQFA+MalgunGothic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IKAQFA+MalgunGothicRegular"/>
                <a:cs typeface="IKAQFA+MalgunGothicRegular"/>
              </a:rPr>
              <a:t>Jetty</a:t>
            </a:r>
            <a:r>
              <a:rPr dirty="0" sz="1400">
                <a:solidFill>
                  <a:srgbClr val="000000"/>
                </a:solidFill>
                <a:latin typeface="IKAQFA+MalgunGothicRegular"/>
                <a:cs typeface="IKAQFA+MalgunGothic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IKAQFA+MalgunGothicRegular"/>
                <a:cs typeface="IKAQFA+MalgunGothicRegular"/>
              </a:rPr>
              <a:t>at</a:t>
            </a:r>
            <a:r>
              <a:rPr dirty="0" sz="1400">
                <a:solidFill>
                  <a:srgbClr val="000000"/>
                </a:solidFill>
                <a:latin typeface="IKAQFA+MalgunGothicRegular"/>
                <a:cs typeface="IKAQFA+MalgunGothic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IKAQFA+MalgunGothicRegular"/>
                <a:cs typeface="IKAQFA+MalgunGothicRegular"/>
              </a:rPr>
              <a:t>only</a:t>
            </a:r>
            <a:r>
              <a:rPr dirty="0" sz="1400">
                <a:solidFill>
                  <a:srgbClr val="000000"/>
                </a:solidFill>
                <a:latin typeface="IKAQFA+MalgunGothicRegular"/>
                <a:cs typeface="IKAQFA+MalgunGothic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IKAQFA+MalgunGothicRegular"/>
                <a:cs typeface="IKAQFA+MalgunGothicRegular"/>
              </a:rPr>
              <a:t>limited</a:t>
            </a:r>
            <a:r>
              <a:rPr dirty="0" sz="1400">
                <a:solidFill>
                  <a:srgbClr val="000000"/>
                </a:solidFill>
                <a:latin typeface="IKAQFA+MalgunGothicRegular"/>
                <a:cs typeface="IKAQFA+MalgunGothic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IKAQFA+MalgunGothicRegular"/>
                <a:cs typeface="IKAQFA+MalgunGothicRegular"/>
              </a:rPr>
              <a:t>area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72519" y="102476"/>
            <a:ext cx="3366472" cy="3218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808080"/>
                </a:solidFill>
                <a:latin typeface="PDVBBF+Arial-BoldMT"/>
                <a:cs typeface="PDVBBF+Arial-BoldMT"/>
              </a:rPr>
              <a:t>Preparing</a:t>
            </a:r>
            <a:r>
              <a:rPr dirty="0" sz="2000" b="1">
                <a:solidFill>
                  <a:srgbClr val="808080"/>
                </a:solidFill>
                <a:latin typeface="PDVBBF+Arial-BoldMT"/>
                <a:cs typeface="PDVBBF+Arial-BoldMT"/>
              </a:rPr>
              <a:t> </a:t>
            </a:r>
            <a:r>
              <a:rPr dirty="0" sz="2000" b="1">
                <a:solidFill>
                  <a:srgbClr val="808080"/>
                </a:solidFill>
                <a:latin typeface="PDVBBF+Arial-BoldMT"/>
                <a:cs typeface="PDVBBF+Arial-BoldMT"/>
              </a:rPr>
              <a:t>for</a:t>
            </a:r>
            <a:r>
              <a:rPr dirty="0" sz="2000" b="1">
                <a:solidFill>
                  <a:srgbClr val="808080"/>
                </a:solidFill>
                <a:latin typeface="PDVBBF+Arial-BoldMT"/>
                <a:cs typeface="PDVBBF+Arial-BoldMT"/>
              </a:rPr>
              <a:t> </a:t>
            </a:r>
            <a:r>
              <a:rPr dirty="0" sz="2000" b="1">
                <a:solidFill>
                  <a:srgbClr val="808080"/>
                </a:solidFill>
                <a:latin typeface="PDVBBF+Arial-BoldMT"/>
                <a:cs typeface="PDVBBF+Arial-BoldMT"/>
              </a:rPr>
              <a:t>Future</a:t>
            </a:r>
            <a:r>
              <a:rPr dirty="0" sz="2000" b="1">
                <a:solidFill>
                  <a:srgbClr val="808080"/>
                </a:solidFill>
                <a:latin typeface="PDVBBF+Arial-BoldMT"/>
                <a:cs typeface="PDVBBF+Arial-BoldMT"/>
              </a:rPr>
              <a:t> </a:t>
            </a:r>
            <a:r>
              <a:rPr dirty="0" sz="2000" b="1">
                <a:solidFill>
                  <a:srgbClr val="808080"/>
                </a:solidFill>
                <a:latin typeface="PDVBBF+Arial-BoldMT"/>
                <a:cs typeface="PDVBBF+Arial-BoldMT"/>
              </a:rPr>
              <a:t>FLNG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33389" y="550862"/>
            <a:ext cx="7781799" cy="10535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0121" marR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034ea2"/>
                </a:solidFill>
                <a:latin typeface="Calibri"/>
                <a:cs typeface="Calibri"/>
              </a:rPr>
              <a:t>Greener</a:t>
            </a:r>
            <a:r>
              <a:rPr dirty="0" sz="3600" b="1">
                <a:solidFill>
                  <a:srgbClr val="034ea2"/>
                </a:solidFill>
                <a:latin typeface="Calibri"/>
                <a:cs typeface="Calibri"/>
              </a:rPr>
              <a:t> </a:t>
            </a:r>
            <a:r>
              <a:rPr dirty="0" sz="3600" b="1">
                <a:solidFill>
                  <a:srgbClr val="034ea2"/>
                </a:solidFill>
                <a:latin typeface="Calibri"/>
                <a:cs typeface="Calibri"/>
              </a:rPr>
              <a:t>Solution</a:t>
            </a:r>
            <a:r>
              <a:rPr dirty="0" sz="3600" b="1">
                <a:solidFill>
                  <a:srgbClr val="034ea2"/>
                </a:solidFill>
                <a:latin typeface="Calibri"/>
                <a:cs typeface="Calibri"/>
              </a:rPr>
              <a:t> </a:t>
            </a:r>
            <a:r>
              <a:rPr dirty="0" sz="3600" b="1">
                <a:solidFill>
                  <a:srgbClr val="034ea2"/>
                </a:solidFill>
                <a:latin typeface="Calibri"/>
                <a:cs typeface="Calibri"/>
              </a:rPr>
              <a:t>for</a:t>
            </a:r>
            <a:r>
              <a:rPr dirty="0" sz="3600" spc="-67" b="1">
                <a:solidFill>
                  <a:srgbClr val="034ea2"/>
                </a:solidFill>
                <a:latin typeface="Calibri"/>
                <a:cs typeface="Calibri"/>
              </a:rPr>
              <a:t> </a:t>
            </a:r>
            <a:r>
              <a:rPr dirty="0" sz="3600" b="1">
                <a:solidFill>
                  <a:srgbClr val="034ea2"/>
                </a:solidFill>
                <a:latin typeface="Calibri"/>
                <a:cs typeface="Calibri"/>
              </a:rPr>
              <a:t>Offshore</a:t>
            </a:r>
            <a:r>
              <a:rPr dirty="0" sz="3600" b="1">
                <a:solidFill>
                  <a:srgbClr val="034ea2"/>
                </a:solidFill>
                <a:latin typeface="Calibri"/>
                <a:cs typeface="Calibri"/>
              </a:rPr>
              <a:t> </a:t>
            </a:r>
            <a:r>
              <a:rPr dirty="0" sz="3600" b="1">
                <a:solidFill>
                  <a:srgbClr val="034ea2"/>
                </a:solidFill>
                <a:latin typeface="Calibri"/>
                <a:cs typeface="Calibri"/>
              </a:rPr>
              <a:t>FLNG</a:t>
            </a:r>
          </a:p>
          <a:p>
            <a:pPr marL="0" marR="0">
              <a:lnSpc>
                <a:spcPts val="2681"/>
              </a:lnSpc>
              <a:spcBef>
                <a:spcPts val="1714"/>
              </a:spcBef>
              <a:spcAft>
                <a:spcPts val="0"/>
              </a:spcAft>
            </a:pPr>
            <a:r>
              <a:rPr dirty="0" sz="2400" b="1">
                <a:solidFill>
                  <a:srgbClr val="8faadc"/>
                </a:solidFill>
                <a:latin typeface="PDVBBF+Arial-BoldMT"/>
                <a:cs typeface="PDVBBF+Arial-BoldMT"/>
              </a:rPr>
              <a:t>Higher</a:t>
            </a:r>
            <a:r>
              <a:rPr dirty="0" sz="2400" b="1">
                <a:solidFill>
                  <a:srgbClr val="8faadc"/>
                </a:solidFill>
                <a:latin typeface="PDVBBF+Arial-BoldMT"/>
                <a:cs typeface="PDVBBF+Arial-BoldMT"/>
              </a:rPr>
              <a:t> </a:t>
            </a:r>
            <a:r>
              <a:rPr dirty="0" sz="2400" b="1">
                <a:solidFill>
                  <a:srgbClr val="8faadc"/>
                </a:solidFill>
                <a:latin typeface="PDVBBF+Arial-BoldMT"/>
                <a:cs typeface="PDVBBF+Arial-BoldMT"/>
              </a:rPr>
              <a:t>efficiency,</a:t>
            </a:r>
            <a:r>
              <a:rPr dirty="0" sz="2400" b="1">
                <a:solidFill>
                  <a:srgbClr val="8faadc"/>
                </a:solidFill>
                <a:latin typeface="PDVBBF+Arial-BoldMT"/>
                <a:cs typeface="PDVBBF+Arial-BoldMT"/>
              </a:rPr>
              <a:t> </a:t>
            </a:r>
            <a:r>
              <a:rPr dirty="0" sz="2400" b="1">
                <a:solidFill>
                  <a:srgbClr val="8faadc"/>
                </a:solidFill>
                <a:latin typeface="PDVBBF+Arial-BoldMT"/>
                <a:cs typeface="PDVBBF+Arial-BoldMT"/>
              </a:rPr>
              <a:t>Lower</a:t>
            </a:r>
            <a:r>
              <a:rPr dirty="0" sz="2400" b="1">
                <a:solidFill>
                  <a:srgbClr val="8faadc"/>
                </a:solidFill>
                <a:latin typeface="PDVBBF+Arial-BoldMT"/>
                <a:cs typeface="PDVBBF+Arial-BoldMT"/>
              </a:rPr>
              <a:t> </a:t>
            </a:r>
            <a:r>
              <a:rPr dirty="0" sz="2400" b="1">
                <a:solidFill>
                  <a:srgbClr val="8faadc"/>
                </a:solidFill>
                <a:latin typeface="PDVBBF+Arial-BoldMT"/>
                <a:cs typeface="PDVBBF+Arial-BoldMT"/>
              </a:rPr>
              <a:t>emission</a:t>
            </a:r>
            <a:r>
              <a:rPr dirty="0" sz="2400" b="1">
                <a:solidFill>
                  <a:srgbClr val="8faadc"/>
                </a:solidFill>
                <a:latin typeface="PDVBBF+Arial-BoldMT"/>
                <a:cs typeface="PDVBBF+Arial-BoldMT"/>
              </a:rPr>
              <a:t> </a:t>
            </a:r>
            <a:r>
              <a:rPr dirty="0" sz="2400" b="1">
                <a:solidFill>
                  <a:srgbClr val="8faadc"/>
                </a:solidFill>
                <a:latin typeface="PDVBBF+Arial-BoldMT"/>
                <a:cs typeface="PDVBBF+Arial-BoldMT"/>
              </a:rPr>
              <a:t>Solution</a:t>
            </a:r>
            <a:r>
              <a:rPr dirty="0" sz="2400" b="1">
                <a:solidFill>
                  <a:srgbClr val="8faadc"/>
                </a:solidFill>
                <a:latin typeface="PDVBBF+Arial-BoldMT"/>
                <a:cs typeface="PDVBBF+Arial-BoldMT"/>
              </a:rPr>
              <a:t> </a:t>
            </a:r>
            <a:r>
              <a:rPr dirty="0" sz="2400" b="1">
                <a:solidFill>
                  <a:srgbClr val="8faadc"/>
                </a:solidFill>
                <a:latin typeface="PDVBBF+Arial-BoldMT"/>
                <a:cs typeface="PDVBBF+Arial-BoldMT"/>
              </a:rPr>
              <a:t>for</a:t>
            </a:r>
            <a:r>
              <a:rPr dirty="0" sz="2400" b="1">
                <a:solidFill>
                  <a:srgbClr val="8faadc"/>
                </a:solidFill>
                <a:latin typeface="PDVBBF+Arial-BoldMT"/>
                <a:cs typeface="PDVBBF+Arial-BoldMT"/>
              </a:rPr>
              <a:t> </a:t>
            </a:r>
            <a:r>
              <a:rPr dirty="0" sz="2400" b="1">
                <a:solidFill>
                  <a:srgbClr val="8faadc"/>
                </a:solidFill>
                <a:latin typeface="PDVBBF+Arial-BoldMT"/>
                <a:cs typeface="PDVBBF+Arial-BoldMT"/>
              </a:rPr>
              <a:t>FLNG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456560" y="3547160"/>
            <a:ext cx="3319805" cy="34952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52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ffffff"/>
                </a:solidFill>
                <a:latin typeface="ACBEKK+CenturyGothic-Bold"/>
                <a:cs typeface="ACBEKK+CenturyGothic-Bold"/>
              </a:rPr>
              <a:t>De-carbonization</a:t>
            </a:r>
            <a:r>
              <a:rPr dirty="0" sz="2000" b="1">
                <a:solidFill>
                  <a:srgbClr val="ffffff"/>
                </a:solidFill>
                <a:latin typeface="ACBEKK+CenturyGothic-Bold"/>
                <a:cs typeface="ACBEKK+CenturyGothic-Bold"/>
              </a:rPr>
              <a:t> </a:t>
            </a:r>
            <a:r>
              <a:rPr dirty="0" sz="2000" b="1">
                <a:solidFill>
                  <a:srgbClr val="ffffff"/>
                </a:solidFill>
                <a:latin typeface="ACBEKK+CenturyGothic-Bold"/>
                <a:cs typeface="ACBEKK+CenturyGothic-Bold"/>
              </a:rPr>
              <a:t>Solution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68434" y="4024236"/>
            <a:ext cx="1555977" cy="4481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6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d0d0d"/>
                </a:solidFill>
                <a:latin typeface="ACBEKK+CenturyGothic-Bold"/>
                <a:cs typeface="ACBEKK+CenturyGothic-Bold"/>
              </a:rPr>
              <a:t>Carbon</a:t>
            </a:r>
            <a:r>
              <a:rPr dirty="0" sz="1400" b="1">
                <a:solidFill>
                  <a:srgbClr val="0d0d0d"/>
                </a:solidFill>
                <a:latin typeface="ACBEKK+CenturyGothic-Bold"/>
                <a:cs typeface="ACBEKK+CenturyGothic-Bold"/>
              </a:rPr>
              <a:t> </a:t>
            </a:r>
            <a:r>
              <a:rPr dirty="0" sz="1400" b="1">
                <a:solidFill>
                  <a:srgbClr val="0d0d0d"/>
                </a:solidFill>
                <a:latin typeface="ACBEKK+CenturyGothic-Bold"/>
                <a:cs typeface="ACBEKK+CenturyGothic-Bold"/>
              </a:rPr>
              <a:t>Capture</a:t>
            </a:r>
          </a:p>
          <a:p>
            <a:pPr marL="46037" marR="0">
              <a:lnSpc>
                <a:spcPts val="1512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d0d0d"/>
                </a:solidFill>
                <a:latin typeface="ACBEKK+CenturyGothic-Bold"/>
                <a:cs typeface="ACBEKK+CenturyGothic-Bold"/>
              </a:rPr>
              <a:t>+</a:t>
            </a:r>
            <a:r>
              <a:rPr dirty="0" sz="1400" b="1">
                <a:solidFill>
                  <a:srgbClr val="0d0d0d"/>
                </a:solidFill>
                <a:latin typeface="ACBEKK+CenturyGothic-Bold"/>
                <a:cs typeface="ACBEKK+CenturyGothic-Bold"/>
              </a:rPr>
              <a:t> </a:t>
            </a:r>
            <a:r>
              <a:rPr dirty="0" sz="1400" b="1">
                <a:solidFill>
                  <a:srgbClr val="0d0d0d"/>
                </a:solidFill>
                <a:latin typeface="ACBEKK+CenturyGothic-Bold"/>
                <a:cs typeface="ACBEKK+CenturyGothic-Bold"/>
              </a:rPr>
              <a:t>Well</a:t>
            </a:r>
            <a:r>
              <a:rPr dirty="0" sz="1400" b="1">
                <a:solidFill>
                  <a:srgbClr val="0d0d0d"/>
                </a:solidFill>
                <a:latin typeface="ACBEKK+CenturyGothic-Bold"/>
                <a:cs typeface="ACBEKK+CenturyGothic-Bold"/>
              </a:rPr>
              <a:t> </a:t>
            </a:r>
            <a:r>
              <a:rPr dirty="0" sz="1400" b="1">
                <a:solidFill>
                  <a:srgbClr val="0d0d0d"/>
                </a:solidFill>
                <a:latin typeface="ACBEKK+CenturyGothic-Bold"/>
                <a:cs typeface="ACBEKK+CenturyGothic-Bold"/>
              </a:rPr>
              <a:t>Injection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592502" y="4006120"/>
            <a:ext cx="1662657" cy="4481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61950" marR="0">
              <a:lnSpc>
                <a:spcPts val="1716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d0d0d"/>
                </a:solidFill>
                <a:latin typeface="ACBEKK+CenturyGothic-Bold"/>
                <a:cs typeface="ACBEKK+CenturyGothic-Bold"/>
              </a:rPr>
              <a:t>Dual</a:t>
            </a:r>
            <a:r>
              <a:rPr dirty="0" sz="1400" b="1">
                <a:solidFill>
                  <a:srgbClr val="0d0d0d"/>
                </a:solidFill>
                <a:latin typeface="ACBEKK+CenturyGothic-Bold"/>
                <a:cs typeface="ACBEKK+CenturyGothic-Bold"/>
              </a:rPr>
              <a:t> </a:t>
            </a:r>
            <a:r>
              <a:rPr dirty="0" sz="1400" b="1">
                <a:solidFill>
                  <a:srgbClr val="0d0d0d"/>
                </a:solidFill>
                <a:latin typeface="ACBEKK+CenturyGothic-Bold"/>
                <a:cs typeface="ACBEKK+CenturyGothic-Bold"/>
              </a:rPr>
              <a:t>Fuel</a:t>
            </a:r>
          </a:p>
          <a:p>
            <a:pPr marL="0" marR="0">
              <a:lnSpc>
                <a:spcPts val="1512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d0d0d"/>
                </a:solidFill>
                <a:latin typeface="ACBEKK+CenturyGothic-Bold"/>
                <a:cs typeface="ACBEKK+CenturyGothic-Bold"/>
              </a:rPr>
              <a:t>Generator</a:t>
            </a:r>
            <a:r>
              <a:rPr dirty="0" sz="1400" b="1">
                <a:solidFill>
                  <a:srgbClr val="0d0d0d"/>
                </a:solidFill>
                <a:latin typeface="ACBEKK+CenturyGothic-Bold"/>
                <a:cs typeface="ACBEKK+CenturyGothic-Bold"/>
              </a:rPr>
              <a:t> </a:t>
            </a:r>
            <a:r>
              <a:rPr dirty="0" sz="1400" b="1">
                <a:solidFill>
                  <a:srgbClr val="0d0d0d"/>
                </a:solidFill>
                <a:latin typeface="ACBEKK+CenturyGothic-Bold"/>
                <a:cs typeface="ACBEKK+CenturyGothic-Bold"/>
              </a:rPr>
              <a:t>Engine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304800" y="4024236"/>
            <a:ext cx="3172504" cy="4481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6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d0d0d"/>
                </a:solidFill>
                <a:latin typeface="ACBEKK+CenturyGothic-Bold"/>
                <a:cs typeface="ACBEKK+CenturyGothic-Bold"/>
              </a:rPr>
              <a:t>Waste</a:t>
            </a:r>
            <a:r>
              <a:rPr dirty="0" sz="1400" b="1">
                <a:solidFill>
                  <a:srgbClr val="0d0d0d"/>
                </a:solidFill>
                <a:latin typeface="ACBEKK+CenturyGothic-Bold"/>
                <a:cs typeface="ACBEKK+CenturyGothic-Bold"/>
              </a:rPr>
              <a:t> </a:t>
            </a:r>
            <a:r>
              <a:rPr dirty="0" sz="1400" b="1">
                <a:solidFill>
                  <a:srgbClr val="0d0d0d"/>
                </a:solidFill>
                <a:latin typeface="ACBEKK+CenturyGothic-Bold"/>
                <a:cs typeface="ACBEKK+CenturyGothic-Bold"/>
              </a:rPr>
              <a:t>Heat</a:t>
            </a:r>
            <a:r>
              <a:rPr dirty="0" sz="1400" b="1">
                <a:solidFill>
                  <a:srgbClr val="0d0d0d"/>
                </a:solidFill>
                <a:latin typeface="ACBEKK+CenturyGothic-Bold"/>
                <a:cs typeface="ACBEKK+CenturyGothic-Bold"/>
              </a:rPr>
              <a:t> </a:t>
            </a:r>
            <a:r>
              <a:rPr dirty="0" sz="1400" b="1">
                <a:solidFill>
                  <a:srgbClr val="0d0d0d"/>
                </a:solidFill>
                <a:latin typeface="ACBEKK+CenturyGothic-Bold"/>
                <a:cs typeface="ACBEKK+CenturyGothic-Bold"/>
              </a:rPr>
              <a:t>Recovery</a:t>
            </a:r>
            <a:r>
              <a:rPr dirty="0" sz="1400" b="1">
                <a:solidFill>
                  <a:srgbClr val="0d0d0d"/>
                </a:solidFill>
                <a:latin typeface="ACBEKK+CenturyGothic-Bold"/>
                <a:cs typeface="ACBEKK+CenturyGothic-Bold"/>
              </a:rPr>
              <a:t> </a:t>
            </a:r>
            <a:r>
              <a:rPr dirty="0" sz="1400" b="1">
                <a:solidFill>
                  <a:srgbClr val="0d0d0d"/>
                </a:solidFill>
                <a:latin typeface="ACBEKK+CenturyGothic-Bold"/>
                <a:cs typeface="ACBEKK+CenturyGothic-Bold"/>
              </a:rPr>
              <a:t>Power</a:t>
            </a:r>
            <a:r>
              <a:rPr dirty="0" sz="1400" b="1">
                <a:solidFill>
                  <a:srgbClr val="0d0d0d"/>
                </a:solidFill>
                <a:latin typeface="ACBEKK+CenturyGothic-Bold"/>
                <a:cs typeface="ACBEKK+CenturyGothic-Bold"/>
              </a:rPr>
              <a:t> </a:t>
            </a:r>
            <a:r>
              <a:rPr dirty="0" sz="1400" b="1">
                <a:solidFill>
                  <a:srgbClr val="0d0d0d"/>
                </a:solidFill>
                <a:latin typeface="ACBEKK+CenturyGothic-Bold"/>
                <a:cs typeface="ACBEKK+CenturyGothic-Bold"/>
              </a:rPr>
              <a:t>Gen.</a:t>
            </a:r>
            <a:r>
              <a:rPr dirty="0" sz="1400" b="1">
                <a:solidFill>
                  <a:srgbClr val="0d0d0d"/>
                </a:solidFill>
                <a:latin typeface="ACBEKK+CenturyGothic-Bold"/>
                <a:cs typeface="ACBEKK+CenturyGothic-Bold"/>
              </a:rPr>
              <a:t> </a:t>
            </a:r>
            <a:r>
              <a:rPr dirty="0" sz="1400" b="1">
                <a:solidFill>
                  <a:srgbClr val="0d0d0d"/>
                </a:solidFill>
                <a:latin typeface="ACBEKK+CenturyGothic-Bold"/>
                <a:cs typeface="ACBEKK+CenturyGothic-Bold"/>
              </a:rPr>
              <a:t>/</a:t>
            </a:r>
          </a:p>
          <a:p>
            <a:pPr marL="688181" marR="0">
              <a:lnSpc>
                <a:spcPts val="1512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d0d0d"/>
                </a:solidFill>
                <a:latin typeface="ACBEKK+CenturyGothic-Bold"/>
                <a:cs typeface="ACBEKK+CenturyGothic-Bold"/>
              </a:rPr>
              <a:t>Compressor</a:t>
            </a:r>
            <a:r>
              <a:rPr dirty="0" sz="1400" b="1">
                <a:solidFill>
                  <a:srgbClr val="0d0d0d"/>
                </a:solidFill>
                <a:latin typeface="ACBEKK+CenturyGothic-Bold"/>
                <a:cs typeface="ACBEKK+CenturyGothic-Bold"/>
              </a:rPr>
              <a:t> </a:t>
            </a:r>
            <a:r>
              <a:rPr dirty="0" sz="1400" b="1">
                <a:solidFill>
                  <a:srgbClr val="0d0d0d"/>
                </a:solidFill>
                <a:latin typeface="ACBEKK+CenturyGothic-Bold"/>
                <a:cs typeface="ACBEKK+CenturyGothic-Bold"/>
              </a:rPr>
              <a:t>drivers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217693" y="4121187"/>
            <a:ext cx="1591004" cy="2560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6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d0d0d"/>
                </a:solidFill>
                <a:latin typeface="ACBEKK+CenturyGothic-Bold"/>
                <a:cs typeface="ACBEKK+CenturyGothic-Bold"/>
              </a:rPr>
              <a:t>Fuel</a:t>
            </a:r>
            <a:r>
              <a:rPr dirty="0" sz="1400" b="1">
                <a:solidFill>
                  <a:srgbClr val="0d0d0d"/>
                </a:solidFill>
                <a:latin typeface="ACBEKK+CenturyGothic-Bold"/>
                <a:cs typeface="ACBEKK+CenturyGothic-Bold"/>
              </a:rPr>
              <a:t> </a:t>
            </a:r>
            <a:r>
              <a:rPr dirty="0" sz="1400" b="1">
                <a:solidFill>
                  <a:srgbClr val="0d0d0d"/>
                </a:solidFill>
                <a:latin typeface="ACBEKK+CenturyGothic-Bold"/>
                <a:cs typeface="ACBEKK+CenturyGothic-Bold"/>
              </a:rPr>
              <a:t>Cell</a:t>
            </a:r>
            <a:r>
              <a:rPr dirty="0" sz="1400" b="1">
                <a:solidFill>
                  <a:srgbClr val="0d0d0d"/>
                </a:solidFill>
                <a:latin typeface="ACBEKK+CenturyGothic-Bold"/>
                <a:cs typeface="ACBEKK+CenturyGothic-Bold"/>
              </a:rPr>
              <a:t> </a:t>
            </a:r>
            <a:r>
              <a:rPr dirty="0" sz="1400" b="1">
                <a:solidFill>
                  <a:srgbClr val="0d0d0d"/>
                </a:solidFill>
                <a:latin typeface="ACBEKK+CenturyGothic-Bold"/>
                <a:cs typeface="ACBEKK+CenturyGothic-Bold"/>
              </a:rPr>
              <a:t>Module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58329" y="5963048"/>
            <a:ext cx="2388512" cy="2279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08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 spc="-11" b="1">
                <a:solidFill>
                  <a:srgbClr val="404040"/>
                </a:solidFill>
                <a:latin typeface="ACBEKK+CenturyGothic-Bold"/>
                <a:cs typeface="ACBEKK+CenturyGothic-Bold"/>
              </a:rPr>
              <a:t>CO</a:t>
            </a:r>
            <a:r>
              <a:rPr dirty="0" sz="1050" baseline="-25404" b="1">
                <a:solidFill>
                  <a:srgbClr val="404040"/>
                </a:solidFill>
                <a:latin typeface="ACBEKK+CenturyGothic-Bold"/>
                <a:cs typeface="ACBEKK+CenturyGothic-Bold"/>
              </a:rPr>
              <a:t>2</a:t>
            </a:r>
            <a:r>
              <a:rPr dirty="0" sz="1050" baseline="-25404" spc="50" b="1">
                <a:solidFill>
                  <a:srgbClr val="404040"/>
                </a:solidFill>
                <a:latin typeface="ACBEKK+CenturyGothic-Bold"/>
                <a:cs typeface="ACBEKK+CenturyGothic-Bold"/>
              </a:rPr>
              <a:t> </a:t>
            </a:r>
            <a:r>
              <a:rPr dirty="0" sz="1050" spc="-20" b="1">
                <a:solidFill>
                  <a:srgbClr val="404040"/>
                </a:solidFill>
                <a:latin typeface="ACBEKK+CenturyGothic-Bold"/>
                <a:cs typeface="ACBEKK+CenturyGothic-Bold"/>
              </a:rPr>
              <a:t>Capture</a:t>
            </a:r>
            <a:r>
              <a:rPr dirty="0" sz="1050" spc="-23" b="1">
                <a:solidFill>
                  <a:srgbClr val="404040"/>
                </a:solidFill>
                <a:latin typeface="ACBEKK+CenturyGothic-Bold"/>
                <a:cs typeface="ACBEKK+CenturyGothic-Bold"/>
              </a:rPr>
              <a:t> </a:t>
            </a:r>
            <a:r>
              <a:rPr dirty="0" sz="1050" spc="-21" b="1">
                <a:solidFill>
                  <a:srgbClr val="404040"/>
                </a:solidFill>
                <a:latin typeface="ACBEKK+CenturyGothic-Bold"/>
                <a:cs typeface="ACBEKK+CenturyGothic-Bold"/>
              </a:rPr>
              <a:t>Liquefaction</a:t>
            </a:r>
            <a:r>
              <a:rPr dirty="0" sz="1050" spc="-23" b="1">
                <a:solidFill>
                  <a:srgbClr val="404040"/>
                </a:solidFill>
                <a:latin typeface="ACBEKK+CenturyGothic-Bold"/>
                <a:cs typeface="ACBEKK+CenturyGothic-Bold"/>
              </a:rPr>
              <a:t> </a:t>
            </a:r>
            <a:r>
              <a:rPr dirty="0" sz="1050" b="1">
                <a:solidFill>
                  <a:srgbClr val="404040"/>
                </a:solidFill>
                <a:latin typeface="ACBEKK+CenturyGothic-Bold"/>
                <a:cs typeface="ACBEKK+CenturyGothic-Bold"/>
              </a:rPr>
              <a:t>&amp;</a:t>
            </a:r>
            <a:r>
              <a:rPr dirty="0" sz="1050" spc="-44" b="1">
                <a:solidFill>
                  <a:srgbClr val="404040"/>
                </a:solidFill>
                <a:latin typeface="ACBEKK+CenturyGothic-Bold"/>
                <a:cs typeface="ACBEKK+CenturyGothic-Bold"/>
              </a:rPr>
              <a:t> </a:t>
            </a:r>
            <a:r>
              <a:rPr dirty="0" sz="1050" spc="-21" b="1">
                <a:solidFill>
                  <a:srgbClr val="404040"/>
                </a:solidFill>
                <a:latin typeface="ACBEKK+CenturyGothic-Bold"/>
                <a:cs typeface="ACBEKK+CenturyGothic-Bold"/>
              </a:rPr>
              <a:t>Storage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317689" y="5953923"/>
            <a:ext cx="1788194" cy="2279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08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 spc="-21" b="1">
                <a:solidFill>
                  <a:srgbClr val="404040"/>
                </a:solidFill>
                <a:latin typeface="ACBEKK+CenturyGothic-Bold"/>
                <a:cs typeface="ACBEKK+CenturyGothic-Bold"/>
              </a:rPr>
              <a:t>Less</a:t>
            </a:r>
            <a:r>
              <a:rPr dirty="0" sz="1050" spc="-28" b="1">
                <a:solidFill>
                  <a:srgbClr val="404040"/>
                </a:solidFill>
                <a:latin typeface="ACBEKK+CenturyGothic-Bold"/>
                <a:cs typeface="ACBEKK+CenturyGothic-Bold"/>
              </a:rPr>
              <a:t> </a:t>
            </a:r>
            <a:r>
              <a:rPr dirty="0" sz="1050" b="1">
                <a:solidFill>
                  <a:srgbClr val="404040"/>
                </a:solidFill>
                <a:latin typeface="ACBEKK+CenturyGothic-Bold"/>
                <a:cs typeface="ACBEKK+CenturyGothic-Bold"/>
              </a:rPr>
              <a:t>CO</a:t>
            </a:r>
            <a:r>
              <a:rPr dirty="0" sz="1050" baseline="-25404" b="1">
                <a:solidFill>
                  <a:srgbClr val="404040"/>
                </a:solidFill>
                <a:latin typeface="ACBEKK+CenturyGothic-Bold"/>
                <a:cs typeface="ACBEKK+CenturyGothic-Bold"/>
              </a:rPr>
              <a:t>2</a:t>
            </a:r>
            <a:r>
              <a:rPr dirty="0" sz="1050" baseline="-25404" spc="50" b="1">
                <a:solidFill>
                  <a:srgbClr val="404040"/>
                </a:solidFill>
                <a:latin typeface="ACBEKK+CenturyGothic-Bold"/>
                <a:cs typeface="ACBEKK+CenturyGothic-Bold"/>
              </a:rPr>
              <a:t> </a:t>
            </a:r>
            <a:r>
              <a:rPr dirty="0" sz="1050" spc="-21" b="1">
                <a:solidFill>
                  <a:srgbClr val="404040"/>
                </a:solidFill>
                <a:latin typeface="ACBEKK+CenturyGothic-Bold"/>
                <a:cs typeface="ACBEKK+CenturyGothic-Bold"/>
              </a:rPr>
              <a:t>emission</a:t>
            </a:r>
            <a:r>
              <a:rPr dirty="0" sz="1050" spc="-23" b="1">
                <a:solidFill>
                  <a:srgbClr val="404040"/>
                </a:solidFill>
                <a:latin typeface="ACBEKK+CenturyGothic-Bold"/>
                <a:cs typeface="ACBEKK+CenturyGothic-Bold"/>
              </a:rPr>
              <a:t> </a:t>
            </a:r>
            <a:r>
              <a:rPr dirty="0" sz="1050" spc="-23" b="1">
                <a:solidFill>
                  <a:srgbClr val="404040"/>
                </a:solidFill>
                <a:latin typeface="ACBEKK+CenturyGothic-Bold"/>
                <a:cs typeface="ACBEKK+CenturyGothic-Bold"/>
              </a:rPr>
              <a:t>Solution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8902455" y="5971854"/>
            <a:ext cx="2073875" cy="20424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08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 spc="-20" b="1">
                <a:solidFill>
                  <a:srgbClr val="404040"/>
                </a:solidFill>
                <a:latin typeface="ACBEKK+CenturyGothic-Bold"/>
                <a:cs typeface="ACBEKK+CenturyGothic-Bold"/>
              </a:rPr>
              <a:t>Higher</a:t>
            </a:r>
            <a:r>
              <a:rPr dirty="0" sz="1050" spc="-31" b="1">
                <a:solidFill>
                  <a:srgbClr val="404040"/>
                </a:solidFill>
                <a:latin typeface="ACBEKK+CenturyGothic-Bold"/>
                <a:cs typeface="ACBEKK+CenturyGothic-Bold"/>
              </a:rPr>
              <a:t> </a:t>
            </a:r>
            <a:r>
              <a:rPr dirty="0" sz="1050" spc="-21" b="1">
                <a:solidFill>
                  <a:srgbClr val="404040"/>
                </a:solidFill>
                <a:latin typeface="ACBEKK+CenturyGothic-Bold"/>
                <a:cs typeface="ACBEKK+CenturyGothic-Bold"/>
              </a:rPr>
              <a:t>efficiency,</a:t>
            </a:r>
            <a:r>
              <a:rPr dirty="0" sz="1050" spc="-30" b="1">
                <a:solidFill>
                  <a:srgbClr val="404040"/>
                </a:solidFill>
                <a:latin typeface="ACBEKK+CenturyGothic-Bold"/>
                <a:cs typeface="ACBEKK+CenturyGothic-Bold"/>
              </a:rPr>
              <a:t> </a:t>
            </a:r>
            <a:r>
              <a:rPr dirty="0" sz="1050" spc="-21" b="1">
                <a:solidFill>
                  <a:srgbClr val="404040"/>
                </a:solidFill>
                <a:latin typeface="ACBEKK+CenturyGothic-Bold"/>
                <a:cs typeface="ACBEKK+CenturyGothic-Bold"/>
              </a:rPr>
              <a:t>Eco-Friendly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590418" y="6301074"/>
            <a:ext cx="5042944" cy="3940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52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ffffff"/>
                </a:solidFill>
                <a:latin typeface="ACBEKK+CenturyGothic-Bold"/>
                <a:cs typeface="ACBEKK+CenturyGothic-Bold"/>
              </a:rPr>
              <a:t>Goal</a:t>
            </a:r>
            <a:r>
              <a:rPr dirty="0" sz="2000" b="1">
                <a:solidFill>
                  <a:srgbClr val="ffffff"/>
                </a:solidFill>
                <a:latin typeface="ACBEKK+CenturyGothic-Bold"/>
                <a:cs typeface="ACBEKK+CenturyGothic-Bold"/>
              </a:rPr>
              <a:t> </a:t>
            </a:r>
            <a:r>
              <a:rPr dirty="0" sz="2000" b="1">
                <a:solidFill>
                  <a:srgbClr val="ffffff"/>
                </a:solidFill>
                <a:latin typeface="ACBEKK+CenturyGothic-Bold"/>
                <a:cs typeface="ACBEKK+CenturyGothic-Bold"/>
              </a:rPr>
              <a:t>:</a:t>
            </a:r>
            <a:r>
              <a:rPr dirty="0" sz="2000" b="1">
                <a:solidFill>
                  <a:srgbClr val="ffffff"/>
                </a:solidFill>
                <a:latin typeface="ACBEKK+CenturyGothic-Bold"/>
                <a:cs typeface="ACBEKK+CenturyGothic-Bold"/>
              </a:rPr>
              <a:t> </a:t>
            </a:r>
            <a:r>
              <a:rPr dirty="0" sz="2000" b="1">
                <a:solidFill>
                  <a:srgbClr val="ffffff"/>
                </a:solidFill>
                <a:latin typeface="ACBEKK+CenturyGothic-Bold"/>
                <a:cs typeface="ACBEKK+CenturyGothic-Bold"/>
              </a:rPr>
              <a:t>CO</a:t>
            </a:r>
            <a:r>
              <a:rPr dirty="0" sz="1950" baseline="-25000" b="1">
                <a:solidFill>
                  <a:srgbClr val="ffffff"/>
                </a:solidFill>
                <a:latin typeface="ACBEKK+CenturyGothic-Bold"/>
                <a:cs typeface="ACBEKK+CenturyGothic-Bold"/>
              </a:rPr>
              <a:t>2</a:t>
            </a:r>
            <a:r>
              <a:rPr dirty="0" sz="1950" baseline="-25000" spc="203" b="1">
                <a:solidFill>
                  <a:srgbClr val="ffffff"/>
                </a:solidFill>
                <a:latin typeface="ACBEKK+CenturyGothic-Bold"/>
                <a:cs typeface="ACBEKK+CenturyGothic-Bold"/>
              </a:rPr>
              <a:t> </a:t>
            </a:r>
            <a:r>
              <a:rPr dirty="0" sz="2000" b="1">
                <a:solidFill>
                  <a:srgbClr val="ffffff"/>
                </a:solidFill>
                <a:latin typeface="ACBEKK+CenturyGothic-Bold"/>
                <a:cs typeface="ACBEKK+CenturyGothic-Bold"/>
              </a:rPr>
              <a:t>Emission</a:t>
            </a:r>
            <a:r>
              <a:rPr dirty="0" sz="2000" b="1">
                <a:solidFill>
                  <a:srgbClr val="ffffff"/>
                </a:solidFill>
                <a:latin typeface="ACBEKK+CenturyGothic-Bold"/>
                <a:cs typeface="ACBEKK+CenturyGothic-Bold"/>
              </a:rPr>
              <a:t> </a:t>
            </a:r>
            <a:r>
              <a:rPr dirty="0" sz="2000" b="1">
                <a:solidFill>
                  <a:srgbClr val="ffffff"/>
                </a:solidFill>
                <a:latin typeface="ACBEKK+CenturyGothic-Bold"/>
                <a:cs typeface="ACBEKK+CenturyGothic-Bold"/>
              </a:rPr>
              <a:t>Reduction</a:t>
            </a:r>
            <a:r>
              <a:rPr dirty="0" sz="2000" b="1">
                <a:solidFill>
                  <a:srgbClr val="ffffff"/>
                </a:solidFill>
                <a:latin typeface="ACBEKK+CenturyGothic-Bold"/>
                <a:cs typeface="ACBEKK+CenturyGothic-Bold"/>
              </a:rPr>
              <a:t> </a:t>
            </a:r>
            <a:r>
              <a:rPr dirty="0" sz="2000" b="1">
                <a:solidFill>
                  <a:srgbClr val="ffffff"/>
                </a:solidFill>
                <a:latin typeface="ACBEKK+CenturyGothic-Bold"/>
                <a:cs typeface="ACBEKK+CenturyGothic-Bold"/>
              </a:rPr>
              <a:t>30</a:t>
            </a:r>
            <a:r>
              <a:rPr dirty="0" sz="2000" b="1">
                <a:solidFill>
                  <a:srgbClr val="ffffff"/>
                </a:solidFill>
                <a:latin typeface="ACBEKK+CenturyGothic-Bold"/>
                <a:cs typeface="ACBEKK+CenturyGothic-Bold"/>
              </a:rPr>
              <a:t> </a:t>
            </a:r>
            <a:r>
              <a:rPr dirty="0" sz="2000" b="1">
                <a:solidFill>
                  <a:srgbClr val="ffffff"/>
                </a:solidFill>
                <a:latin typeface="ACBEKK+CenturyGothic-Bold"/>
                <a:cs typeface="ACBEKK+CenturyGothic-Bold"/>
              </a:rPr>
              <a:t>~</a:t>
            </a:r>
            <a:r>
              <a:rPr dirty="0" sz="2000" b="1">
                <a:solidFill>
                  <a:srgbClr val="ffffff"/>
                </a:solidFill>
                <a:latin typeface="ACBEKK+CenturyGothic-Bold"/>
                <a:cs typeface="ACBEKK+CenturyGothic-Bold"/>
              </a:rPr>
              <a:t> </a:t>
            </a:r>
            <a:r>
              <a:rPr dirty="0" sz="2000" b="1">
                <a:solidFill>
                  <a:srgbClr val="ffffff"/>
                </a:solidFill>
                <a:latin typeface="ACBEKK+CenturyGothic-Bold"/>
                <a:cs typeface="ACBEKK+CenturyGothic-Bold"/>
              </a:rPr>
              <a:t>45%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72519" y="102476"/>
            <a:ext cx="1310034" cy="3218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808080"/>
                </a:solidFill>
                <a:latin typeface="PDVBBF+Arial-BoldMT"/>
                <a:cs typeface="PDVBBF+Arial-BoldMT"/>
              </a:rPr>
              <a:t>Summary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83510" y="550862"/>
            <a:ext cx="5205011" cy="495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034ea2"/>
                </a:solidFill>
                <a:latin typeface="Calibri"/>
                <a:cs typeface="Calibri"/>
              </a:rPr>
              <a:t>Solution</a:t>
            </a:r>
            <a:r>
              <a:rPr dirty="0" sz="3600" b="1">
                <a:solidFill>
                  <a:srgbClr val="034ea2"/>
                </a:solidFill>
                <a:latin typeface="Calibri"/>
                <a:cs typeface="Calibri"/>
              </a:rPr>
              <a:t> </a:t>
            </a:r>
            <a:r>
              <a:rPr dirty="0" sz="3600" b="1">
                <a:solidFill>
                  <a:srgbClr val="034ea2"/>
                </a:solidFill>
                <a:latin typeface="Calibri"/>
                <a:cs typeface="Calibri"/>
              </a:rPr>
              <a:t>Provider</a:t>
            </a:r>
            <a:r>
              <a:rPr dirty="0" sz="3600" b="1">
                <a:solidFill>
                  <a:srgbClr val="034ea2"/>
                </a:solidFill>
                <a:latin typeface="Calibri"/>
                <a:cs typeface="Calibri"/>
              </a:rPr>
              <a:t> </a:t>
            </a:r>
            <a:r>
              <a:rPr dirty="0" sz="3600" b="1">
                <a:solidFill>
                  <a:srgbClr val="034ea2"/>
                </a:solidFill>
                <a:latin typeface="Calibri"/>
                <a:cs typeface="Calibri"/>
              </a:rPr>
              <a:t>for</a:t>
            </a:r>
            <a:r>
              <a:rPr dirty="0" sz="3600" b="1">
                <a:solidFill>
                  <a:srgbClr val="034ea2"/>
                </a:solidFill>
                <a:latin typeface="Calibri"/>
                <a:cs typeface="Calibri"/>
              </a:rPr>
              <a:t> </a:t>
            </a:r>
            <a:r>
              <a:rPr dirty="0" sz="3600" b="1">
                <a:solidFill>
                  <a:srgbClr val="034ea2"/>
                </a:solidFill>
                <a:latin typeface="Calibri"/>
                <a:cs typeface="Calibri"/>
              </a:rPr>
              <a:t>FLNG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85261" y="1415051"/>
            <a:ext cx="9890746" cy="38343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19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595959"/>
                </a:solidFill>
                <a:latin typeface="SMMKGT+Wingdings-Regular"/>
                <a:cs typeface="SMMKGT+Wingdings-Regular"/>
              </a:rPr>
              <a:t>ü</a:t>
            </a:r>
            <a:r>
              <a:rPr dirty="0" sz="2450" spc="162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595959"/>
                </a:solidFill>
                <a:latin typeface="PDVBBF+Arial-BoldMT"/>
                <a:cs typeface="PDVBBF+Arial-BoldMT"/>
              </a:rPr>
              <a:t>LNG</a:t>
            </a:r>
            <a:r>
              <a:rPr dirty="0" sz="2400" b="1">
                <a:solidFill>
                  <a:srgbClr val="595959"/>
                </a:solidFill>
                <a:latin typeface="PDVBBF+Arial-BoldMT"/>
                <a:cs typeface="PDVBBF+Arial-BoldMT"/>
              </a:rPr>
              <a:t> </a:t>
            </a:r>
            <a:r>
              <a:rPr dirty="0" sz="2400" b="1">
                <a:solidFill>
                  <a:srgbClr val="595959"/>
                </a:solidFill>
                <a:latin typeface="PDVBBF+Arial-BoldMT"/>
                <a:cs typeface="PDVBBF+Arial-BoldMT"/>
              </a:rPr>
              <a:t>demand</a:t>
            </a:r>
            <a:r>
              <a:rPr dirty="0" sz="2400" b="1">
                <a:solidFill>
                  <a:srgbClr val="595959"/>
                </a:solidFill>
                <a:latin typeface="PDVBBF+Arial-BoldMT"/>
                <a:cs typeface="PDVBBF+Arial-BoldMT"/>
              </a:rPr>
              <a:t> </a:t>
            </a:r>
            <a:r>
              <a:rPr dirty="0" sz="2400" b="1">
                <a:solidFill>
                  <a:srgbClr val="595959"/>
                </a:solidFill>
                <a:latin typeface="PDVBBF+Arial-BoldMT"/>
                <a:cs typeface="PDVBBF+Arial-BoldMT"/>
              </a:rPr>
              <a:t>and</a:t>
            </a:r>
            <a:r>
              <a:rPr dirty="0" sz="2400" b="1">
                <a:solidFill>
                  <a:srgbClr val="595959"/>
                </a:solidFill>
                <a:latin typeface="PDVBBF+Arial-BoldMT"/>
                <a:cs typeface="PDVBBF+Arial-BoldMT"/>
              </a:rPr>
              <a:t> </a:t>
            </a:r>
            <a:r>
              <a:rPr dirty="0" sz="2400" b="1">
                <a:solidFill>
                  <a:srgbClr val="595959"/>
                </a:solidFill>
                <a:latin typeface="PDVBBF+Arial-BoldMT"/>
                <a:cs typeface="PDVBBF+Arial-BoldMT"/>
              </a:rPr>
              <a:t>supply</a:t>
            </a:r>
            <a:r>
              <a:rPr dirty="0" sz="2400" b="1">
                <a:solidFill>
                  <a:srgbClr val="595959"/>
                </a:solidFill>
                <a:latin typeface="PDVBBF+Arial-BoldMT"/>
                <a:cs typeface="PDVBBF+Arial-BoldMT"/>
              </a:rPr>
              <a:t> </a:t>
            </a:r>
            <a:r>
              <a:rPr dirty="0" sz="2400" b="1">
                <a:solidFill>
                  <a:srgbClr val="595959"/>
                </a:solidFill>
                <a:latin typeface="PDVBBF+Arial-BoldMT"/>
                <a:cs typeface="PDVBBF+Arial-BoldMT"/>
              </a:rPr>
              <a:t>forecast</a:t>
            </a:r>
            <a:r>
              <a:rPr dirty="0" sz="2400" b="1">
                <a:solidFill>
                  <a:srgbClr val="595959"/>
                </a:solidFill>
                <a:latin typeface="PDVBBF+Arial-BoldMT"/>
                <a:cs typeface="PDVBBF+Arial-BoldMT"/>
              </a:rPr>
              <a:t> </a:t>
            </a:r>
            <a:r>
              <a:rPr dirty="0" sz="2400" b="1">
                <a:solidFill>
                  <a:srgbClr val="595959"/>
                </a:solidFill>
                <a:latin typeface="PDVBBF+Arial-BoldMT"/>
                <a:cs typeface="PDVBBF+Arial-BoldMT"/>
              </a:rPr>
              <a:t>envisages</a:t>
            </a:r>
            <a:r>
              <a:rPr dirty="0" sz="2400" spc="20" b="1">
                <a:solidFill>
                  <a:srgbClr val="595959"/>
                </a:solidFill>
                <a:latin typeface="PDVBBF+Arial-BoldMT"/>
                <a:cs typeface="PDVBBF+Arial-BoldMT"/>
              </a:rPr>
              <a:t> </a:t>
            </a:r>
            <a:r>
              <a:rPr dirty="0" sz="2400" b="1">
                <a:solidFill>
                  <a:srgbClr val="326bf0"/>
                </a:solidFill>
                <a:latin typeface="PDVBBF+Arial-BoldMT"/>
                <a:cs typeface="PDVBBF+Arial-BoldMT"/>
              </a:rPr>
              <a:t>over</a:t>
            </a:r>
            <a:r>
              <a:rPr dirty="0" sz="2400" b="1">
                <a:solidFill>
                  <a:srgbClr val="326bf0"/>
                </a:solidFill>
                <a:latin typeface="PDVBBF+Arial-BoldMT"/>
                <a:cs typeface="PDVBBF+Arial-BoldMT"/>
              </a:rPr>
              <a:t> </a:t>
            </a:r>
            <a:r>
              <a:rPr dirty="0" sz="2400" b="1">
                <a:solidFill>
                  <a:srgbClr val="326bf0"/>
                </a:solidFill>
                <a:latin typeface="PDVBBF+Arial-BoldMT"/>
                <a:cs typeface="PDVBBF+Arial-BoldMT"/>
              </a:rPr>
              <a:t>30%</a:t>
            </a:r>
            <a:r>
              <a:rPr dirty="0" sz="2400" b="1">
                <a:solidFill>
                  <a:srgbClr val="326bf0"/>
                </a:solidFill>
                <a:latin typeface="PDVBBF+Arial-BoldMT"/>
                <a:cs typeface="PDVBBF+Arial-BoldMT"/>
              </a:rPr>
              <a:t> </a:t>
            </a:r>
            <a:r>
              <a:rPr dirty="0" sz="2400" b="1">
                <a:solidFill>
                  <a:srgbClr val="326bf0"/>
                </a:solidFill>
                <a:latin typeface="PDVBBF+Arial-BoldMT"/>
                <a:cs typeface="PDVBBF+Arial-BoldMT"/>
              </a:rPr>
              <a:t>more</a:t>
            </a:r>
            <a:r>
              <a:rPr dirty="0" sz="2400" b="1">
                <a:solidFill>
                  <a:srgbClr val="326bf0"/>
                </a:solidFill>
                <a:latin typeface="PDVBBF+Arial-BoldMT"/>
                <a:cs typeface="PDVBBF+Arial-BoldMT"/>
              </a:rPr>
              <a:t> </a:t>
            </a:r>
            <a:r>
              <a:rPr dirty="0" sz="2400" b="1">
                <a:solidFill>
                  <a:srgbClr val="326bf0"/>
                </a:solidFill>
                <a:latin typeface="PDVBBF+Arial-BoldMT"/>
                <a:cs typeface="PDVBBF+Arial-BoldMT"/>
              </a:rPr>
              <a:t>LNG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28161" y="1784584"/>
            <a:ext cx="5550052" cy="3786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326bf0"/>
                </a:solidFill>
                <a:latin typeface="PDVBBF+Arial-BoldMT"/>
                <a:cs typeface="PDVBBF+Arial-BoldMT"/>
              </a:rPr>
              <a:t>facilities</a:t>
            </a:r>
            <a:r>
              <a:rPr dirty="0" sz="2400" b="1">
                <a:solidFill>
                  <a:srgbClr val="326bf0"/>
                </a:solidFill>
                <a:latin typeface="PDVBBF+Arial-BoldMT"/>
                <a:cs typeface="PDVBBF+Arial-BoldMT"/>
              </a:rPr>
              <a:t> </a:t>
            </a:r>
            <a:r>
              <a:rPr dirty="0" sz="2400" b="1">
                <a:solidFill>
                  <a:srgbClr val="326bf0"/>
                </a:solidFill>
                <a:latin typeface="PDVBBF+Arial-BoldMT"/>
                <a:cs typeface="PDVBBF+Arial-BoldMT"/>
              </a:rPr>
              <a:t>will</a:t>
            </a:r>
            <a:r>
              <a:rPr dirty="0" sz="2400" b="1">
                <a:solidFill>
                  <a:srgbClr val="326bf0"/>
                </a:solidFill>
                <a:latin typeface="PDVBBF+Arial-BoldMT"/>
                <a:cs typeface="PDVBBF+Arial-BoldMT"/>
              </a:rPr>
              <a:t> </a:t>
            </a:r>
            <a:r>
              <a:rPr dirty="0" sz="2400" b="1">
                <a:solidFill>
                  <a:srgbClr val="326bf0"/>
                </a:solidFill>
                <a:latin typeface="PDVBBF+Arial-BoldMT"/>
                <a:cs typeface="PDVBBF+Arial-BoldMT"/>
              </a:rPr>
              <a:t>be</a:t>
            </a:r>
            <a:r>
              <a:rPr dirty="0" sz="2400" b="1">
                <a:solidFill>
                  <a:srgbClr val="326bf0"/>
                </a:solidFill>
                <a:latin typeface="PDVBBF+Arial-BoldMT"/>
                <a:cs typeface="PDVBBF+Arial-BoldMT"/>
              </a:rPr>
              <a:t> </a:t>
            </a:r>
            <a:r>
              <a:rPr dirty="0" sz="2400" b="1">
                <a:solidFill>
                  <a:srgbClr val="326bf0"/>
                </a:solidFill>
                <a:latin typeface="PDVBBF+Arial-BoldMT"/>
                <a:cs typeface="PDVBBF+Arial-BoldMT"/>
              </a:rPr>
              <a:t>needed</a:t>
            </a:r>
            <a:r>
              <a:rPr dirty="0" sz="2400" b="1">
                <a:solidFill>
                  <a:srgbClr val="326bf0"/>
                </a:solidFill>
                <a:latin typeface="PDVBBF+Arial-BoldMT"/>
                <a:cs typeface="PDVBBF+Arial-BoldMT"/>
              </a:rPr>
              <a:t> </a:t>
            </a:r>
            <a:r>
              <a:rPr dirty="0" sz="2400" b="1">
                <a:solidFill>
                  <a:srgbClr val="326bf0"/>
                </a:solidFill>
                <a:latin typeface="PDVBBF+Arial-BoldMT"/>
                <a:cs typeface="PDVBBF+Arial-BoldMT"/>
              </a:rPr>
              <a:t>beyond</a:t>
            </a:r>
            <a:r>
              <a:rPr dirty="0" sz="2400" b="1">
                <a:solidFill>
                  <a:srgbClr val="326bf0"/>
                </a:solidFill>
                <a:latin typeface="PDVBBF+Arial-BoldMT"/>
                <a:cs typeface="PDVBBF+Arial-BoldMT"/>
              </a:rPr>
              <a:t> </a:t>
            </a:r>
            <a:r>
              <a:rPr dirty="0" sz="2400" b="1">
                <a:solidFill>
                  <a:srgbClr val="326bf0"/>
                </a:solidFill>
                <a:latin typeface="PDVBBF+Arial-BoldMT"/>
                <a:cs typeface="PDVBBF+Arial-BoldMT"/>
              </a:rPr>
              <a:t>2030.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85261" y="2451371"/>
            <a:ext cx="10476896" cy="38343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19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326bf0"/>
                </a:solidFill>
                <a:latin typeface="SMMKGT+Wingdings-Regular"/>
                <a:cs typeface="SMMKGT+Wingdings-Regular"/>
              </a:rPr>
              <a:t>ü</a:t>
            </a:r>
            <a:r>
              <a:rPr dirty="0" sz="2450" spc="162">
                <a:solidFill>
                  <a:srgbClr val="326bf0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326bf0"/>
                </a:solidFill>
                <a:latin typeface="PDVBBF+Arial-BoldMT"/>
                <a:cs typeface="PDVBBF+Arial-BoldMT"/>
              </a:rPr>
              <a:t>Nearshore</a:t>
            </a:r>
            <a:r>
              <a:rPr dirty="0" sz="2400" b="1">
                <a:solidFill>
                  <a:srgbClr val="326bf0"/>
                </a:solidFill>
                <a:latin typeface="PDVBBF+Arial-BoldMT"/>
                <a:cs typeface="PDVBBF+Arial-BoldMT"/>
              </a:rPr>
              <a:t> </a:t>
            </a:r>
            <a:r>
              <a:rPr dirty="0" sz="2400" b="1">
                <a:solidFill>
                  <a:srgbClr val="326bf0"/>
                </a:solidFill>
                <a:latin typeface="PDVBBF+Arial-BoldMT"/>
                <a:cs typeface="PDVBBF+Arial-BoldMT"/>
              </a:rPr>
              <a:t>FLNG</a:t>
            </a:r>
            <a:r>
              <a:rPr dirty="0" sz="2400" b="1">
                <a:solidFill>
                  <a:srgbClr val="326bf0"/>
                </a:solidFill>
                <a:latin typeface="PDVBBF+Arial-BoldMT"/>
                <a:cs typeface="PDVBBF+Arial-BoldMT"/>
              </a:rPr>
              <a:t> </a:t>
            </a:r>
            <a:r>
              <a:rPr dirty="0" sz="2400" b="1">
                <a:solidFill>
                  <a:srgbClr val="326bf0"/>
                </a:solidFill>
                <a:latin typeface="PDVBBF+Arial-BoldMT"/>
                <a:cs typeface="PDVBBF+Arial-BoldMT"/>
              </a:rPr>
              <a:t>can</a:t>
            </a:r>
            <a:r>
              <a:rPr dirty="0" sz="2400" b="1">
                <a:solidFill>
                  <a:srgbClr val="326bf0"/>
                </a:solidFill>
                <a:latin typeface="PDVBBF+Arial-BoldMT"/>
                <a:cs typeface="PDVBBF+Arial-BoldMT"/>
              </a:rPr>
              <a:t> </a:t>
            </a:r>
            <a:r>
              <a:rPr dirty="0" sz="2400" b="1">
                <a:solidFill>
                  <a:srgbClr val="326bf0"/>
                </a:solidFill>
                <a:latin typeface="PDVBBF+Arial-BoldMT"/>
                <a:cs typeface="PDVBBF+Arial-BoldMT"/>
              </a:rPr>
              <a:t>be</a:t>
            </a:r>
            <a:r>
              <a:rPr dirty="0" sz="2400" b="1">
                <a:solidFill>
                  <a:srgbClr val="326bf0"/>
                </a:solidFill>
                <a:latin typeface="PDVBBF+Arial-BoldMT"/>
                <a:cs typeface="PDVBBF+Arial-BoldMT"/>
              </a:rPr>
              <a:t> </a:t>
            </a:r>
            <a:r>
              <a:rPr dirty="0" sz="2400" b="1">
                <a:solidFill>
                  <a:srgbClr val="326bf0"/>
                </a:solidFill>
                <a:latin typeface="PDVBBF+Arial-BoldMT"/>
                <a:cs typeface="PDVBBF+Arial-BoldMT"/>
              </a:rPr>
              <a:t>Hybrid</a:t>
            </a:r>
            <a:r>
              <a:rPr dirty="0" sz="2400" b="1">
                <a:solidFill>
                  <a:srgbClr val="326bf0"/>
                </a:solidFill>
                <a:latin typeface="PDVBBF+Arial-BoldMT"/>
                <a:cs typeface="PDVBBF+Arial-BoldMT"/>
              </a:rPr>
              <a:t> </a:t>
            </a:r>
            <a:r>
              <a:rPr dirty="0" sz="2400" b="1">
                <a:solidFill>
                  <a:srgbClr val="326bf0"/>
                </a:solidFill>
                <a:latin typeface="PDVBBF+Arial-BoldMT"/>
                <a:cs typeface="PDVBBF+Arial-BoldMT"/>
              </a:rPr>
              <a:t>solution</a:t>
            </a:r>
            <a:r>
              <a:rPr dirty="0" sz="2400" b="1">
                <a:solidFill>
                  <a:srgbClr val="326bf0"/>
                </a:solidFill>
                <a:latin typeface="PDVBBF+Arial-BoldMT"/>
                <a:cs typeface="PDVBBF+Arial-BoldMT"/>
              </a:rPr>
              <a:t> </a:t>
            </a:r>
            <a:r>
              <a:rPr dirty="0" sz="2400" b="1">
                <a:solidFill>
                  <a:srgbClr val="326bf0"/>
                </a:solidFill>
                <a:latin typeface="PDVBBF+Arial-BoldMT"/>
                <a:cs typeface="PDVBBF+Arial-BoldMT"/>
              </a:rPr>
              <a:t>between</a:t>
            </a:r>
            <a:r>
              <a:rPr dirty="0" sz="2400" b="1">
                <a:solidFill>
                  <a:srgbClr val="326bf0"/>
                </a:solidFill>
                <a:latin typeface="PDVBBF+Arial-BoldMT"/>
                <a:cs typeface="PDVBBF+Arial-BoldMT"/>
              </a:rPr>
              <a:t> </a:t>
            </a:r>
            <a:r>
              <a:rPr dirty="0" sz="2400" b="1">
                <a:solidFill>
                  <a:srgbClr val="326bf0"/>
                </a:solidFill>
                <a:latin typeface="PDVBBF+Arial-BoldMT"/>
                <a:cs typeface="PDVBBF+Arial-BoldMT"/>
              </a:rPr>
              <a:t>Onshore</a:t>
            </a:r>
            <a:r>
              <a:rPr dirty="0" sz="2400" b="1">
                <a:solidFill>
                  <a:srgbClr val="326bf0"/>
                </a:solidFill>
                <a:latin typeface="PDVBBF+Arial-BoldMT"/>
                <a:cs typeface="PDVBBF+Arial-BoldMT"/>
              </a:rPr>
              <a:t> </a:t>
            </a:r>
            <a:r>
              <a:rPr dirty="0" sz="2400" b="1">
                <a:solidFill>
                  <a:srgbClr val="326bf0"/>
                </a:solidFill>
                <a:latin typeface="PDVBBF+Arial-BoldMT"/>
                <a:cs typeface="PDVBBF+Arial-BoldMT"/>
              </a:rPr>
              <a:t>LNG</a:t>
            </a:r>
            <a:r>
              <a:rPr dirty="0" sz="2400" b="1">
                <a:solidFill>
                  <a:srgbClr val="326bf0"/>
                </a:solidFill>
                <a:latin typeface="PDVBBF+Arial-BoldMT"/>
                <a:cs typeface="PDVBBF+Arial-BoldMT"/>
              </a:rPr>
              <a:t> </a:t>
            </a:r>
            <a:r>
              <a:rPr dirty="0" sz="2400" b="1">
                <a:solidFill>
                  <a:srgbClr val="326bf0"/>
                </a:solidFill>
                <a:latin typeface="PDVBBF+Arial-BoldMT"/>
                <a:cs typeface="PDVBBF+Arial-BoldMT"/>
              </a:rPr>
              <a:t>Plant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028161" y="2820904"/>
            <a:ext cx="2960775" cy="3786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326bf0"/>
                </a:solidFill>
                <a:latin typeface="PDVBBF+Arial-BoldMT"/>
                <a:cs typeface="PDVBBF+Arial-BoldMT"/>
              </a:rPr>
              <a:t>and</a:t>
            </a:r>
            <a:r>
              <a:rPr dirty="0" sz="2400" b="1">
                <a:solidFill>
                  <a:srgbClr val="326bf0"/>
                </a:solidFill>
                <a:latin typeface="PDVBBF+Arial-BoldMT"/>
                <a:cs typeface="PDVBBF+Arial-BoldMT"/>
              </a:rPr>
              <a:t> </a:t>
            </a:r>
            <a:r>
              <a:rPr dirty="0" sz="2400" b="1">
                <a:solidFill>
                  <a:srgbClr val="326bf0"/>
                </a:solidFill>
                <a:latin typeface="PDVBBF+Arial-BoldMT"/>
                <a:cs typeface="PDVBBF+Arial-BoldMT"/>
              </a:rPr>
              <a:t>Offshore</a:t>
            </a:r>
            <a:r>
              <a:rPr dirty="0" sz="2400" b="1">
                <a:solidFill>
                  <a:srgbClr val="326bf0"/>
                </a:solidFill>
                <a:latin typeface="PDVBBF+Arial-BoldMT"/>
                <a:cs typeface="PDVBBF+Arial-BoldMT"/>
              </a:rPr>
              <a:t> </a:t>
            </a:r>
            <a:r>
              <a:rPr dirty="0" sz="2400" b="1">
                <a:solidFill>
                  <a:srgbClr val="326bf0"/>
                </a:solidFill>
                <a:latin typeface="PDVBBF+Arial-BoldMT"/>
                <a:cs typeface="PDVBBF+Arial-BoldMT"/>
              </a:rPr>
              <a:t>FLNG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85261" y="3487690"/>
            <a:ext cx="8549032" cy="38343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19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595959"/>
                </a:solidFill>
                <a:latin typeface="SMMKGT+Wingdings-Regular"/>
                <a:cs typeface="SMMKGT+Wingdings-Regular"/>
              </a:rPr>
              <a:t>ü</a:t>
            </a:r>
            <a:r>
              <a:rPr dirty="0" sz="2450" spc="162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595959"/>
                </a:solidFill>
                <a:latin typeface="PDVBBF+Arial-BoldMT"/>
                <a:cs typeface="PDVBBF+Arial-BoldMT"/>
              </a:rPr>
              <a:t>“Comprehensive</a:t>
            </a:r>
            <a:r>
              <a:rPr dirty="0" sz="2400" b="1">
                <a:solidFill>
                  <a:srgbClr val="595959"/>
                </a:solidFill>
                <a:latin typeface="PDVBBF+Arial-BoldMT"/>
                <a:cs typeface="PDVBBF+Arial-BoldMT"/>
              </a:rPr>
              <a:t> </a:t>
            </a:r>
            <a:r>
              <a:rPr dirty="0" sz="2400" b="1">
                <a:solidFill>
                  <a:srgbClr val="595959"/>
                </a:solidFill>
                <a:latin typeface="PDVBBF+Arial-BoldMT"/>
                <a:cs typeface="PDVBBF+Arial-BoldMT"/>
              </a:rPr>
              <a:t>FLNG</a:t>
            </a:r>
            <a:r>
              <a:rPr dirty="0" sz="2400" b="1">
                <a:solidFill>
                  <a:srgbClr val="595959"/>
                </a:solidFill>
                <a:latin typeface="PDVBBF+Arial-BoldMT"/>
                <a:cs typeface="PDVBBF+Arial-BoldMT"/>
              </a:rPr>
              <a:t> </a:t>
            </a:r>
            <a:r>
              <a:rPr dirty="0" sz="2400" b="1">
                <a:solidFill>
                  <a:srgbClr val="595959"/>
                </a:solidFill>
                <a:latin typeface="PDVBBF+Arial-BoldMT"/>
                <a:cs typeface="PDVBBF+Arial-BoldMT"/>
              </a:rPr>
              <a:t>Solution</a:t>
            </a:r>
            <a:r>
              <a:rPr dirty="0" sz="2400" b="1">
                <a:solidFill>
                  <a:srgbClr val="595959"/>
                </a:solidFill>
                <a:latin typeface="PDVBBF+Arial-BoldMT"/>
                <a:cs typeface="PDVBBF+Arial-BoldMT"/>
              </a:rPr>
              <a:t> </a:t>
            </a:r>
            <a:r>
              <a:rPr dirty="0" sz="2400" b="1">
                <a:solidFill>
                  <a:srgbClr val="595959"/>
                </a:solidFill>
                <a:latin typeface="PDVBBF+Arial-BoldMT"/>
                <a:cs typeface="PDVBBF+Arial-BoldMT"/>
              </a:rPr>
              <a:t>available</a:t>
            </a:r>
            <a:r>
              <a:rPr dirty="0" sz="2400" b="1">
                <a:solidFill>
                  <a:srgbClr val="595959"/>
                </a:solidFill>
                <a:latin typeface="PDVBBF+Arial-BoldMT"/>
                <a:cs typeface="PDVBBF+Arial-BoldMT"/>
              </a:rPr>
              <a:t> </a:t>
            </a:r>
            <a:r>
              <a:rPr dirty="0" sz="2400" b="1">
                <a:solidFill>
                  <a:srgbClr val="595959"/>
                </a:solidFill>
                <a:latin typeface="PDVBBF+Arial-BoldMT"/>
                <a:cs typeface="PDVBBF+Arial-BoldMT"/>
              </a:rPr>
              <a:t>to</a:t>
            </a:r>
            <a:r>
              <a:rPr dirty="0" sz="2400" b="1">
                <a:solidFill>
                  <a:srgbClr val="595959"/>
                </a:solidFill>
                <a:latin typeface="PDVBBF+Arial-BoldMT"/>
                <a:cs typeface="PDVBBF+Arial-BoldMT"/>
              </a:rPr>
              <a:t> </a:t>
            </a:r>
            <a:r>
              <a:rPr dirty="0" sz="2400" b="1">
                <a:solidFill>
                  <a:srgbClr val="595959"/>
                </a:solidFill>
                <a:latin typeface="PDVBBF+Arial-BoldMT"/>
                <a:cs typeface="PDVBBF+Arial-BoldMT"/>
              </a:rPr>
              <a:t>Customer”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191838" y="3933424"/>
            <a:ext cx="7392572" cy="3786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595959"/>
                </a:solidFill>
                <a:latin typeface="PDVBBF+Arial-BoldMT"/>
                <a:cs typeface="PDVBBF+Arial-BoldMT"/>
              </a:rPr>
              <a:t>SHI</a:t>
            </a:r>
            <a:r>
              <a:rPr dirty="0" sz="2400" b="1">
                <a:solidFill>
                  <a:srgbClr val="595959"/>
                </a:solidFill>
                <a:latin typeface="PDVBBF+Arial-BoldMT"/>
                <a:cs typeface="PDVBBF+Arial-BoldMT"/>
              </a:rPr>
              <a:t> </a:t>
            </a:r>
            <a:r>
              <a:rPr dirty="0" sz="2400" b="1">
                <a:solidFill>
                  <a:srgbClr val="595959"/>
                </a:solidFill>
                <a:latin typeface="PDVBBF+Arial-BoldMT"/>
                <a:cs typeface="PDVBBF+Arial-BoldMT"/>
              </a:rPr>
              <a:t>have</a:t>
            </a:r>
            <a:r>
              <a:rPr dirty="0" sz="2400" b="1">
                <a:solidFill>
                  <a:srgbClr val="595959"/>
                </a:solidFill>
                <a:latin typeface="PDVBBF+Arial-BoldMT"/>
                <a:cs typeface="PDVBBF+Arial-BoldMT"/>
              </a:rPr>
              <a:t> </a:t>
            </a:r>
            <a:r>
              <a:rPr dirty="0" sz="2400" b="1">
                <a:solidFill>
                  <a:srgbClr val="595959"/>
                </a:solidFill>
                <a:latin typeface="PDVBBF+Arial-BoldMT"/>
                <a:cs typeface="PDVBBF+Arial-BoldMT"/>
              </a:rPr>
              <a:t>provided</a:t>
            </a:r>
            <a:r>
              <a:rPr dirty="0" sz="2400" b="1">
                <a:solidFill>
                  <a:srgbClr val="595959"/>
                </a:solidFill>
                <a:latin typeface="PDVBBF+Arial-BoldMT"/>
                <a:cs typeface="PDVBBF+Arial-BoldMT"/>
              </a:rPr>
              <a:t> </a:t>
            </a:r>
            <a:r>
              <a:rPr dirty="0" sz="2400" b="1">
                <a:solidFill>
                  <a:srgbClr val="595959"/>
                </a:solidFill>
                <a:latin typeface="PDVBBF+Arial-BoldMT"/>
                <a:cs typeface="PDVBBF+Arial-BoldMT"/>
              </a:rPr>
              <a:t>the</a:t>
            </a:r>
            <a:r>
              <a:rPr dirty="0" sz="2400" b="1">
                <a:solidFill>
                  <a:srgbClr val="595959"/>
                </a:solidFill>
                <a:latin typeface="PDVBBF+Arial-BoldMT"/>
                <a:cs typeface="PDVBBF+Arial-BoldMT"/>
              </a:rPr>
              <a:t> </a:t>
            </a:r>
            <a:r>
              <a:rPr dirty="0" sz="2400" b="1">
                <a:solidFill>
                  <a:srgbClr val="595959"/>
                </a:solidFill>
                <a:latin typeface="PDVBBF+Arial-BoldMT"/>
                <a:cs typeface="PDVBBF+Arial-BoldMT"/>
              </a:rPr>
              <a:t>best</a:t>
            </a:r>
            <a:r>
              <a:rPr dirty="0" sz="2400" b="1">
                <a:solidFill>
                  <a:srgbClr val="595959"/>
                </a:solidFill>
                <a:latin typeface="PDVBBF+Arial-BoldMT"/>
                <a:cs typeface="PDVBBF+Arial-BoldMT"/>
              </a:rPr>
              <a:t> </a:t>
            </a:r>
            <a:r>
              <a:rPr dirty="0" sz="2400" b="1">
                <a:solidFill>
                  <a:srgbClr val="595959"/>
                </a:solidFill>
                <a:latin typeface="PDVBBF+Arial-BoldMT"/>
                <a:cs typeface="PDVBBF+Arial-BoldMT"/>
              </a:rPr>
              <a:t>fit-to-purpose</a:t>
            </a:r>
            <a:r>
              <a:rPr dirty="0" sz="2400" b="1">
                <a:solidFill>
                  <a:srgbClr val="595959"/>
                </a:solidFill>
                <a:latin typeface="PDVBBF+Arial-BoldMT"/>
                <a:cs typeface="PDVBBF+Arial-BoldMT"/>
              </a:rPr>
              <a:t> </a:t>
            </a:r>
            <a:r>
              <a:rPr dirty="0" sz="2400" b="1">
                <a:solidFill>
                  <a:srgbClr val="595959"/>
                </a:solidFill>
                <a:latin typeface="PDVBBF+Arial-BoldMT"/>
                <a:cs typeface="PDVBBF+Arial-BoldMT"/>
              </a:rPr>
              <a:t>solution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85261" y="4600211"/>
            <a:ext cx="9766450" cy="38343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19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595959"/>
                </a:solidFill>
                <a:latin typeface="SMMKGT+Wingdings-Regular"/>
                <a:cs typeface="SMMKGT+Wingdings-Regular"/>
              </a:rPr>
              <a:t>ü</a:t>
            </a:r>
            <a:r>
              <a:rPr dirty="0" sz="2450" spc="162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595959"/>
                </a:solidFill>
                <a:latin typeface="PDVBBF+Arial-BoldMT"/>
                <a:cs typeface="PDVBBF+Arial-BoldMT"/>
              </a:rPr>
              <a:t>Offshore</a:t>
            </a:r>
            <a:r>
              <a:rPr dirty="0" sz="2400" b="1">
                <a:solidFill>
                  <a:srgbClr val="595959"/>
                </a:solidFill>
                <a:latin typeface="PDVBBF+Arial-BoldMT"/>
                <a:cs typeface="PDVBBF+Arial-BoldMT"/>
              </a:rPr>
              <a:t> </a:t>
            </a:r>
            <a:r>
              <a:rPr dirty="0" sz="2400" b="1">
                <a:solidFill>
                  <a:srgbClr val="595959"/>
                </a:solidFill>
                <a:latin typeface="PDVBBF+Arial-BoldMT"/>
                <a:cs typeface="PDVBBF+Arial-BoldMT"/>
              </a:rPr>
              <a:t>FLNG</a:t>
            </a:r>
            <a:r>
              <a:rPr dirty="0" sz="2400" b="1">
                <a:solidFill>
                  <a:srgbClr val="595959"/>
                </a:solidFill>
                <a:latin typeface="PDVBBF+Arial-BoldMT"/>
                <a:cs typeface="PDVBBF+Arial-BoldMT"/>
              </a:rPr>
              <a:t> </a:t>
            </a:r>
            <a:r>
              <a:rPr dirty="0" sz="2400" b="1">
                <a:solidFill>
                  <a:srgbClr val="595959"/>
                </a:solidFill>
                <a:latin typeface="PDVBBF+Arial-BoldMT"/>
                <a:cs typeface="PDVBBF+Arial-BoldMT"/>
              </a:rPr>
              <a:t>with</a:t>
            </a:r>
            <a:r>
              <a:rPr dirty="0" sz="2400" b="1">
                <a:solidFill>
                  <a:srgbClr val="595959"/>
                </a:solidFill>
                <a:latin typeface="PDVBBF+Arial-BoldMT"/>
                <a:cs typeface="PDVBBF+Arial-BoldMT"/>
              </a:rPr>
              <a:t> </a:t>
            </a:r>
            <a:r>
              <a:rPr dirty="0" sz="2400" b="1">
                <a:solidFill>
                  <a:srgbClr val="595959"/>
                </a:solidFill>
                <a:latin typeface="PDVBBF+Arial-BoldMT"/>
                <a:cs typeface="PDVBBF+Arial-BoldMT"/>
              </a:rPr>
              <a:t>carbon</a:t>
            </a:r>
            <a:r>
              <a:rPr dirty="0" sz="2400" b="1">
                <a:solidFill>
                  <a:srgbClr val="595959"/>
                </a:solidFill>
                <a:latin typeface="PDVBBF+Arial-BoldMT"/>
                <a:cs typeface="PDVBBF+Arial-BoldMT"/>
              </a:rPr>
              <a:t> </a:t>
            </a:r>
            <a:r>
              <a:rPr dirty="0" sz="2400" b="1">
                <a:solidFill>
                  <a:srgbClr val="595959"/>
                </a:solidFill>
                <a:latin typeface="PDVBBF+Arial-BoldMT"/>
                <a:cs typeface="PDVBBF+Arial-BoldMT"/>
              </a:rPr>
              <a:t>emissions</a:t>
            </a:r>
            <a:r>
              <a:rPr dirty="0" sz="2400" b="1">
                <a:solidFill>
                  <a:srgbClr val="595959"/>
                </a:solidFill>
                <a:latin typeface="PDVBBF+Arial-BoldMT"/>
                <a:cs typeface="PDVBBF+Arial-BoldMT"/>
              </a:rPr>
              <a:t> </a:t>
            </a:r>
            <a:r>
              <a:rPr dirty="0" sz="2400" b="1">
                <a:solidFill>
                  <a:srgbClr val="595959"/>
                </a:solidFill>
                <a:latin typeface="PDVBBF+Arial-BoldMT"/>
                <a:cs typeface="PDVBBF+Arial-BoldMT"/>
              </a:rPr>
              <a:t>controls</a:t>
            </a:r>
            <a:r>
              <a:rPr dirty="0" sz="2400" b="1">
                <a:solidFill>
                  <a:srgbClr val="595959"/>
                </a:solidFill>
                <a:latin typeface="PDVBBF+Arial-BoldMT"/>
                <a:cs typeface="PDVBBF+Arial-BoldMT"/>
              </a:rPr>
              <a:t> </a:t>
            </a:r>
            <a:r>
              <a:rPr dirty="0" sz="2400" b="1">
                <a:solidFill>
                  <a:srgbClr val="595959"/>
                </a:solidFill>
                <a:latin typeface="PDVBBF+Arial-BoldMT"/>
                <a:cs typeface="PDVBBF+Arial-BoldMT"/>
              </a:rPr>
              <a:t>and</a:t>
            </a:r>
            <a:r>
              <a:rPr dirty="0" sz="2400" b="1">
                <a:solidFill>
                  <a:srgbClr val="595959"/>
                </a:solidFill>
                <a:latin typeface="PDVBBF+Arial-BoldMT"/>
                <a:cs typeface="PDVBBF+Arial-BoldMT"/>
              </a:rPr>
              <a:t> </a:t>
            </a:r>
            <a:r>
              <a:rPr dirty="0" sz="2400" b="1">
                <a:solidFill>
                  <a:srgbClr val="595959"/>
                </a:solidFill>
                <a:latin typeface="PDVBBF+Arial-BoldMT"/>
                <a:cs typeface="PDVBBF+Arial-BoldMT"/>
              </a:rPr>
              <a:t>eco-friendly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028161" y="4969745"/>
            <a:ext cx="6075222" cy="3786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595959"/>
                </a:solidFill>
                <a:latin typeface="PDVBBF+Arial-BoldMT"/>
                <a:cs typeface="PDVBBF+Arial-BoldMT"/>
              </a:rPr>
              <a:t>technologies</a:t>
            </a:r>
            <a:r>
              <a:rPr dirty="0" sz="2400" b="1">
                <a:solidFill>
                  <a:srgbClr val="595959"/>
                </a:solidFill>
                <a:latin typeface="PDVBBF+Arial-BoldMT"/>
                <a:cs typeface="PDVBBF+Arial-BoldMT"/>
              </a:rPr>
              <a:t> </a:t>
            </a:r>
            <a:r>
              <a:rPr dirty="0" sz="2400" b="1">
                <a:solidFill>
                  <a:srgbClr val="595959"/>
                </a:solidFill>
                <a:latin typeface="PDVBBF+Arial-BoldMT"/>
                <a:cs typeface="PDVBBF+Arial-BoldMT"/>
              </a:rPr>
              <a:t>are</a:t>
            </a:r>
            <a:r>
              <a:rPr dirty="0" sz="2400" b="1">
                <a:solidFill>
                  <a:srgbClr val="595959"/>
                </a:solidFill>
                <a:latin typeface="PDVBBF+Arial-BoldMT"/>
                <a:cs typeface="PDVBBF+Arial-BoldMT"/>
              </a:rPr>
              <a:t> </a:t>
            </a:r>
            <a:r>
              <a:rPr dirty="0" sz="2400" b="1">
                <a:solidFill>
                  <a:srgbClr val="595959"/>
                </a:solidFill>
                <a:latin typeface="PDVBBF+Arial-BoldMT"/>
                <a:cs typeface="PDVBBF+Arial-BoldMT"/>
              </a:rPr>
              <a:t>ready</a:t>
            </a:r>
            <a:r>
              <a:rPr dirty="0" sz="2400" b="1">
                <a:solidFill>
                  <a:srgbClr val="595959"/>
                </a:solidFill>
                <a:latin typeface="PDVBBF+Arial-BoldMT"/>
                <a:cs typeface="PDVBBF+Arial-BoldMT"/>
              </a:rPr>
              <a:t> </a:t>
            </a:r>
            <a:r>
              <a:rPr dirty="0" sz="2400" b="1">
                <a:solidFill>
                  <a:srgbClr val="595959"/>
                </a:solidFill>
                <a:latin typeface="PDVBBF+Arial-BoldMT"/>
                <a:cs typeface="PDVBBF+Arial-BoldMT"/>
              </a:rPr>
              <a:t>for</a:t>
            </a:r>
            <a:r>
              <a:rPr dirty="0" sz="2400" b="1">
                <a:solidFill>
                  <a:srgbClr val="595959"/>
                </a:solidFill>
                <a:latin typeface="PDVBBF+Arial-BoldMT"/>
                <a:cs typeface="PDVBBF+Arial-BoldMT"/>
              </a:rPr>
              <a:t> </a:t>
            </a:r>
            <a:r>
              <a:rPr dirty="0" sz="2400" b="1">
                <a:solidFill>
                  <a:srgbClr val="595959"/>
                </a:solidFill>
                <a:latin typeface="PDVBBF+Arial-BoldMT"/>
                <a:cs typeface="PDVBBF+Arial-BoldMT"/>
              </a:rPr>
              <a:t>next</a:t>
            </a:r>
            <a:r>
              <a:rPr dirty="0" sz="2400" b="1">
                <a:solidFill>
                  <a:srgbClr val="595959"/>
                </a:solidFill>
                <a:latin typeface="PDVBBF+Arial-BoldMT"/>
                <a:cs typeface="PDVBBF+Arial-BoldMT"/>
              </a:rPr>
              <a:t> </a:t>
            </a:r>
            <a:r>
              <a:rPr dirty="0" sz="2400" b="1">
                <a:solidFill>
                  <a:srgbClr val="595959"/>
                </a:solidFill>
                <a:latin typeface="PDVBBF+Arial-BoldMT"/>
                <a:cs typeface="PDVBBF+Arial-BoldMT"/>
              </a:rPr>
              <a:t>frontiers.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012376" y="1551476"/>
            <a:ext cx="4283866" cy="97869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7406"/>
              </a:lnSpc>
              <a:spcBef>
                <a:spcPts val="0"/>
              </a:spcBef>
              <a:spcAft>
                <a:spcPts val="0"/>
              </a:spcAft>
            </a:pPr>
            <a:r>
              <a:rPr dirty="0" sz="6400">
                <a:solidFill>
                  <a:srgbClr val="ffffff"/>
                </a:solidFill>
                <a:latin typeface="NUVAIK+ArialRoundedMTBold,Bold"/>
                <a:cs typeface="NUVAIK+ArialRoundedMTBold,Bold"/>
              </a:rPr>
              <a:t>Thank</a:t>
            </a:r>
            <a:r>
              <a:rPr dirty="0" sz="6400">
                <a:solidFill>
                  <a:srgbClr val="ffffff"/>
                </a:solidFill>
                <a:latin typeface="NUVAIK+ArialRoundedMTBold,Bold"/>
                <a:cs typeface="NUVAIK+ArialRoundedMTBold,Bold"/>
              </a:rPr>
              <a:t> </a:t>
            </a:r>
            <a:r>
              <a:rPr dirty="0" sz="6400">
                <a:solidFill>
                  <a:srgbClr val="ffffff"/>
                </a:solidFill>
                <a:latin typeface="NUVAIK+ArialRoundedMTBold,Bold"/>
                <a:cs typeface="NUVAIK+ArialRoundedMTBold,Bold"/>
              </a:rPr>
              <a:t>You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61270" y="217701"/>
            <a:ext cx="4130944" cy="6193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576"/>
              </a:lnSpc>
              <a:spcBef>
                <a:spcPts val="0"/>
              </a:spcBef>
              <a:spcAft>
                <a:spcPts val="0"/>
              </a:spcAft>
            </a:pPr>
            <a:r>
              <a:rPr dirty="0" sz="3750" spc="-10" b="1">
                <a:solidFill>
                  <a:srgbClr val="007aa4"/>
                </a:solidFill>
                <a:latin typeface="ACBEKK+CenturyGothic-Bold"/>
                <a:cs typeface="ACBEKK+CenturyGothic-Bold"/>
              </a:rPr>
              <a:t>Table</a:t>
            </a:r>
            <a:r>
              <a:rPr dirty="0" sz="3750" b="1">
                <a:solidFill>
                  <a:srgbClr val="007aa4"/>
                </a:solidFill>
                <a:latin typeface="ACBEKK+CenturyGothic-Bold"/>
                <a:cs typeface="ACBEKK+CenturyGothic-Bold"/>
              </a:rPr>
              <a:t> </a:t>
            </a:r>
            <a:r>
              <a:rPr dirty="0" sz="3750" spc="-10" b="1">
                <a:solidFill>
                  <a:srgbClr val="007aa4"/>
                </a:solidFill>
                <a:latin typeface="ACBEKK+CenturyGothic-Bold"/>
                <a:cs typeface="ACBEKK+CenturyGothic-Bold"/>
              </a:rPr>
              <a:t>of</a:t>
            </a:r>
            <a:r>
              <a:rPr dirty="0" sz="3750" b="1">
                <a:solidFill>
                  <a:srgbClr val="007aa4"/>
                </a:solidFill>
                <a:latin typeface="ACBEKK+CenturyGothic-Bold"/>
                <a:cs typeface="ACBEKK+CenturyGothic-Bold"/>
              </a:rPr>
              <a:t> </a:t>
            </a:r>
            <a:r>
              <a:rPr dirty="0" sz="3750" spc="-10" b="1">
                <a:solidFill>
                  <a:srgbClr val="007aa4"/>
                </a:solidFill>
                <a:latin typeface="ACBEKK+CenturyGothic-Bold"/>
                <a:cs typeface="ACBEKK+CenturyGothic-Bold"/>
              </a:rPr>
              <a:t>Contents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68509" y="1530725"/>
            <a:ext cx="452725" cy="7025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231"/>
              </a:lnSpc>
              <a:spcBef>
                <a:spcPts val="0"/>
              </a:spcBef>
              <a:spcAft>
                <a:spcPts val="0"/>
              </a:spcAft>
            </a:pPr>
            <a:r>
              <a:rPr dirty="0" sz="4250">
                <a:solidFill>
                  <a:srgbClr val="007aa4"/>
                </a:solidFill>
                <a:latin typeface="TPVDSM+CenturyGothic"/>
                <a:cs typeface="TPVDSM+CenturyGothic"/>
              </a:rPr>
              <a:t>1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863311" y="1684049"/>
            <a:ext cx="2460636" cy="3702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15"/>
              </a:lnSpc>
              <a:spcBef>
                <a:spcPts val="0"/>
              </a:spcBef>
              <a:spcAft>
                <a:spcPts val="0"/>
              </a:spcAft>
            </a:pPr>
            <a:r>
              <a:rPr dirty="0" sz="2150" spc="-11">
                <a:solidFill>
                  <a:srgbClr val="00526d"/>
                </a:solidFill>
                <a:latin typeface="TPVDSM+CenturyGothic"/>
                <a:cs typeface="TPVDSM+CenturyGothic"/>
              </a:rPr>
              <a:t>LNG</a:t>
            </a:r>
            <a:r>
              <a:rPr dirty="0" sz="2150" spc="-10">
                <a:solidFill>
                  <a:srgbClr val="00526d"/>
                </a:solidFill>
                <a:latin typeface="TPVDSM+CenturyGothic"/>
                <a:cs typeface="TPVDSM+CenturyGothic"/>
              </a:rPr>
              <a:t> </a:t>
            </a:r>
            <a:r>
              <a:rPr dirty="0" sz="2150">
                <a:solidFill>
                  <a:srgbClr val="00526d"/>
                </a:solidFill>
                <a:latin typeface="TPVDSM+CenturyGothic"/>
                <a:cs typeface="TPVDSM+CenturyGothic"/>
              </a:rPr>
              <a:t>into</a:t>
            </a:r>
            <a:r>
              <a:rPr dirty="0" sz="2150" spc="-10">
                <a:solidFill>
                  <a:srgbClr val="00526d"/>
                </a:solidFill>
                <a:latin typeface="TPVDSM+CenturyGothic"/>
                <a:cs typeface="TPVDSM+CenturyGothic"/>
              </a:rPr>
              <a:t> </a:t>
            </a:r>
            <a:r>
              <a:rPr dirty="0" sz="2150" spc="-10">
                <a:solidFill>
                  <a:srgbClr val="00526d"/>
                </a:solidFill>
                <a:latin typeface="TPVDSM+CenturyGothic"/>
                <a:cs typeface="TPVDSM+CenturyGothic"/>
              </a:rPr>
              <a:t>Offshore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68509" y="2472494"/>
            <a:ext cx="452725" cy="7025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231"/>
              </a:lnSpc>
              <a:spcBef>
                <a:spcPts val="0"/>
              </a:spcBef>
              <a:spcAft>
                <a:spcPts val="0"/>
              </a:spcAft>
            </a:pPr>
            <a:r>
              <a:rPr dirty="0" sz="4250">
                <a:solidFill>
                  <a:srgbClr val="007aa4"/>
                </a:solidFill>
                <a:latin typeface="TPVDSM+CenturyGothic"/>
                <a:cs typeface="TPVDSM+CenturyGothic"/>
              </a:rPr>
              <a:t>2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863311" y="2629236"/>
            <a:ext cx="3490337" cy="3702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15"/>
              </a:lnSpc>
              <a:spcBef>
                <a:spcPts val="0"/>
              </a:spcBef>
              <a:spcAft>
                <a:spcPts val="0"/>
              </a:spcAft>
            </a:pPr>
            <a:r>
              <a:rPr dirty="0" sz="2150" spc="-10">
                <a:solidFill>
                  <a:srgbClr val="00526d"/>
                </a:solidFill>
                <a:latin typeface="TPVDSM+CenturyGothic"/>
                <a:cs typeface="TPVDSM+CenturyGothic"/>
              </a:rPr>
              <a:t>Preparing</a:t>
            </a:r>
            <a:r>
              <a:rPr dirty="0" sz="2150" spc="-10">
                <a:solidFill>
                  <a:srgbClr val="00526d"/>
                </a:solidFill>
                <a:latin typeface="TPVDSM+CenturyGothic"/>
                <a:cs typeface="TPVDSM+CenturyGothic"/>
              </a:rPr>
              <a:t> </a:t>
            </a:r>
            <a:r>
              <a:rPr dirty="0" sz="2150" spc="-10">
                <a:solidFill>
                  <a:srgbClr val="00526d"/>
                </a:solidFill>
                <a:latin typeface="TPVDSM+CenturyGothic"/>
                <a:cs typeface="TPVDSM+CenturyGothic"/>
              </a:rPr>
              <a:t>for</a:t>
            </a:r>
            <a:r>
              <a:rPr dirty="0" sz="2150">
                <a:solidFill>
                  <a:srgbClr val="00526d"/>
                </a:solidFill>
                <a:latin typeface="TPVDSM+CenturyGothic"/>
                <a:cs typeface="TPVDSM+CenturyGothic"/>
              </a:rPr>
              <a:t> </a:t>
            </a:r>
            <a:r>
              <a:rPr dirty="0" sz="2150" spc="-10">
                <a:solidFill>
                  <a:srgbClr val="00526d"/>
                </a:solidFill>
                <a:latin typeface="TPVDSM+CenturyGothic"/>
                <a:cs typeface="TPVDSM+CenturyGothic"/>
              </a:rPr>
              <a:t>Future</a:t>
            </a:r>
            <a:r>
              <a:rPr dirty="0" sz="2150" spc="-10">
                <a:solidFill>
                  <a:srgbClr val="00526d"/>
                </a:solidFill>
                <a:latin typeface="TPVDSM+CenturyGothic"/>
                <a:cs typeface="TPVDSM+CenturyGothic"/>
              </a:rPr>
              <a:t> </a:t>
            </a:r>
            <a:r>
              <a:rPr dirty="0" sz="2150" spc="-10">
                <a:solidFill>
                  <a:srgbClr val="00526d"/>
                </a:solidFill>
                <a:latin typeface="TPVDSM+CenturyGothic"/>
                <a:cs typeface="TPVDSM+CenturyGothic"/>
              </a:rPr>
              <a:t>FLNG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135164" y="3182997"/>
            <a:ext cx="4351723" cy="8173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76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00526d"/>
                </a:solidFill>
                <a:latin typeface="TPVDSM+CenturyGothic"/>
                <a:cs typeface="TPVDSM+CenturyGothic"/>
              </a:rPr>
              <a:t>-</a:t>
            </a:r>
            <a:r>
              <a:rPr dirty="0" sz="2200" spc="1360">
                <a:solidFill>
                  <a:srgbClr val="00526d"/>
                </a:solidFill>
                <a:latin typeface="TPVDSM+CenturyGothic"/>
                <a:cs typeface="TPVDSM+CenturyGothic"/>
              </a:rPr>
              <a:t> </a:t>
            </a:r>
            <a:r>
              <a:rPr dirty="0" sz="2150" spc="-14">
                <a:solidFill>
                  <a:srgbClr val="00526d"/>
                </a:solidFill>
                <a:latin typeface="TPVDSM+CenturyGothic"/>
                <a:cs typeface="TPVDSM+CenturyGothic"/>
              </a:rPr>
              <a:t>New</a:t>
            </a:r>
            <a:r>
              <a:rPr dirty="0" sz="2150">
                <a:solidFill>
                  <a:srgbClr val="00526d"/>
                </a:solidFill>
                <a:latin typeface="TPVDSM+CenturyGothic"/>
                <a:cs typeface="TPVDSM+CenturyGothic"/>
              </a:rPr>
              <a:t> </a:t>
            </a:r>
            <a:r>
              <a:rPr dirty="0" sz="2150" spc="-12">
                <a:solidFill>
                  <a:srgbClr val="00526d"/>
                </a:solidFill>
                <a:latin typeface="TPVDSM+CenturyGothic"/>
                <a:cs typeface="TPVDSM+CenturyGothic"/>
              </a:rPr>
              <a:t>Needs</a:t>
            </a:r>
            <a:r>
              <a:rPr dirty="0" sz="2150">
                <a:solidFill>
                  <a:srgbClr val="00526d"/>
                </a:solidFill>
                <a:latin typeface="TPVDSM+CenturyGothic"/>
                <a:cs typeface="TPVDSM+CenturyGothic"/>
              </a:rPr>
              <a:t> </a:t>
            </a:r>
            <a:r>
              <a:rPr dirty="0" sz="2150">
                <a:solidFill>
                  <a:srgbClr val="00526d"/>
                </a:solidFill>
                <a:latin typeface="TPVDSM+CenturyGothic"/>
                <a:cs typeface="TPVDSM+CenturyGothic"/>
              </a:rPr>
              <a:t>:</a:t>
            </a:r>
            <a:r>
              <a:rPr dirty="0" sz="2150" spc="-12">
                <a:solidFill>
                  <a:srgbClr val="00526d"/>
                </a:solidFill>
                <a:latin typeface="TPVDSM+CenturyGothic"/>
                <a:cs typeface="TPVDSM+CenturyGothic"/>
              </a:rPr>
              <a:t> </a:t>
            </a:r>
            <a:r>
              <a:rPr dirty="0" sz="2150" spc="-10">
                <a:solidFill>
                  <a:srgbClr val="00526d"/>
                </a:solidFill>
                <a:latin typeface="TPVDSM+CenturyGothic"/>
                <a:cs typeface="TPVDSM+CenturyGothic"/>
              </a:rPr>
              <a:t>Nearshore</a:t>
            </a:r>
            <a:r>
              <a:rPr dirty="0" sz="2150">
                <a:solidFill>
                  <a:srgbClr val="00526d"/>
                </a:solidFill>
                <a:latin typeface="TPVDSM+CenturyGothic"/>
                <a:cs typeface="TPVDSM+CenturyGothic"/>
              </a:rPr>
              <a:t> </a:t>
            </a:r>
            <a:r>
              <a:rPr dirty="0" sz="2150" spc="-10">
                <a:solidFill>
                  <a:srgbClr val="00526d"/>
                </a:solidFill>
                <a:latin typeface="TPVDSM+CenturyGothic"/>
                <a:cs typeface="TPVDSM+CenturyGothic"/>
              </a:rPr>
              <a:t>FLNG</a:t>
            </a:r>
          </a:p>
          <a:p>
            <a:pPr marL="0" marR="0">
              <a:lnSpc>
                <a:spcPts val="2676"/>
              </a:lnSpc>
              <a:spcBef>
                <a:spcPts val="733"/>
              </a:spcBef>
              <a:spcAft>
                <a:spcPts val="0"/>
              </a:spcAft>
            </a:pPr>
            <a:r>
              <a:rPr dirty="0" sz="2200">
                <a:solidFill>
                  <a:srgbClr val="00526d"/>
                </a:solidFill>
                <a:latin typeface="TPVDSM+CenturyGothic"/>
                <a:cs typeface="TPVDSM+CenturyGothic"/>
              </a:rPr>
              <a:t>-</a:t>
            </a:r>
            <a:r>
              <a:rPr dirty="0" sz="2200" spc="1360">
                <a:solidFill>
                  <a:srgbClr val="00526d"/>
                </a:solidFill>
                <a:latin typeface="TPVDSM+CenturyGothic"/>
                <a:cs typeface="TPVDSM+CenturyGothic"/>
              </a:rPr>
              <a:t> </a:t>
            </a:r>
            <a:r>
              <a:rPr dirty="0" sz="2150" spc="-10">
                <a:solidFill>
                  <a:srgbClr val="00526d"/>
                </a:solidFill>
                <a:latin typeface="TPVDSM+CenturyGothic"/>
                <a:cs typeface="TPVDSM+CenturyGothic"/>
              </a:rPr>
              <a:t>FLNG</a:t>
            </a:r>
            <a:r>
              <a:rPr dirty="0" sz="2150" spc="-10">
                <a:solidFill>
                  <a:srgbClr val="00526d"/>
                </a:solidFill>
                <a:latin typeface="TPVDSM+CenturyGothic"/>
                <a:cs typeface="TPVDSM+CenturyGothic"/>
              </a:rPr>
              <a:t> </a:t>
            </a:r>
            <a:r>
              <a:rPr dirty="0" sz="2150">
                <a:solidFill>
                  <a:srgbClr val="00526d"/>
                </a:solidFill>
                <a:latin typeface="TPVDSM+CenturyGothic"/>
                <a:cs typeface="TPVDSM+CenturyGothic"/>
              </a:rPr>
              <a:t>Solutions</a:t>
            </a:r>
            <a:r>
              <a:rPr dirty="0" sz="2150">
                <a:solidFill>
                  <a:srgbClr val="00526d"/>
                </a:solidFill>
                <a:latin typeface="TPVDSM+CenturyGothic"/>
                <a:cs typeface="TPVDSM+CenturyGothic"/>
              </a:rPr>
              <a:t> </a:t>
            </a:r>
            <a:r>
              <a:rPr dirty="0" sz="2150">
                <a:solidFill>
                  <a:srgbClr val="00526d"/>
                </a:solidFill>
                <a:latin typeface="TPVDSM+CenturyGothic"/>
                <a:cs typeface="TPVDSM+CenturyGothic"/>
              </a:rPr>
              <a:t>with</a:t>
            </a:r>
            <a:r>
              <a:rPr dirty="0" sz="2150" spc="-10">
                <a:solidFill>
                  <a:srgbClr val="00526d"/>
                </a:solidFill>
                <a:latin typeface="TPVDSM+CenturyGothic"/>
                <a:cs typeface="TPVDSM+CenturyGothic"/>
              </a:rPr>
              <a:t> </a:t>
            </a:r>
            <a:r>
              <a:rPr dirty="0" sz="2150" spc="-10">
                <a:solidFill>
                  <a:srgbClr val="00526d"/>
                </a:solidFill>
                <a:latin typeface="TPVDSM+CenturyGothic"/>
                <a:cs typeface="TPVDSM+CenturyGothic"/>
              </a:rPr>
              <a:t>SHI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135164" y="4061736"/>
            <a:ext cx="5048996" cy="8173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76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00526d"/>
                </a:solidFill>
                <a:latin typeface="TPVDSM+CenturyGothic"/>
                <a:cs typeface="TPVDSM+CenturyGothic"/>
              </a:rPr>
              <a:t>-</a:t>
            </a:r>
            <a:r>
              <a:rPr dirty="0" sz="2200" spc="1360">
                <a:solidFill>
                  <a:srgbClr val="00526d"/>
                </a:solidFill>
                <a:latin typeface="TPVDSM+CenturyGothic"/>
                <a:cs typeface="TPVDSM+CenturyGothic"/>
              </a:rPr>
              <a:t> </a:t>
            </a:r>
            <a:r>
              <a:rPr dirty="0" sz="2150" spc="-10">
                <a:solidFill>
                  <a:srgbClr val="00526d"/>
                </a:solidFill>
                <a:latin typeface="TPVDSM+CenturyGothic"/>
                <a:cs typeface="TPVDSM+CenturyGothic"/>
              </a:rPr>
              <a:t>FLNG</a:t>
            </a:r>
            <a:r>
              <a:rPr dirty="0" sz="2150" spc="-10">
                <a:solidFill>
                  <a:srgbClr val="00526d"/>
                </a:solidFill>
                <a:latin typeface="TPVDSM+CenturyGothic"/>
                <a:cs typeface="TPVDSM+CenturyGothic"/>
              </a:rPr>
              <a:t> </a:t>
            </a:r>
            <a:r>
              <a:rPr dirty="0" sz="2150">
                <a:solidFill>
                  <a:srgbClr val="00526d"/>
                </a:solidFill>
                <a:latin typeface="TPVDSM+CenturyGothic"/>
                <a:cs typeface="TPVDSM+CenturyGothic"/>
              </a:rPr>
              <a:t>Solutions</a:t>
            </a:r>
            <a:r>
              <a:rPr dirty="0" sz="2150">
                <a:solidFill>
                  <a:srgbClr val="00526d"/>
                </a:solidFill>
                <a:latin typeface="TPVDSM+CenturyGothic"/>
                <a:cs typeface="TPVDSM+CenturyGothic"/>
              </a:rPr>
              <a:t> </a:t>
            </a:r>
            <a:r>
              <a:rPr dirty="0" sz="2150">
                <a:solidFill>
                  <a:srgbClr val="00526d"/>
                </a:solidFill>
                <a:latin typeface="TPVDSM+CenturyGothic"/>
                <a:cs typeface="TPVDSM+CenturyGothic"/>
              </a:rPr>
              <a:t>in</a:t>
            </a:r>
            <a:r>
              <a:rPr dirty="0" sz="2150" spc="-15">
                <a:solidFill>
                  <a:srgbClr val="00526d"/>
                </a:solidFill>
                <a:latin typeface="TPVDSM+CenturyGothic"/>
                <a:cs typeface="TPVDSM+CenturyGothic"/>
              </a:rPr>
              <a:t> </a:t>
            </a:r>
            <a:r>
              <a:rPr dirty="0" sz="2150" spc="-11">
                <a:solidFill>
                  <a:srgbClr val="00526d"/>
                </a:solidFill>
                <a:latin typeface="TPVDSM+CenturyGothic"/>
                <a:cs typeface="TPVDSM+CenturyGothic"/>
              </a:rPr>
              <a:t>Mozambique</a:t>
            </a:r>
          </a:p>
          <a:p>
            <a:pPr marL="0" marR="0">
              <a:lnSpc>
                <a:spcPts val="2676"/>
              </a:lnSpc>
              <a:spcBef>
                <a:spcPts val="733"/>
              </a:spcBef>
              <a:spcAft>
                <a:spcPts val="0"/>
              </a:spcAft>
            </a:pPr>
            <a:r>
              <a:rPr dirty="0" sz="2200">
                <a:solidFill>
                  <a:srgbClr val="00526d"/>
                </a:solidFill>
                <a:latin typeface="TPVDSM+CenturyGothic"/>
                <a:cs typeface="TPVDSM+CenturyGothic"/>
              </a:rPr>
              <a:t>-</a:t>
            </a:r>
            <a:r>
              <a:rPr dirty="0" sz="2200" spc="1360">
                <a:solidFill>
                  <a:srgbClr val="00526d"/>
                </a:solidFill>
                <a:latin typeface="TPVDSM+CenturyGothic"/>
                <a:cs typeface="TPVDSM+CenturyGothic"/>
              </a:rPr>
              <a:t> </a:t>
            </a:r>
            <a:r>
              <a:rPr dirty="0" sz="2150" spc="-11">
                <a:solidFill>
                  <a:srgbClr val="00526d"/>
                </a:solidFill>
                <a:latin typeface="TPVDSM+CenturyGothic"/>
                <a:cs typeface="TPVDSM+CenturyGothic"/>
              </a:rPr>
              <a:t>Greener</a:t>
            </a:r>
            <a:r>
              <a:rPr dirty="0" sz="2150">
                <a:solidFill>
                  <a:srgbClr val="00526d"/>
                </a:solidFill>
                <a:latin typeface="TPVDSM+CenturyGothic"/>
                <a:cs typeface="TPVDSM+CenturyGothic"/>
              </a:rPr>
              <a:t> </a:t>
            </a:r>
            <a:r>
              <a:rPr dirty="0" sz="2150">
                <a:solidFill>
                  <a:srgbClr val="00526d"/>
                </a:solidFill>
                <a:latin typeface="TPVDSM+CenturyGothic"/>
                <a:cs typeface="TPVDSM+CenturyGothic"/>
              </a:rPr>
              <a:t>Solution</a:t>
            </a:r>
            <a:r>
              <a:rPr dirty="0" sz="2150" spc="-10">
                <a:solidFill>
                  <a:srgbClr val="00526d"/>
                </a:solidFill>
                <a:latin typeface="TPVDSM+CenturyGothic"/>
                <a:cs typeface="TPVDSM+CenturyGothic"/>
              </a:rPr>
              <a:t> </a:t>
            </a:r>
            <a:r>
              <a:rPr dirty="0" sz="2150" spc="-10">
                <a:solidFill>
                  <a:srgbClr val="00526d"/>
                </a:solidFill>
                <a:latin typeface="TPVDSM+CenturyGothic"/>
                <a:cs typeface="TPVDSM+CenturyGothic"/>
              </a:rPr>
              <a:t>for</a:t>
            </a:r>
            <a:r>
              <a:rPr dirty="0" sz="2150">
                <a:solidFill>
                  <a:srgbClr val="00526d"/>
                </a:solidFill>
                <a:latin typeface="TPVDSM+CenturyGothic"/>
                <a:cs typeface="TPVDSM+CenturyGothic"/>
              </a:rPr>
              <a:t> </a:t>
            </a:r>
            <a:r>
              <a:rPr dirty="0" sz="2150" spc="-10">
                <a:solidFill>
                  <a:srgbClr val="00526d"/>
                </a:solidFill>
                <a:latin typeface="TPVDSM+CenturyGothic"/>
                <a:cs typeface="TPVDSM+CenturyGothic"/>
              </a:rPr>
              <a:t>Offshore</a:t>
            </a:r>
            <a:r>
              <a:rPr dirty="0" sz="2150" spc="-10">
                <a:solidFill>
                  <a:srgbClr val="00526d"/>
                </a:solidFill>
                <a:latin typeface="TPVDSM+CenturyGothic"/>
                <a:cs typeface="TPVDSM+CenturyGothic"/>
              </a:rPr>
              <a:t> </a:t>
            </a:r>
            <a:r>
              <a:rPr dirty="0" sz="2150" spc="-10">
                <a:solidFill>
                  <a:srgbClr val="00526d"/>
                </a:solidFill>
                <a:latin typeface="TPVDSM+CenturyGothic"/>
                <a:cs typeface="TPVDSM+CenturyGothic"/>
              </a:rPr>
              <a:t>FLNG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168509" y="5149768"/>
            <a:ext cx="452725" cy="7025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231"/>
              </a:lnSpc>
              <a:spcBef>
                <a:spcPts val="0"/>
              </a:spcBef>
              <a:spcAft>
                <a:spcPts val="0"/>
              </a:spcAft>
            </a:pPr>
            <a:r>
              <a:rPr dirty="0" sz="4250">
                <a:solidFill>
                  <a:srgbClr val="007aa4"/>
                </a:solidFill>
                <a:latin typeface="TPVDSM+CenturyGothic"/>
                <a:cs typeface="TPVDSM+CenturyGothic"/>
              </a:rPr>
              <a:t>3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854321" y="5298509"/>
            <a:ext cx="1371938" cy="3702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15"/>
              </a:lnSpc>
              <a:spcBef>
                <a:spcPts val="0"/>
              </a:spcBef>
              <a:spcAft>
                <a:spcPts val="0"/>
              </a:spcAft>
            </a:pPr>
            <a:r>
              <a:rPr dirty="0" sz="2150" spc="-12">
                <a:solidFill>
                  <a:srgbClr val="00526d"/>
                </a:solidFill>
                <a:latin typeface="TPVDSM+CenturyGothic"/>
                <a:cs typeface="TPVDSM+CenturyGothic"/>
              </a:rPr>
              <a:t>Summary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72519" y="102476"/>
            <a:ext cx="2351316" cy="3218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808080"/>
                </a:solidFill>
                <a:latin typeface="PDVBBF+Arial-BoldMT"/>
                <a:cs typeface="PDVBBF+Arial-BoldMT"/>
              </a:rPr>
              <a:t>LNG</a:t>
            </a:r>
            <a:r>
              <a:rPr dirty="0" sz="2000" b="1">
                <a:solidFill>
                  <a:srgbClr val="808080"/>
                </a:solidFill>
                <a:latin typeface="PDVBBF+Arial-BoldMT"/>
                <a:cs typeface="PDVBBF+Arial-BoldMT"/>
              </a:rPr>
              <a:t> </a:t>
            </a:r>
            <a:r>
              <a:rPr dirty="0" sz="2000" b="1">
                <a:solidFill>
                  <a:srgbClr val="808080"/>
                </a:solidFill>
                <a:latin typeface="PDVBBF+Arial-BoldMT"/>
                <a:cs typeface="PDVBBF+Arial-BoldMT"/>
              </a:rPr>
              <a:t>into</a:t>
            </a:r>
            <a:r>
              <a:rPr dirty="0" sz="2000" b="1">
                <a:solidFill>
                  <a:srgbClr val="808080"/>
                </a:solidFill>
                <a:latin typeface="PDVBBF+Arial-BoldMT"/>
                <a:cs typeface="PDVBBF+Arial-BoldMT"/>
              </a:rPr>
              <a:t> </a:t>
            </a:r>
            <a:r>
              <a:rPr dirty="0" sz="2000" b="1">
                <a:solidFill>
                  <a:srgbClr val="808080"/>
                </a:solidFill>
                <a:latin typeface="PDVBBF+Arial-BoldMT"/>
                <a:cs typeface="PDVBBF+Arial-BoldMT"/>
              </a:rPr>
              <a:t>Offshore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83510" y="550862"/>
            <a:ext cx="8356261" cy="97319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034ea2"/>
                </a:solidFill>
                <a:latin typeface="Calibri"/>
                <a:cs typeface="Calibri"/>
              </a:rPr>
              <a:t>Changing</a:t>
            </a:r>
            <a:r>
              <a:rPr dirty="0" sz="3600" b="1">
                <a:solidFill>
                  <a:srgbClr val="034ea2"/>
                </a:solidFill>
                <a:latin typeface="Calibri"/>
                <a:cs typeface="Calibri"/>
              </a:rPr>
              <a:t> </a:t>
            </a:r>
            <a:r>
              <a:rPr dirty="0" sz="3600" b="1">
                <a:solidFill>
                  <a:srgbClr val="034ea2"/>
                </a:solidFill>
                <a:latin typeface="Calibri"/>
                <a:cs typeface="Calibri"/>
              </a:rPr>
              <a:t>Energy</a:t>
            </a:r>
            <a:r>
              <a:rPr dirty="0" sz="3600" b="1">
                <a:solidFill>
                  <a:srgbClr val="034ea2"/>
                </a:solidFill>
                <a:latin typeface="Calibri"/>
                <a:cs typeface="Calibri"/>
              </a:rPr>
              <a:t> </a:t>
            </a:r>
            <a:r>
              <a:rPr dirty="0" sz="3600" b="1">
                <a:solidFill>
                  <a:srgbClr val="034ea2"/>
                </a:solidFill>
                <a:latin typeface="Calibri"/>
                <a:cs typeface="Calibri"/>
              </a:rPr>
              <a:t>Demand</a:t>
            </a:r>
            <a:r>
              <a:rPr dirty="0" sz="3600" b="1">
                <a:solidFill>
                  <a:srgbClr val="034ea2"/>
                </a:solidFill>
                <a:latin typeface="Calibri"/>
                <a:cs typeface="Calibri"/>
              </a:rPr>
              <a:t> </a:t>
            </a:r>
            <a:r>
              <a:rPr dirty="0" sz="3600" b="1">
                <a:solidFill>
                  <a:srgbClr val="034ea2"/>
                </a:solidFill>
                <a:latin typeface="Calibri"/>
                <a:cs typeface="Calibri"/>
              </a:rPr>
              <a:t>&amp;</a:t>
            </a:r>
            <a:r>
              <a:rPr dirty="0" sz="3600" b="1">
                <a:solidFill>
                  <a:srgbClr val="034ea2"/>
                </a:solidFill>
                <a:latin typeface="Calibri"/>
                <a:cs typeface="Calibri"/>
              </a:rPr>
              <a:t> </a:t>
            </a:r>
            <a:r>
              <a:rPr dirty="0" sz="3600" b="1">
                <a:solidFill>
                  <a:srgbClr val="034ea2"/>
                </a:solidFill>
                <a:latin typeface="Calibri"/>
                <a:cs typeface="Calibri"/>
              </a:rPr>
              <a:t>Supply</a:t>
            </a:r>
          </a:p>
          <a:p>
            <a:pPr marL="225844" marR="0">
              <a:lnSpc>
                <a:spcPts val="3192"/>
              </a:lnSpc>
              <a:spcBef>
                <a:spcPts val="57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IKAQFA+MalgunGothicRegular"/>
                <a:cs typeface="IKAQFA+MalgunGothicRegular"/>
              </a:rPr>
              <a:t>-</a:t>
            </a:r>
            <a:r>
              <a:rPr dirty="0" sz="2400">
                <a:solidFill>
                  <a:srgbClr val="000000"/>
                </a:solidFill>
                <a:latin typeface="IKAQFA+MalgunGothicRegular"/>
                <a:cs typeface="IKAQFA+MalgunGothicRegular"/>
              </a:rPr>
              <a:t> </a:t>
            </a:r>
            <a:r>
              <a:rPr dirty="0" sz="2400">
                <a:solidFill>
                  <a:srgbClr val="000000"/>
                </a:solidFill>
                <a:latin typeface="IKAQFA+MalgunGothicRegular"/>
                <a:cs typeface="IKAQFA+MalgunGothicRegular"/>
              </a:rPr>
              <a:t>More</a:t>
            </a:r>
            <a:r>
              <a:rPr dirty="0" sz="2400" spc="49">
                <a:solidFill>
                  <a:srgbClr val="000000"/>
                </a:solidFill>
                <a:latin typeface="IKAQFA+MalgunGothicRegular"/>
                <a:cs typeface="IKAQFA+MalgunGothicRegular"/>
              </a:rPr>
              <a:t> </a:t>
            </a:r>
            <a:r>
              <a:rPr dirty="0" sz="2400">
                <a:solidFill>
                  <a:srgbClr val="000000"/>
                </a:solidFill>
                <a:latin typeface="IKAQFA+MalgunGothicRegular"/>
                <a:cs typeface="IKAQFA+MalgunGothicRegular"/>
              </a:rPr>
              <a:t>LNG</a:t>
            </a:r>
            <a:r>
              <a:rPr dirty="0" sz="2400">
                <a:solidFill>
                  <a:srgbClr val="000000"/>
                </a:solidFill>
                <a:latin typeface="IKAQFA+MalgunGothicRegular"/>
                <a:cs typeface="IKAQFA+MalgunGothicRegular"/>
              </a:rPr>
              <a:t> </a:t>
            </a:r>
            <a:r>
              <a:rPr dirty="0" sz="2400">
                <a:solidFill>
                  <a:srgbClr val="000000"/>
                </a:solidFill>
                <a:latin typeface="IKAQFA+MalgunGothicRegular"/>
                <a:cs typeface="IKAQFA+MalgunGothicRegular"/>
              </a:rPr>
              <a:t>Facilities</a:t>
            </a:r>
            <a:r>
              <a:rPr dirty="0" sz="2400">
                <a:solidFill>
                  <a:srgbClr val="000000"/>
                </a:solidFill>
                <a:latin typeface="IKAQFA+MalgunGothicRegular"/>
                <a:cs typeface="IKAQFA+MalgunGothicRegular"/>
              </a:rPr>
              <a:t> </a:t>
            </a:r>
            <a:r>
              <a:rPr dirty="0" sz="2400">
                <a:solidFill>
                  <a:srgbClr val="000000"/>
                </a:solidFill>
                <a:latin typeface="IKAQFA+MalgunGothicRegular"/>
                <a:cs typeface="IKAQFA+MalgunGothicRegular"/>
              </a:rPr>
              <a:t>are</a:t>
            </a:r>
            <a:r>
              <a:rPr dirty="0" sz="2400">
                <a:solidFill>
                  <a:srgbClr val="000000"/>
                </a:solidFill>
                <a:latin typeface="IKAQFA+MalgunGothicRegular"/>
                <a:cs typeface="IKAQFA+MalgunGothicRegular"/>
              </a:rPr>
              <a:t> </a:t>
            </a:r>
            <a:r>
              <a:rPr dirty="0" sz="2400">
                <a:solidFill>
                  <a:srgbClr val="000000"/>
                </a:solidFill>
                <a:latin typeface="IKAQFA+MalgunGothicRegular"/>
                <a:cs typeface="IKAQFA+MalgunGothicRegular"/>
              </a:rPr>
              <a:t>needed</a:t>
            </a:r>
            <a:r>
              <a:rPr dirty="0" sz="2400">
                <a:solidFill>
                  <a:srgbClr val="000000"/>
                </a:solidFill>
                <a:latin typeface="IKAQFA+MalgunGothicRegular"/>
                <a:cs typeface="IKAQFA+MalgunGothicRegular"/>
              </a:rPr>
              <a:t> </a:t>
            </a:r>
            <a:r>
              <a:rPr dirty="0" sz="2400">
                <a:solidFill>
                  <a:srgbClr val="000000"/>
                </a:solidFill>
                <a:latin typeface="IKAQFA+MalgunGothicRegular"/>
                <a:cs typeface="IKAQFA+MalgunGothicRegular"/>
              </a:rPr>
              <a:t>to</a:t>
            </a:r>
            <a:r>
              <a:rPr dirty="0" sz="2400">
                <a:solidFill>
                  <a:srgbClr val="000000"/>
                </a:solidFill>
                <a:latin typeface="IKAQFA+MalgunGothicRegular"/>
                <a:cs typeface="IKAQFA+MalgunGothicRegular"/>
              </a:rPr>
              <a:t> </a:t>
            </a:r>
            <a:r>
              <a:rPr dirty="0" sz="2400">
                <a:solidFill>
                  <a:srgbClr val="000000"/>
                </a:solidFill>
                <a:latin typeface="IKAQFA+MalgunGothicRegular"/>
                <a:cs typeface="IKAQFA+MalgunGothicRegular"/>
              </a:rPr>
              <a:t>meet</a:t>
            </a:r>
            <a:r>
              <a:rPr dirty="0" sz="2400">
                <a:solidFill>
                  <a:srgbClr val="000000"/>
                </a:solidFill>
                <a:latin typeface="IKAQFA+MalgunGothicRegular"/>
                <a:cs typeface="IKAQFA+MalgunGothicRegular"/>
              </a:rPr>
              <a:t> </a:t>
            </a:r>
            <a:r>
              <a:rPr dirty="0" sz="2400">
                <a:solidFill>
                  <a:srgbClr val="000000"/>
                </a:solidFill>
                <a:latin typeface="IKAQFA+MalgunGothicRegular"/>
                <a:cs typeface="IKAQFA+MalgunGothicRegular"/>
              </a:rPr>
              <a:t>future</a:t>
            </a:r>
            <a:r>
              <a:rPr dirty="0" sz="2400">
                <a:solidFill>
                  <a:srgbClr val="000000"/>
                </a:solidFill>
                <a:latin typeface="IKAQFA+MalgunGothicRegular"/>
                <a:cs typeface="IKAQFA+MalgunGothicRegular"/>
              </a:rPr>
              <a:t> </a:t>
            </a:r>
            <a:r>
              <a:rPr dirty="0" sz="2400">
                <a:solidFill>
                  <a:srgbClr val="000000"/>
                </a:solidFill>
                <a:latin typeface="IKAQFA+MalgunGothicRegular"/>
                <a:cs typeface="IKAQFA+MalgunGothicRegular"/>
              </a:rPr>
              <a:t>demand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806577" y="1971642"/>
            <a:ext cx="3036397" cy="3421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94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7c7c7c"/>
                </a:solidFill>
                <a:latin typeface="GUFMGM+MalgunGothicBold"/>
                <a:cs typeface="GUFMGM+MalgunGothicBold"/>
              </a:rPr>
              <a:t>[Energy</a:t>
            </a:r>
            <a:r>
              <a:rPr dirty="0" sz="1800" b="1">
                <a:solidFill>
                  <a:srgbClr val="7c7c7c"/>
                </a:solidFill>
                <a:latin typeface="GUFMGM+MalgunGothicBold"/>
                <a:cs typeface="GUFMGM+MalgunGothicBold"/>
              </a:rPr>
              <a:t> </a:t>
            </a:r>
            <a:r>
              <a:rPr dirty="0" sz="1800" b="1">
                <a:solidFill>
                  <a:srgbClr val="7c7c7c"/>
                </a:solidFill>
                <a:latin typeface="GUFMGM+MalgunGothicBold"/>
                <a:cs typeface="GUFMGM+MalgunGothicBold"/>
              </a:rPr>
              <a:t>Demand</a:t>
            </a:r>
            <a:r>
              <a:rPr dirty="0" sz="1800" b="1">
                <a:solidFill>
                  <a:srgbClr val="7c7c7c"/>
                </a:solidFill>
                <a:latin typeface="GUFMGM+MalgunGothicBold"/>
                <a:cs typeface="GUFMGM+MalgunGothicBold"/>
              </a:rPr>
              <a:t> </a:t>
            </a:r>
            <a:r>
              <a:rPr dirty="0" sz="1800" b="1">
                <a:solidFill>
                  <a:srgbClr val="7c7c7c"/>
                </a:solidFill>
                <a:latin typeface="GUFMGM+MalgunGothicBold"/>
                <a:cs typeface="GUFMGM+MalgunGothicBold"/>
              </a:rPr>
              <a:t>Forecast]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703008" y="1971642"/>
            <a:ext cx="2863118" cy="3421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94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7c7c7c"/>
                </a:solidFill>
                <a:latin typeface="GUFMGM+MalgunGothicBold"/>
                <a:cs typeface="GUFMGM+MalgunGothicBold"/>
              </a:rPr>
              <a:t>[Energy</a:t>
            </a:r>
            <a:r>
              <a:rPr dirty="0" sz="1800" b="1">
                <a:solidFill>
                  <a:srgbClr val="7c7c7c"/>
                </a:solidFill>
                <a:latin typeface="GUFMGM+MalgunGothicBold"/>
                <a:cs typeface="GUFMGM+MalgunGothicBold"/>
              </a:rPr>
              <a:t> </a:t>
            </a:r>
            <a:r>
              <a:rPr dirty="0" sz="1800" b="1">
                <a:solidFill>
                  <a:srgbClr val="7c7c7c"/>
                </a:solidFill>
                <a:latin typeface="GUFMGM+MalgunGothicBold"/>
                <a:cs typeface="GUFMGM+MalgunGothicBold"/>
              </a:rPr>
              <a:t>Supply</a:t>
            </a:r>
            <a:r>
              <a:rPr dirty="0" sz="1800" b="1">
                <a:solidFill>
                  <a:srgbClr val="7c7c7c"/>
                </a:solidFill>
                <a:latin typeface="GUFMGM+MalgunGothicBold"/>
                <a:cs typeface="GUFMGM+MalgunGothicBold"/>
              </a:rPr>
              <a:t> </a:t>
            </a:r>
            <a:r>
              <a:rPr dirty="0" sz="1800" b="1">
                <a:solidFill>
                  <a:srgbClr val="7c7c7c"/>
                </a:solidFill>
                <a:latin typeface="GUFMGM+MalgunGothicBold"/>
                <a:cs typeface="GUFMGM+MalgunGothicBold"/>
              </a:rPr>
              <a:t>Forecast]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32508" y="2657313"/>
            <a:ext cx="477217" cy="31225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808080"/>
                </a:solidFill>
                <a:latin typeface="BKDOMV+ArialMT"/>
                <a:cs typeface="BKDOMV+ArialMT"/>
              </a:rPr>
              <a:t>100%</a:t>
            </a:r>
          </a:p>
          <a:p>
            <a:pPr marL="66675" marR="0">
              <a:lnSpc>
                <a:spcPts val="1117"/>
              </a:lnSpc>
              <a:spcBef>
                <a:spcPts val="3566"/>
              </a:spcBef>
              <a:spcAft>
                <a:spcPts val="0"/>
              </a:spcAft>
            </a:pPr>
            <a:r>
              <a:rPr dirty="0" sz="1000">
                <a:solidFill>
                  <a:srgbClr val="808080"/>
                </a:solidFill>
                <a:latin typeface="BKDOMV+ArialMT"/>
                <a:cs typeface="BKDOMV+ArialMT"/>
              </a:rPr>
              <a:t>80%</a:t>
            </a:r>
          </a:p>
          <a:p>
            <a:pPr marL="66675" marR="0">
              <a:lnSpc>
                <a:spcPts val="1117"/>
              </a:lnSpc>
              <a:spcBef>
                <a:spcPts val="3516"/>
              </a:spcBef>
              <a:spcAft>
                <a:spcPts val="0"/>
              </a:spcAft>
            </a:pPr>
            <a:r>
              <a:rPr dirty="0" sz="1000">
                <a:solidFill>
                  <a:srgbClr val="808080"/>
                </a:solidFill>
                <a:latin typeface="BKDOMV+ArialMT"/>
                <a:cs typeface="BKDOMV+ArialMT"/>
              </a:rPr>
              <a:t>60%</a:t>
            </a:r>
          </a:p>
          <a:p>
            <a:pPr marL="66675" marR="0">
              <a:lnSpc>
                <a:spcPts val="1117"/>
              </a:lnSpc>
              <a:spcBef>
                <a:spcPts val="3516"/>
              </a:spcBef>
              <a:spcAft>
                <a:spcPts val="0"/>
              </a:spcAft>
            </a:pPr>
            <a:r>
              <a:rPr dirty="0" sz="1000">
                <a:solidFill>
                  <a:srgbClr val="808080"/>
                </a:solidFill>
                <a:latin typeface="BKDOMV+ArialMT"/>
                <a:cs typeface="BKDOMV+ArialMT"/>
              </a:rPr>
              <a:t>40%</a:t>
            </a:r>
          </a:p>
          <a:p>
            <a:pPr marL="66675" marR="0">
              <a:lnSpc>
                <a:spcPts val="1117"/>
              </a:lnSpc>
              <a:spcBef>
                <a:spcPts val="3566"/>
              </a:spcBef>
              <a:spcAft>
                <a:spcPts val="0"/>
              </a:spcAft>
            </a:pPr>
            <a:r>
              <a:rPr dirty="0" sz="1000">
                <a:solidFill>
                  <a:srgbClr val="808080"/>
                </a:solidFill>
                <a:latin typeface="BKDOMV+ArialMT"/>
                <a:cs typeface="BKDOMV+ArialMT"/>
              </a:rPr>
              <a:t>20%</a:t>
            </a:r>
          </a:p>
          <a:p>
            <a:pPr marL="139700" marR="0">
              <a:lnSpc>
                <a:spcPts val="1117"/>
              </a:lnSpc>
              <a:spcBef>
                <a:spcPts val="3516"/>
              </a:spcBef>
              <a:spcAft>
                <a:spcPts val="0"/>
              </a:spcAft>
            </a:pPr>
            <a:r>
              <a:rPr dirty="0" sz="1000">
                <a:solidFill>
                  <a:srgbClr val="808080"/>
                </a:solidFill>
                <a:latin typeface="BKDOMV+ArialMT"/>
                <a:cs typeface="BKDOMV+ArialMT"/>
              </a:rPr>
              <a:t>0%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369622" y="3418680"/>
            <a:ext cx="761404" cy="6982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96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33b1c3"/>
                </a:solidFill>
                <a:latin typeface="GUFMGM+MalgunGothicBold"/>
                <a:cs typeface="GUFMGM+MalgunGothicBold"/>
              </a:rPr>
              <a:t>Demand</a:t>
            </a:r>
          </a:p>
          <a:p>
            <a:pPr marL="198101" marR="0">
              <a:lnSpc>
                <a:spcPts val="1596"/>
              </a:lnSpc>
              <a:spcBef>
                <a:spcPts val="2005"/>
              </a:spcBef>
              <a:spcAft>
                <a:spcPts val="0"/>
              </a:spcAft>
            </a:pPr>
            <a:r>
              <a:rPr dirty="0" sz="1200" b="1">
                <a:solidFill>
                  <a:srgbClr val="666633"/>
                </a:solidFill>
                <a:latin typeface="GUFMGM+MalgunGothicBold"/>
                <a:cs typeface="GUFMGM+MalgunGothicBold"/>
              </a:rPr>
              <a:t>Gap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055157" y="3611777"/>
            <a:ext cx="320699" cy="2070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3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b="1">
                <a:solidFill>
                  <a:srgbClr val="808080"/>
                </a:solidFill>
                <a:latin typeface="GUFMGM+MalgunGothicBold"/>
                <a:cs typeface="GUFMGM+MalgunGothicBold"/>
              </a:rPr>
              <a:t>Oil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656486" y="4033766"/>
            <a:ext cx="416011" cy="2070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3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b="1">
                <a:solidFill>
                  <a:srgbClr val="99cc00"/>
                </a:solidFill>
                <a:latin typeface="GUFMGM+MalgunGothicBold"/>
                <a:cs typeface="GUFMGM+MalgunGothicBold"/>
              </a:rPr>
              <a:t>Coal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9626653" y="4285859"/>
            <a:ext cx="1575724" cy="24080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96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ffffff"/>
                </a:solidFill>
                <a:latin typeface="GUFMGM+MalgunGothicBold"/>
                <a:cs typeface="GUFMGM+MalgunGothicBold"/>
              </a:rPr>
              <a:t>Under</a:t>
            </a:r>
            <a:r>
              <a:rPr dirty="0" sz="1200" b="1">
                <a:solidFill>
                  <a:srgbClr val="ffffff"/>
                </a:solidFill>
                <a:latin typeface="GUFMGM+MalgunGothicBold"/>
                <a:cs typeface="GUFMGM+MalgunGothicBold"/>
              </a:rPr>
              <a:t> </a:t>
            </a:r>
            <a:r>
              <a:rPr dirty="0" sz="1200" b="1">
                <a:solidFill>
                  <a:srgbClr val="ffffff"/>
                </a:solidFill>
                <a:latin typeface="GUFMGM+MalgunGothicBold"/>
                <a:cs typeface="GUFMGM+MalgunGothicBold"/>
              </a:rPr>
              <a:t>Construction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1584006" y="4577020"/>
            <a:ext cx="645765" cy="24080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96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4d4d4d"/>
                </a:solidFill>
                <a:latin typeface="GUFMGM+MalgunGothicBold"/>
                <a:cs typeface="GUFMGM+MalgunGothicBold"/>
              </a:rPr>
              <a:t>Supply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8427611" y="4996934"/>
            <a:ext cx="950416" cy="24080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96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ffffff"/>
                </a:solidFill>
                <a:latin typeface="GUFMGM+MalgunGothicBold"/>
                <a:cs typeface="GUFMGM+MalgunGothicBold"/>
              </a:rPr>
              <a:t>Production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919959" y="5752296"/>
            <a:ext cx="434925" cy="1799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808080"/>
                </a:solidFill>
                <a:latin typeface="BKDOMV+ArialMT"/>
                <a:cs typeface="BKDOMV+ArialMT"/>
              </a:rPr>
              <a:t>1900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399995" y="5752296"/>
            <a:ext cx="434925" cy="1799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808080"/>
                </a:solidFill>
                <a:latin typeface="BKDOMV+ArialMT"/>
                <a:cs typeface="BKDOMV+ArialMT"/>
              </a:rPr>
              <a:t>1915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880032" y="5752296"/>
            <a:ext cx="434925" cy="1799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808080"/>
                </a:solidFill>
                <a:latin typeface="BKDOMV+ArialMT"/>
                <a:cs typeface="BKDOMV+ArialMT"/>
              </a:rPr>
              <a:t>1930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2360068" y="5752296"/>
            <a:ext cx="434925" cy="1799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808080"/>
                </a:solidFill>
                <a:latin typeface="BKDOMV+ArialMT"/>
                <a:cs typeface="BKDOMV+ArialMT"/>
              </a:rPr>
              <a:t>1945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2840104" y="5752296"/>
            <a:ext cx="434925" cy="1799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808080"/>
                </a:solidFill>
                <a:latin typeface="BKDOMV+ArialMT"/>
                <a:cs typeface="BKDOMV+ArialMT"/>
              </a:rPr>
              <a:t>1960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3320140" y="5752296"/>
            <a:ext cx="434925" cy="1799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808080"/>
                </a:solidFill>
                <a:latin typeface="BKDOMV+ArialMT"/>
                <a:cs typeface="BKDOMV+ArialMT"/>
              </a:rPr>
              <a:t>1975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3800176" y="5752296"/>
            <a:ext cx="434925" cy="1799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808080"/>
                </a:solidFill>
                <a:latin typeface="BKDOMV+ArialMT"/>
                <a:cs typeface="BKDOMV+ArialMT"/>
              </a:rPr>
              <a:t>1990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4280213" y="5752296"/>
            <a:ext cx="434925" cy="1799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808080"/>
                </a:solidFill>
                <a:latin typeface="BKDOMV+ArialMT"/>
                <a:cs typeface="BKDOMV+ArialMT"/>
              </a:rPr>
              <a:t>2005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4760249" y="5752296"/>
            <a:ext cx="434925" cy="1799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808080"/>
                </a:solidFill>
                <a:latin typeface="BKDOMV+ArialMT"/>
                <a:cs typeface="BKDOMV+ArialMT"/>
              </a:rPr>
              <a:t>2020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5240285" y="5752296"/>
            <a:ext cx="434925" cy="1799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808080"/>
                </a:solidFill>
                <a:latin typeface="BKDOMV+ArialMT"/>
                <a:cs typeface="BKDOMV+ArialMT"/>
              </a:rPr>
              <a:t>2035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5720322" y="5752296"/>
            <a:ext cx="434925" cy="1799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808080"/>
                </a:solidFill>
                <a:latin typeface="BKDOMV+ArialMT"/>
                <a:cs typeface="BKDOMV+ArialMT"/>
              </a:rPr>
              <a:t>2050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3663924" y="6259076"/>
            <a:ext cx="2433947" cy="24080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96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NHJONL+MalgunGothicRegular,Italic"/>
                <a:cs typeface="NHJONL+MalgunGothicRegular,Italic"/>
              </a:rPr>
              <a:t>Source</a:t>
            </a:r>
            <a:r>
              <a:rPr dirty="0" sz="1200" spc="121">
                <a:solidFill>
                  <a:srgbClr val="000000"/>
                </a:solidFill>
                <a:latin typeface="NHJONL+MalgunGothicRegular,Italic"/>
                <a:cs typeface="NHJONL+MalgunGothicRegular,Italic"/>
              </a:rPr>
              <a:t> </a:t>
            </a:r>
            <a:r>
              <a:rPr dirty="0" sz="1200">
                <a:solidFill>
                  <a:srgbClr val="000000"/>
                </a:solidFill>
                <a:latin typeface="NHJONL+MalgunGothicRegular,Italic"/>
                <a:cs typeface="NHJONL+MalgunGothicRegular,Italic"/>
              </a:rPr>
              <a:t>:</a:t>
            </a:r>
            <a:r>
              <a:rPr dirty="0" sz="1200" spc="119">
                <a:solidFill>
                  <a:srgbClr val="000000"/>
                </a:solidFill>
                <a:latin typeface="NHJONL+MalgunGothicRegular,Italic"/>
                <a:cs typeface="NHJONL+MalgunGothicRegular,Italic"/>
              </a:rPr>
              <a:t> </a:t>
            </a:r>
            <a:r>
              <a:rPr dirty="0" sz="1200">
                <a:solidFill>
                  <a:srgbClr val="000000"/>
                </a:solidFill>
                <a:latin typeface="NHJONL+MalgunGothicRegular,Italic"/>
                <a:cs typeface="NHJONL+MalgunGothicRegular,Italic"/>
              </a:rPr>
              <a:t>BP</a:t>
            </a:r>
            <a:r>
              <a:rPr dirty="0" sz="1200" spc="120">
                <a:solidFill>
                  <a:srgbClr val="000000"/>
                </a:solidFill>
                <a:latin typeface="NHJONL+MalgunGothicRegular,Italic"/>
                <a:cs typeface="NHJONL+MalgunGothicRegular,Italic"/>
              </a:rPr>
              <a:t> </a:t>
            </a:r>
            <a:r>
              <a:rPr dirty="0" sz="1200">
                <a:solidFill>
                  <a:srgbClr val="000000"/>
                </a:solidFill>
                <a:latin typeface="NHJONL+MalgunGothicRegular,Italic"/>
                <a:cs typeface="NHJONL+MalgunGothicRegular,Italic"/>
              </a:rPr>
              <a:t>energy</a:t>
            </a:r>
            <a:r>
              <a:rPr dirty="0" sz="1200" spc="120">
                <a:solidFill>
                  <a:srgbClr val="000000"/>
                </a:solidFill>
                <a:latin typeface="NHJONL+MalgunGothicRegular,Italic"/>
                <a:cs typeface="NHJONL+MalgunGothicRegular,Italic"/>
              </a:rPr>
              <a:t> </a:t>
            </a:r>
            <a:r>
              <a:rPr dirty="0" sz="1200">
                <a:solidFill>
                  <a:srgbClr val="000000"/>
                </a:solidFill>
                <a:latin typeface="NHJONL+MalgunGothicRegular,Italic"/>
                <a:cs typeface="NHJONL+MalgunGothicRegular,Italic"/>
              </a:rPr>
              <a:t>outlook</a:t>
            </a:r>
            <a:r>
              <a:rPr dirty="0" sz="1200" spc="120">
                <a:solidFill>
                  <a:srgbClr val="000000"/>
                </a:solidFill>
                <a:latin typeface="NHJONL+MalgunGothicRegular,Italic"/>
                <a:cs typeface="NHJONL+MalgunGothicRegular,Italic"/>
              </a:rPr>
              <a:t> </a:t>
            </a:r>
            <a:r>
              <a:rPr dirty="0" sz="1200">
                <a:solidFill>
                  <a:srgbClr val="000000"/>
                </a:solidFill>
                <a:latin typeface="NHJONL+MalgunGothicRegular,Italic"/>
                <a:cs typeface="NHJONL+MalgunGothicRegular,Italic"/>
              </a:rPr>
              <a:t>2021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9096060" y="6261329"/>
            <a:ext cx="2500698" cy="24080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96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NHJONL+MalgunGothicRegular,Italic"/>
                <a:cs typeface="NHJONL+MalgunGothicRegular,Italic"/>
              </a:rPr>
              <a:t>Source</a:t>
            </a:r>
            <a:r>
              <a:rPr dirty="0" sz="1200" spc="121">
                <a:solidFill>
                  <a:srgbClr val="000000"/>
                </a:solidFill>
                <a:latin typeface="NHJONL+MalgunGothicRegular,Italic"/>
                <a:cs typeface="NHJONL+MalgunGothicRegular,Italic"/>
              </a:rPr>
              <a:t> </a:t>
            </a:r>
            <a:r>
              <a:rPr dirty="0" sz="1200">
                <a:solidFill>
                  <a:srgbClr val="000000"/>
                </a:solidFill>
                <a:latin typeface="NHJONL+MalgunGothicRegular,Italic"/>
                <a:cs typeface="NHJONL+MalgunGothicRegular,Italic"/>
              </a:rPr>
              <a:t>:</a:t>
            </a:r>
            <a:r>
              <a:rPr dirty="0" sz="1200" spc="119">
                <a:solidFill>
                  <a:srgbClr val="000000"/>
                </a:solidFill>
                <a:latin typeface="NHJONL+MalgunGothicRegular,Italic"/>
                <a:cs typeface="NHJONL+MalgunGothicRegular,Italic"/>
              </a:rPr>
              <a:t> </a:t>
            </a:r>
            <a:r>
              <a:rPr dirty="0" sz="1200">
                <a:solidFill>
                  <a:srgbClr val="000000"/>
                </a:solidFill>
                <a:latin typeface="NHJONL+MalgunGothicRegular,Italic"/>
                <a:cs typeface="NHJONL+MalgunGothicRegular,Italic"/>
              </a:rPr>
              <a:t>SHELL</a:t>
            </a:r>
            <a:r>
              <a:rPr dirty="0" sz="1200" spc="120">
                <a:solidFill>
                  <a:srgbClr val="000000"/>
                </a:solidFill>
                <a:latin typeface="NHJONL+MalgunGothicRegular,Italic"/>
                <a:cs typeface="NHJONL+MalgunGothicRegular,Italic"/>
              </a:rPr>
              <a:t> </a:t>
            </a:r>
            <a:r>
              <a:rPr dirty="0" sz="1200">
                <a:solidFill>
                  <a:srgbClr val="000000"/>
                </a:solidFill>
                <a:latin typeface="NHJONL+MalgunGothicRegular,Italic"/>
                <a:cs typeface="NHJONL+MalgunGothicRegular,Italic"/>
              </a:rPr>
              <a:t>LNG</a:t>
            </a:r>
            <a:r>
              <a:rPr dirty="0" sz="1200" spc="120">
                <a:solidFill>
                  <a:srgbClr val="000000"/>
                </a:solidFill>
                <a:latin typeface="NHJONL+MalgunGothicRegular,Italic"/>
                <a:cs typeface="NHJONL+MalgunGothicRegular,Italic"/>
              </a:rPr>
              <a:t> </a:t>
            </a:r>
            <a:r>
              <a:rPr dirty="0" sz="1200">
                <a:solidFill>
                  <a:srgbClr val="000000"/>
                </a:solidFill>
                <a:latin typeface="NHJONL+MalgunGothicRegular,Italic"/>
                <a:cs typeface="NHJONL+MalgunGothicRegular,Italic"/>
              </a:rPr>
              <a:t>outlook</a:t>
            </a:r>
            <a:r>
              <a:rPr dirty="0" sz="1200" spc="120">
                <a:solidFill>
                  <a:srgbClr val="000000"/>
                </a:solidFill>
                <a:latin typeface="NHJONL+MalgunGothicRegular,Italic"/>
                <a:cs typeface="NHJONL+MalgunGothicRegular,Italic"/>
              </a:rPr>
              <a:t> </a:t>
            </a:r>
            <a:r>
              <a:rPr dirty="0" sz="1200">
                <a:solidFill>
                  <a:srgbClr val="000000"/>
                </a:solidFill>
                <a:latin typeface="NHJONL+MalgunGothicRegular,Italic"/>
                <a:cs typeface="NHJONL+MalgunGothicRegular,Italic"/>
              </a:rPr>
              <a:t>2022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72519" y="102476"/>
            <a:ext cx="2351316" cy="3218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808080"/>
                </a:solidFill>
                <a:latin typeface="PDVBBF+Arial-BoldMT"/>
                <a:cs typeface="PDVBBF+Arial-BoldMT"/>
              </a:rPr>
              <a:t>LNG</a:t>
            </a:r>
            <a:r>
              <a:rPr dirty="0" sz="2000" b="1">
                <a:solidFill>
                  <a:srgbClr val="808080"/>
                </a:solidFill>
                <a:latin typeface="PDVBBF+Arial-BoldMT"/>
                <a:cs typeface="PDVBBF+Arial-BoldMT"/>
              </a:rPr>
              <a:t> </a:t>
            </a:r>
            <a:r>
              <a:rPr dirty="0" sz="2000" b="1">
                <a:solidFill>
                  <a:srgbClr val="808080"/>
                </a:solidFill>
                <a:latin typeface="PDVBBF+Arial-BoldMT"/>
                <a:cs typeface="PDVBBF+Arial-BoldMT"/>
              </a:rPr>
              <a:t>into</a:t>
            </a:r>
            <a:r>
              <a:rPr dirty="0" sz="2000" b="1">
                <a:solidFill>
                  <a:srgbClr val="808080"/>
                </a:solidFill>
                <a:latin typeface="PDVBBF+Arial-BoldMT"/>
                <a:cs typeface="PDVBBF+Arial-BoldMT"/>
              </a:rPr>
              <a:t> </a:t>
            </a:r>
            <a:r>
              <a:rPr dirty="0" sz="2000" b="1">
                <a:solidFill>
                  <a:srgbClr val="808080"/>
                </a:solidFill>
                <a:latin typeface="PDVBBF+Arial-BoldMT"/>
                <a:cs typeface="PDVBBF+Arial-BoldMT"/>
              </a:rPr>
              <a:t>Offshore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83510" y="550862"/>
            <a:ext cx="8470528" cy="495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034ea2"/>
                </a:solidFill>
                <a:latin typeface="Calibri"/>
                <a:cs typeface="Calibri"/>
              </a:rPr>
              <a:t>Solutions</a:t>
            </a:r>
            <a:r>
              <a:rPr dirty="0" sz="3600" b="1">
                <a:solidFill>
                  <a:srgbClr val="034ea2"/>
                </a:solidFill>
                <a:latin typeface="Calibri"/>
                <a:cs typeface="Calibri"/>
              </a:rPr>
              <a:t> </a:t>
            </a:r>
            <a:r>
              <a:rPr dirty="0" sz="3600" b="1">
                <a:solidFill>
                  <a:srgbClr val="034ea2"/>
                </a:solidFill>
                <a:latin typeface="Calibri"/>
                <a:cs typeface="Calibri"/>
              </a:rPr>
              <a:t>for</a:t>
            </a:r>
            <a:r>
              <a:rPr dirty="0" sz="3600" b="1">
                <a:solidFill>
                  <a:srgbClr val="034ea2"/>
                </a:solidFill>
                <a:latin typeface="Calibri"/>
                <a:cs typeface="Calibri"/>
              </a:rPr>
              <a:t> </a:t>
            </a:r>
            <a:r>
              <a:rPr dirty="0" sz="3600" b="1">
                <a:solidFill>
                  <a:srgbClr val="034ea2"/>
                </a:solidFill>
                <a:latin typeface="Calibri"/>
                <a:cs typeface="Calibri"/>
              </a:rPr>
              <a:t>Offshore</a:t>
            </a:r>
            <a:r>
              <a:rPr dirty="0" sz="3600" b="1">
                <a:solidFill>
                  <a:srgbClr val="034ea2"/>
                </a:solidFill>
                <a:latin typeface="Calibri"/>
                <a:cs typeface="Calibri"/>
              </a:rPr>
              <a:t> </a:t>
            </a:r>
            <a:r>
              <a:rPr dirty="0" sz="3600" b="1">
                <a:solidFill>
                  <a:srgbClr val="034ea2"/>
                </a:solidFill>
                <a:latin typeface="Calibri"/>
                <a:cs typeface="Calibri"/>
              </a:rPr>
              <a:t>Gas</a:t>
            </a:r>
            <a:r>
              <a:rPr dirty="0" sz="3600" b="1">
                <a:solidFill>
                  <a:srgbClr val="034ea2"/>
                </a:solidFill>
                <a:latin typeface="Calibri"/>
                <a:cs typeface="Calibri"/>
              </a:rPr>
              <a:t> </a:t>
            </a:r>
            <a:r>
              <a:rPr dirty="0" sz="3600" b="1">
                <a:solidFill>
                  <a:srgbClr val="034ea2"/>
                </a:solidFill>
                <a:latin typeface="Calibri"/>
                <a:cs typeface="Calibri"/>
              </a:rPr>
              <a:t>Harvesting</a:t>
            </a:r>
            <a:r>
              <a:rPr dirty="0" sz="3600" b="1">
                <a:solidFill>
                  <a:srgbClr val="034ea2"/>
                </a:solidFill>
                <a:latin typeface="Calibri"/>
                <a:cs typeface="Calibri"/>
              </a:rPr>
              <a:t> </a:t>
            </a:r>
            <a:r>
              <a:rPr dirty="0" sz="3600" b="1">
                <a:solidFill>
                  <a:srgbClr val="034ea2"/>
                </a:solidFill>
                <a:latin typeface="Calibri"/>
                <a:cs typeface="Calibri"/>
              </a:rPr>
              <a:t>today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06984" y="1199360"/>
            <a:ext cx="4470377" cy="3759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6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bf9000"/>
                </a:solidFill>
                <a:latin typeface="GUFMGM+MalgunGothicBold"/>
                <a:cs typeface="GUFMGM+MalgunGothicBold"/>
              </a:rPr>
              <a:t>[Onshore</a:t>
            </a:r>
            <a:r>
              <a:rPr dirty="0" sz="2000" b="1">
                <a:solidFill>
                  <a:srgbClr val="bf9000"/>
                </a:solidFill>
                <a:latin typeface="GUFMGM+MalgunGothicBold"/>
                <a:cs typeface="GUFMGM+MalgunGothicBold"/>
              </a:rPr>
              <a:t> </a:t>
            </a:r>
            <a:r>
              <a:rPr dirty="0" sz="2000" b="1">
                <a:solidFill>
                  <a:srgbClr val="bf9000"/>
                </a:solidFill>
                <a:latin typeface="GUFMGM+MalgunGothicBold"/>
                <a:cs typeface="GUFMGM+MalgunGothicBold"/>
              </a:rPr>
              <a:t>LNG</a:t>
            </a:r>
            <a:r>
              <a:rPr dirty="0" sz="2000" b="1">
                <a:solidFill>
                  <a:srgbClr val="bf9000"/>
                </a:solidFill>
                <a:latin typeface="GUFMGM+MalgunGothicBold"/>
                <a:cs typeface="GUFMGM+MalgunGothicBold"/>
              </a:rPr>
              <a:t> </a:t>
            </a:r>
            <a:r>
              <a:rPr dirty="0" sz="2000" b="1">
                <a:solidFill>
                  <a:srgbClr val="bf9000"/>
                </a:solidFill>
                <a:latin typeface="GUFMGM+MalgunGothicBold"/>
                <a:cs typeface="GUFMGM+MalgunGothicBold"/>
              </a:rPr>
              <a:t>Plant</a:t>
            </a:r>
            <a:r>
              <a:rPr dirty="0" sz="2000" b="1">
                <a:solidFill>
                  <a:srgbClr val="bf9000"/>
                </a:solidFill>
                <a:latin typeface="GUFMGM+MalgunGothicBold"/>
                <a:cs typeface="GUFMGM+MalgunGothicBold"/>
              </a:rPr>
              <a:t> </a:t>
            </a:r>
            <a:r>
              <a:rPr dirty="0" sz="2000" b="1">
                <a:solidFill>
                  <a:srgbClr val="bf9000"/>
                </a:solidFill>
                <a:latin typeface="GUFMGM+MalgunGothicBold"/>
                <a:cs typeface="GUFMGM+MalgunGothicBold"/>
              </a:rPr>
              <a:t>with</a:t>
            </a:r>
            <a:r>
              <a:rPr dirty="0" sz="2000" b="1">
                <a:solidFill>
                  <a:srgbClr val="bf9000"/>
                </a:solidFill>
                <a:latin typeface="GUFMGM+MalgunGothicBold"/>
                <a:cs typeface="GUFMGM+MalgunGothicBold"/>
              </a:rPr>
              <a:t> </a:t>
            </a:r>
            <a:r>
              <a:rPr dirty="0" sz="2000" b="1">
                <a:solidFill>
                  <a:srgbClr val="bf9000"/>
                </a:solidFill>
                <a:latin typeface="GUFMGM+MalgunGothicBold"/>
                <a:cs typeface="GUFMGM+MalgunGothicBold"/>
              </a:rPr>
              <a:t>Pipe</a:t>
            </a:r>
            <a:r>
              <a:rPr dirty="0" sz="2000" b="1">
                <a:solidFill>
                  <a:srgbClr val="bf9000"/>
                </a:solidFill>
                <a:latin typeface="GUFMGM+MalgunGothicBold"/>
                <a:cs typeface="GUFMGM+MalgunGothicBold"/>
              </a:rPr>
              <a:t> </a:t>
            </a:r>
            <a:r>
              <a:rPr dirty="0" sz="2000" b="1">
                <a:solidFill>
                  <a:srgbClr val="bf9000"/>
                </a:solidFill>
                <a:latin typeface="GUFMGM+MalgunGothicBold"/>
                <a:cs typeface="GUFMGM+MalgunGothicBold"/>
              </a:rPr>
              <a:t>Line]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626481" y="1182468"/>
            <a:ext cx="2880337" cy="3759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6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bf9000"/>
                </a:solidFill>
                <a:latin typeface="GUFMGM+MalgunGothicBold"/>
                <a:cs typeface="GUFMGM+MalgunGothicBold"/>
              </a:rPr>
              <a:t>[Floating</a:t>
            </a:r>
            <a:r>
              <a:rPr dirty="0" sz="2000" b="1">
                <a:solidFill>
                  <a:srgbClr val="bf9000"/>
                </a:solidFill>
                <a:latin typeface="GUFMGM+MalgunGothicBold"/>
                <a:cs typeface="GUFMGM+MalgunGothicBold"/>
              </a:rPr>
              <a:t> </a:t>
            </a:r>
            <a:r>
              <a:rPr dirty="0" sz="2000" b="1">
                <a:solidFill>
                  <a:srgbClr val="bf9000"/>
                </a:solidFill>
                <a:latin typeface="GUFMGM+MalgunGothicBold"/>
                <a:cs typeface="GUFMGM+MalgunGothicBold"/>
              </a:rPr>
              <a:t>:</a:t>
            </a:r>
            <a:r>
              <a:rPr dirty="0" sz="2000" b="1">
                <a:solidFill>
                  <a:srgbClr val="bf9000"/>
                </a:solidFill>
                <a:latin typeface="GUFMGM+MalgunGothicBold"/>
                <a:cs typeface="GUFMGM+MalgunGothicBold"/>
              </a:rPr>
              <a:t> </a:t>
            </a:r>
            <a:r>
              <a:rPr dirty="0" sz="2000" b="1">
                <a:solidFill>
                  <a:srgbClr val="bf9000"/>
                </a:solidFill>
                <a:latin typeface="GUFMGM+MalgunGothicBold"/>
                <a:cs typeface="GUFMGM+MalgunGothicBold"/>
              </a:rPr>
              <a:t>LNG</a:t>
            </a:r>
            <a:r>
              <a:rPr dirty="0" sz="2000" b="1">
                <a:solidFill>
                  <a:srgbClr val="bf9000"/>
                </a:solidFill>
                <a:latin typeface="GUFMGM+MalgunGothicBold"/>
                <a:cs typeface="GUFMGM+MalgunGothicBold"/>
              </a:rPr>
              <a:t> </a:t>
            </a:r>
            <a:r>
              <a:rPr dirty="0" sz="2000" b="1">
                <a:solidFill>
                  <a:srgbClr val="bf9000"/>
                </a:solidFill>
                <a:latin typeface="GUFMGM+MalgunGothicBold"/>
                <a:cs typeface="GUFMGM+MalgunGothicBold"/>
              </a:rPr>
              <a:t>FPSO</a:t>
            </a:r>
            <a:r>
              <a:rPr dirty="0" sz="2000" b="1">
                <a:solidFill>
                  <a:srgbClr val="bf9000"/>
                </a:solidFill>
                <a:latin typeface="GUFMGM+MalgunGothicBold"/>
                <a:cs typeface="GUFMGM+MalgunGothicBold"/>
              </a:rPr>
              <a:t> </a:t>
            </a:r>
            <a:r>
              <a:rPr dirty="0" sz="2000" b="1">
                <a:solidFill>
                  <a:srgbClr val="bf9000"/>
                </a:solidFill>
                <a:latin typeface="GUFMGM+MalgunGothicBold"/>
                <a:cs typeface="GUFMGM+MalgunGothicBold"/>
              </a:rPr>
              <a:t>]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0318617" y="1670941"/>
            <a:ext cx="1606799" cy="48794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GUFMGM+MalgunGothicBold"/>
                <a:cs typeface="GUFMGM+MalgunGothicBold"/>
              </a:rPr>
              <a:t>No</a:t>
            </a:r>
            <a:r>
              <a:rPr dirty="0" sz="1400" b="1">
                <a:solidFill>
                  <a:srgbClr val="000000"/>
                </a:solidFill>
                <a:latin typeface="GUFMGM+MalgunGothicBold"/>
                <a:cs typeface="GUFMGM+MalgunGothicBold"/>
              </a:rPr>
              <a:t> </a:t>
            </a:r>
            <a:r>
              <a:rPr dirty="0" sz="1400" b="1">
                <a:solidFill>
                  <a:srgbClr val="000000"/>
                </a:solidFill>
                <a:latin typeface="GUFMGM+MalgunGothicBold"/>
                <a:cs typeface="GUFMGM+MalgunGothicBold"/>
              </a:rPr>
              <a:t>Onshore</a:t>
            </a:r>
            <a:r>
              <a:rPr dirty="0" sz="1400" b="1">
                <a:solidFill>
                  <a:srgbClr val="000000"/>
                </a:solidFill>
                <a:latin typeface="GUFMGM+MalgunGothicBold"/>
                <a:cs typeface="GUFMGM+MalgunGothicBold"/>
              </a:rPr>
              <a:t> </a:t>
            </a:r>
            <a:r>
              <a:rPr dirty="0" sz="1400" b="1">
                <a:solidFill>
                  <a:srgbClr val="000000"/>
                </a:solidFill>
                <a:latin typeface="GUFMGM+MalgunGothicBold"/>
                <a:cs typeface="GUFMGM+MalgunGothicBold"/>
              </a:rPr>
              <a:t>land</a:t>
            </a: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GUFMGM+MalgunGothicBold"/>
                <a:cs typeface="GUFMGM+MalgunGothicBold"/>
              </a:rPr>
              <a:t>Involved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401546" y="1712790"/>
            <a:ext cx="1358822" cy="2745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GUFMGM+MalgunGothicBold"/>
                <a:cs typeface="GUFMGM+MalgunGothicBold"/>
              </a:rPr>
              <a:t>Onshore</a:t>
            </a:r>
            <a:r>
              <a:rPr dirty="0" sz="1400" b="1">
                <a:solidFill>
                  <a:srgbClr val="000000"/>
                </a:solidFill>
                <a:latin typeface="GUFMGM+MalgunGothicBold"/>
                <a:cs typeface="GUFMGM+MalgunGothicBold"/>
              </a:rPr>
              <a:t> </a:t>
            </a:r>
            <a:r>
              <a:rPr dirty="0" sz="1400" b="1">
                <a:solidFill>
                  <a:srgbClr val="000000"/>
                </a:solidFill>
                <a:latin typeface="GUFMGM+MalgunGothicBold"/>
                <a:cs typeface="GUFMGM+MalgunGothicBold"/>
              </a:rPr>
              <a:t>Plant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093583" y="2528806"/>
            <a:ext cx="762967" cy="3421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94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GUFMGM+MalgunGothicBold"/>
                <a:cs typeface="GUFMGM+MalgunGothicBold"/>
              </a:rPr>
              <a:t>LNGC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954877" y="2541791"/>
            <a:ext cx="736848" cy="3421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94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GUFMGM+MalgunGothicBold"/>
                <a:cs typeface="GUFMGM+MalgunGothicBold"/>
              </a:rPr>
              <a:t>FLNG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734706" y="2554484"/>
            <a:ext cx="762967" cy="3421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94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GUFMGM+MalgunGothicBold"/>
                <a:cs typeface="GUFMGM+MalgunGothicBold"/>
              </a:rPr>
              <a:t>LNGC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810700" y="3116922"/>
            <a:ext cx="269490" cy="3421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94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GUFMGM+MalgunGothicBold"/>
                <a:cs typeface="GUFMGM+MalgunGothicBold"/>
              </a:rPr>
              <a:t>L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6991640" y="3514553"/>
            <a:ext cx="2194493" cy="2745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GUFMGM+MalgunGothicBold"/>
                <a:cs typeface="GUFMGM+MalgunGothicBold"/>
              </a:rPr>
              <a:t>Deepsea</a:t>
            </a:r>
            <a:r>
              <a:rPr dirty="0" sz="1400" b="1">
                <a:solidFill>
                  <a:srgbClr val="000000"/>
                </a:solidFill>
                <a:latin typeface="GUFMGM+MalgunGothicBold"/>
                <a:cs typeface="GUFMGM+MalgunGothicBold"/>
              </a:rPr>
              <a:t> </a:t>
            </a:r>
            <a:r>
              <a:rPr dirty="0" sz="1400" b="1">
                <a:solidFill>
                  <a:srgbClr val="000000"/>
                </a:solidFill>
                <a:latin typeface="GUFMGM+MalgunGothicBold"/>
                <a:cs typeface="GUFMGM+MalgunGothicBold"/>
              </a:rPr>
              <a:t>Wells,</a:t>
            </a:r>
            <a:r>
              <a:rPr dirty="0" sz="1400" b="1">
                <a:solidFill>
                  <a:srgbClr val="000000"/>
                </a:solidFill>
                <a:latin typeface="GUFMGM+MalgunGothicBold"/>
                <a:cs typeface="GUFMGM+MalgunGothicBold"/>
              </a:rPr>
              <a:t> </a:t>
            </a:r>
            <a:r>
              <a:rPr dirty="0" sz="1400" b="1">
                <a:solidFill>
                  <a:srgbClr val="000000"/>
                </a:solidFill>
                <a:latin typeface="GUFMGM+MalgunGothicBold"/>
                <a:cs typeface="GUFMGM+MalgunGothicBold"/>
              </a:rPr>
              <a:t>&gt;100km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041052" y="3564215"/>
            <a:ext cx="3649074" cy="2745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GUFMGM+MalgunGothicBold"/>
                <a:cs typeface="GUFMGM+MalgunGothicBold"/>
              </a:rPr>
              <a:t>LNG</a:t>
            </a:r>
            <a:r>
              <a:rPr dirty="0" sz="1400" b="1">
                <a:solidFill>
                  <a:srgbClr val="000000"/>
                </a:solidFill>
                <a:latin typeface="GUFMGM+MalgunGothicBold"/>
                <a:cs typeface="GUFMGM+MalgunGothicBold"/>
              </a:rPr>
              <a:t> </a:t>
            </a:r>
            <a:r>
              <a:rPr dirty="0" sz="1400" b="1">
                <a:solidFill>
                  <a:srgbClr val="000000"/>
                </a:solidFill>
                <a:latin typeface="GUFMGM+MalgunGothicBold"/>
                <a:cs typeface="GUFMGM+MalgunGothicBold"/>
              </a:rPr>
              <a:t>Pipe</a:t>
            </a:r>
            <a:r>
              <a:rPr dirty="0" sz="1400" b="1">
                <a:solidFill>
                  <a:srgbClr val="000000"/>
                </a:solidFill>
                <a:latin typeface="GUFMGM+MalgunGothicBold"/>
                <a:cs typeface="GUFMGM+MalgunGothicBold"/>
              </a:rPr>
              <a:t> </a:t>
            </a:r>
            <a:r>
              <a:rPr dirty="0" sz="1400" b="1">
                <a:solidFill>
                  <a:srgbClr val="000000"/>
                </a:solidFill>
                <a:latin typeface="GUFMGM+MalgunGothicBold"/>
                <a:cs typeface="GUFMGM+MalgunGothicBold"/>
              </a:rPr>
              <a:t>Line</a:t>
            </a:r>
            <a:r>
              <a:rPr dirty="0" sz="1400" b="1">
                <a:solidFill>
                  <a:srgbClr val="000000"/>
                </a:solidFill>
                <a:latin typeface="GUFMGM+MalgunGothicBold"/>
                <a:cs typeface="GUFMGM+MalgunGothicBold"/>
              </a:rPr>
              <a:t> </a:t>
            </a:r>
            <a:r>
              <a:rPr dirty="0" sz="1400" b="1">
                <a:solidFill>
                  <a:srgbClr val="000000"/>
                </a:solidFill>
                <a:latin typeface="GUFMGM+MalgunGothicBold"/>
                <a:cs typeface="GUFMGM+MalgunGothicBold"/>
              </a:rPr>
              <a:t>from</a:t>
            </a:r>
            <a:r>
              <a:rPr dirty="0" sz="1400" b="1">
                <a:solidFill>
                  <a:srgbClr val="000000"/>
                </a:solidFill>
                <a:latin typeface="GUFMGM+MalgunGothicBold"/>
                <a:cs typeface="GUFMGM+MalgunGothicBold"/>
              </a:rPr>
              <a:t> </a:t>
            </a:r>
            <a:r>
              <a:rPr dirty="0" sz="1400" b="1">
                <a:solidFill>
                  <a:srgbClr val="000000"/>
                </a:solidFill>
                <a:latin typeface="GUFMGM+MalgunGothicBold"/>
                <a:cs typeface="GUFMGM+MalgunGothicBold"/>
              </a:rPr>
              <a:t>subsea</a:t>
            </a:r>
            <a:r>
              <a:rPr dirty="0" sz="1400" b="1">
                <a:solidFill>
                  <a:srgbClr val="000000"/>
                </a:solidFill>
                <a:latin typeface="GUFMGM+MalgunGothicBold"/>
                <a:cs typeface="GUFMGM+MalgunGothicBold"/>
              </a:rPr>
              <a:t> </a:t>
            </a:r>
            <a:r>
              <a:rPr dirty="0" sz="1400" b="1">
                <a:solidFill>
                  <a:srgbClr val="000000"/>
                </a:solidFill>
                <a:latin typeface="GUFMGM+MalgunGothicBold"/>
                <a:cs typeface="GUFMGM+MalgunGothicBold"/>
              </a:rPr>
              <a:t>wells,</a:t>
            </a:r>
            <a:r>
              <a:rPr dirty="0" sz="1400" b="1">
                <a:solidFill>
                  <a:srgbClr val="000000"/>
                </a:solidFill>
                <a:latin typeface="GUFMGM+MalgunGothicBold"/>
                <a:cs typeface="GUFMGM+MalgunGothicBold"/>
              </a:rPr>
              <a:t> </a:t>
            </a:r>
            <a:r>
              <a:rPr dirty="0" sz="1400" b="1">
                <a:solidFill>
                  <a:srgbClr val="000000"/>
                </a:solidFill>
                <a:latin typeface="GUFMGM+MalgunGothicBold"/>
                <a:cs typeface="GUFMGM+MalgunGothicBold"/>
              </a:rPr>
              <a:t>&lt;50km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339248" y="4330956"/>
            <a:ext cx="2411404" cy="3421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94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GUFMGM+MalgunGothicBold"/>
                <a:cs typeface="GUFMGM+MalgunGothicBold"/>
              </a:rPr>
              <a:t>[Onshore</a:t>
            </a:r>
            <a:r>
              <a:rPr dirty="0" sz="1800" b="1">
                <a:solidFill>
                  <a:srgbClr val="ffffff"/>
                </a:solidFill>
                <a:latin typeface="GUFMGM+MalgunGothicBold"/>
                <a:cs typeface="GUFMGM+MalgunGothicBold"/>
              </a:rPr>
              <a:t> </a:t>
            </a:r>
            <a:r>
              <a:rPr dirty="0" sz="1800" b="1">
                <a:solidFill>
                  <a:srgbClr val="ffffff"/>
                </a:solidFill>
                <a:latin typeface="GUFMGM+MalgunGothicBold"/>
                <a:cs typeface="GUFMGM+MalgunGothicBold"/>
              </a:rPr>
              <a:t>LNG</a:t>
            </a:r>
            <a:r>
              <a:rPr dirty="0" sz="1800" b="1">
                <a:solidFill>
                  <a:srgbClr val="ffffff"/>
                </a:solidFill>
                <a:latin typeface="GUFMGM+MalgunGothicBold"/>
                <a:cs typeface="GUFMGM+MalgunGothicBold"/>
              </a:rPr>
              <a:t> </a:t>
            </a:r>
            <a:r>
              <a:rPr dirty="0" sz="1800" b="1">
                <a:solidFill>
                  <a:srgbClr val="ffffff"/>
                </a:solidFill>
                <a:latin typeface="GUFMGM+MalgunGothicBold"/>
                <a:cs typeface="GUFMGM+MalgunGothicBold"/>
              </a:rPr>
              <a:t>Plant]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7128600" y="4330956"/>
            <a:ext cx="2455524" cy="3421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94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GUFMGM+MalgunGothicBold"/>
                <a:cs typeface="GUFMGM+MalgunGothicBold"/>
              </a:rPr>
              <a:t>[Offshore</a:t>
            </a:r>
            <a:r>
              <a:rPr dirty="0" sz="1800" b="1">
                <a:solidFill>
                  <a:srgbClr val="ffffff"/>
                </a:solidFill>
                <a:latin typeface="GUFMGM+MalgunGothicBold"/>
                <a:cs typeface="GUFMGM+MalgunGothicBold"/>
              </a:rPr>
              <a:t> </a:t>
            </a:r>
            <a:r>
              <a:rPr dirty="0" sz="1800" b="1">
                <a:solidFill>
                  <a:srgbClr val="ffffff"/>
                </a:solidFill>
                <a:latin typeface="GUFMGM+MalgunGothicBold"/>
                <a:cs typeface="GUFMGM+MalgunGothicBold"/>
              </a:rPr>
              <a:t>LNG</a:t>
            </a:r>
            <a:r>
              <a:rPr dirty="0" sz="1800" b="1">
                <a:solidFill>
                  <a:srgbClr val="ffffff"/>
                </a:solidFill>
                <a:latin typeface="GUFMGM+MalgunGothicBold"/>
                <a:cs typeface="GUFMGM+MalgunGothicBold"/>
              </a:rPr>
              <a:t> </a:t>
            </a:r>
            <a:r>
              <a:rPr dirty="0" sz="1800" b="1">
                <a:solidFill>
                  <a:srgbClr val="ffffff"/>
                </a:solidFill>
                <a:latin typeface="GUFMGM+MalgunGothicBold"/>
                <a:cs typeface="GUFMGM+MalgunGothicBold"/>
              </a:rPr>
              <a:t>FPSO]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231944" y="4700288"/>
            <a:ext cx="3906723" cy="17442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94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272e3a"/>
                </a:solidFill>
                <a:latin typeface="BKDOMV+ArialMT"/>
                <a:cs typeface="BKDOMV+ArialMT"/>
              </a:rPr>
              <a:t>•</a:t>
            </a:r>
            <a:r>
              <a:rPr dirty="0" sz="1850" spc="225">
                <a:solidFill>
                  <a:srgbClr val="272e3a"/>
                </a:solidFill>
                <a:latin typeface="BKDOMV+ArialMT"/>
                <a:cs typeface="BKDOMV+ArialMT"/>
              </a:rPr>
              <a:t> </a:t>
            </a:r>
            <a:r>
              <a:rPr dirty="0" sz="1800" b="1">
                <a:solidFill>
                  <a:srgbClr val="272e3a"/>
                </a:solidFill>
                <a:latin typeface="GUFMGM+MalgunGothicBold"/>
                <a:cs typeface="GUFMGM+MalgunGothicBold"/>
              </a:rPr>
              <a:t>Pipe</a:t>
            </a:r>
            <a:r>
              <a:rPr dirty="0" sz="1800" b="1">
                <a:solidFill>
                  <a:srgbClr val="272e3a"/>
                </a:solidFill>
                <a:latin typeface="GUFMGM+MalgunGothicBold"/>
                <a:cs typeface="GUFMGM+MalgunGothicBold"/>
              </a:rPr>
              <a:t> </a:t>
            </a:r>
            <a:r>
              <a:rPr dirty="0" sz="1800" b="1">
                <a:solidFill>
                  <a:srgbClr val="272e3a"/>
                </a:solidFill>
                <a:latin typeface="GUFMGM+MalgunGothicBold"/>
                <a:cs typeface="GUFMGM+MalgunGothicBold"/>
              </a:rPr>
              <a:t>lines</a:t>
            </a:r>
            <a:r>
              <a:rPr dirty="0" sz="1800" b="1">
                <a:solidFill>
                  <a:srgbClr val="272e3a"/>
                </a:solidFill>
                <a:latin typeface="GUFMGM+MalgunGothicBold"/>
                <a:cs typeface="GUFMGM+MalgunGothicBold"/>
              </a:rPr>
              <a:t> </a:t>
            </a:r>
            <a:r>
              <a:rPr dirty="0" sz="1800" b="1">
                <a:solidFill>
                  <a:srgbClr val="272e3a"/>
                </a:solidFill>
                <a:latin typeface="GUFMGM+MalgunGothicBold"/>
                <a:cs typeface="GUFMGM+MalgunGothicBold"/>
              </a:rPr>
              <a:t>subsea</a:t>
            </a:r>
          </a:p>
          <a:p>
            <a:pPr marL="0" marR="0">
              <a:lnSpc>
                <a:spcPts val="2394"/>
              </a:lnSpc>
              <a:spcBef>
                <a:spcPts val="365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BKDOMV+ArialMT"/>
                <a:cs typeface="BKDOMV+ArialMT"/>
              </a:rPr>
              <a:t>•</a:t>
            </a:r>
            <a:r>
              <a:rPr dirty="0" sz="1850" spc="225">
                <a:solidFill>
                  <a:srgbClr val="000000"/>
                </a:solidFill>
                <a:latin typeface="BKDOMV+ArialMT"/>
                <a:cs typeface="BKDOMV+Arial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GUFMGM+MalgunGothicBold"/>
                <a:cs typeface="GUFMGM+MalgunGothicBold"/>
              </a:rPr>
              <a:t>Land</a:t>
            </a:r>
            <a:r>
              <a:rPr dirty="0" sz="1800" b="1">
                <a:solidFill>
                  <a:srgbClr val="000000"/>
                </a:solidFill>
                <a:latin typeface="GUFMGM+MalgunGothicBold"/>
                <a:cs typeface="GUFMGM+MalgunGothicBold"/>
              </a:rPr>
              <a:t> </a:t>
            </a:r>
            <a:r>
              <a:rPr dirty="0" sz="1800" b="1">
                <a:solidFill>
                  <a:srgbClr val="000000"/>
                </a:solidFill>
                <a:latin typeface="GUFMGM+MalgunGothicBold"/>
                <a:cs typeface="GUFMGM+MalgunGothicBold"/>
              </a:rPr>
              <a:t>Development</a:t>
            </a:r>
          </a:p>
          <a:p>
            <a:pPr marL="0" marR="0">
              <a:lnSpc>
                <a:spcPts val="2394"/>
              </a:lnSpc>
              <a:spcBef>
                <a:spcPts val="315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BKDOMV+ArialMT"/>
                <a:cs typeface="BKDOMV+ArialMT"/>
              </a:rPr>
              <a:t>•</a:t>
            </a:r>
            <a:r>
              <a:rPr dirty="0" sz="1850" spc="225">
                <a:solidFill>
                  <a:srgbClr val="000000"/>
                </a:solidFill>
                <a:latin typeface="BKDOMV+ArialMT"/>
                <a:cs typeface="BKDOMV+Arial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GUFMGM+MalgunGothicBold"/>
                <a:cs typeface="GUFMGM+MalgunGothicBold"/>
              </a:rPr>
              <a:t>Potential</a:t>
            </a:r>
            <a:r>
              <a:rPr dirty="0" sz="1800" b="1">
                <a:solidFill>
                  <a:srgbClr val="000000"/>
                </a:solidFill>
                <a:latin typeface="GUFMGM+MalgunGothicBold"/>
                <a:cs typeface="GUFMGM+MalgunGothicBold"/>
              </a:rPr>
              <a:t> </a:t>
            </a:r>
            <a:r>
              <a:rPr dirty="0" sz="1800" b="1">
                <a:solidFill>
                  <a:srgbClr val="000000"/>
                </a:solidFill>
                <a:latin typeface="GUFMGM+MalgunGothicBold"/>
                <a:cs typeface="GUFMGM+MalgunGothicBold"/>
              </a:rPr>
              <a:t>Geopolitical</a:t>
            </a:r>
            <a:r>
              <a:rPr dirty="0" sz="1800" b="1">
                <a:solidFill>
                  <a:srgbClr val="000000"/>
                </a:solidFill>
                <a:latin typeface="GUFMGM+MalgunGothicBold"/>
                <a:cs typeface="GUFMGM+MalgunGothicBold"/>
              </a:rPr>
              <a:t> </a:t>
            </a:r>
            <a:r>
              <a:rPr dirty="0" sz="1800" b="1">
                <a:solidFill>
                  <a:srgbClr val="000000"/>
                </a:solidFill>
                <a:latin typeface="GUFMGM+MalgunGothicBold"/>
                <a:cs typeface="GUFMGM+MalgunGothicBold"/>
              </a:rPr>
              <a:t>risk</a:t>
            </a:r>
          </a:p>
          <a:p>
            <a:pPr marL="0" marR="0">
              <a:lnSpc>
                <a:spcPts val="2394"/>
              </a:lnSpc>
              <a:spcBef>
                <a:spcPts val="365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BKDOMV+ArialMT"/>
                <a:cs typeface="BKDOMV+ArialMT"/>
              </a:rPr>
              <a:t>•</a:t>
            </a:r>
            <a:r>
              <a:rPr dirty="0" sz="1850" spc="225">
                <a:solidFill>
                  <a:srgbClr val="000000"/>
                </a:solidFill>
                <a:latin typeface="BKDOMV+ArialMT"/>
                <a:cs typeface="BKDOMV+Arial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GUFMGM+MalgunGothicBold"/>
                <a:cs typeface="GUFMGM+MalgunGothicBold"/>
              </a:rPr>
              <a:t>Expansion</a:t>
            </a:r>
            <a:r>
              <a:rPr dirty="0" sz="1800" b="1">
                <a:solidFill>
                  <a:srgbClr val="000000"/>
                </a:solidFill>
                <a:latin typeface="GUFMGM+MalgunGothicBold"/>
                <a:cs typeface="GUFMGM+MalgunGothicBold"/>
              </a:rPr>
              <a:t> </a:t>
            </a:r>
            <a:r>
              <a:rPr dirty="0" sz="1800" b="1">
                <a:solidFill>
                  <a:srgbClr val="000000"/>
                </a:solidFill>
                <a:latin typeface="GUFMGM+MalgunGothicBold"/>
                <a:cs typeface="GUFMGM+MalgunGothicBold"/>
              </a:rPr>
              <a:t>Possible</a:t>
            </a:r>
            <a:r>
              <a:rPr dirty="0" sz="1800" b="1">
                <a:solidFill>
                  <a:srgbClr val="000000"/>
                </a:solidFill>
                <a:latin typeface="GUFMGM+MalgunGothicBold"/>
                <a:cs typeface="GUFMGM+MalgunGothicBold"/>
              </a:rPr>
              <a:t> </a:t>
            </a:r>
            <a:r>
              <a:rPr dirty="0" sz="1800" b="1">
                <a:solidFill>
                  <a:srgbClr val="000000"/>
                </a:solidFill>
                <a:latin typeface="GUFMGM+MalgunGothicBold"/>
                <a:cs typeface="GUFMGM+MalgunGothicBold"/>
              </a:rPr>
              <a:t>–</a:t>
            </a:r>
            <a:r>
              <a:rPr dirty="0" sz="1800" b="1">
                <a:solidFill>
                  <a:srgbClr val="000000"/>
                </a:solidFill>
                <a:latin typeface="GUFMGM+MalgunGothicBold"/>
                <a:cs typeface="GUFMGM+MalgunGothicBold"/>
              </a:rPr>
              <a:t> </a:t>
            </a:r>
            <a:r>
              <a:rPr dirty="0" sz="1800" b="1">
                <a:solidFill>
                  <a:srgbClr val="000000"/>
                </a:solidFill>
                <a:latin typeface="GUFMGM+MalgunGothicBold"/>
                <a:cs typeface="GUFMGM+MalgunGothicBold"/>
              </a:rPr>
              <a:t>Large</a:t>
            </a:r>
            <a:r>
              <a:rPr dirty="0" sz="1800" b="1">
                <a:solidFill>
                  <a:srgbClr val="000000"/>
                </a:solidFill>
                <a:latin typeface="GUFMGM+MalgunGothicBold"/>
                <a:cs typeface="GUFMGM+MalgunGothicBold"/>
              </a:rPr>
              <a:t> </a:t>
            </a:r>
            <a:r>
              <a:rPr dirty="0" sz="1800" b="1">
                <a:solidFill>
                  <a:srgbClr val="000000"/>
                </a:solidFill>
                <a:latin typeface="GUFMGM+MalgunGothicBold"/>
                <a:cs typeface="GUFMGM+MalgunGothicBold"/>
              </a:rPr>
              <a:t>Plant</a:t>
            </a:r>
          </a:p>
          <a:p>
            <a:pPr marL="0" marR="0">
              <a:lnSpc>
                <a:spcPts val="2394"/>
              </a:lnSpc>
              <a:spcBef>
                <a:spcPts val="315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BKDOMV+ArialMT"/>
                <a:cs typeface="BKDOMV+ArialMT"/>
              </a:rPr>
              <a:t>•</a:t>
            </a:r>
            <a:r>
              <a:rPr dirty="0" sz="1850" spc="225">
                <a:solidFill>
                  <a:srgbClr val="000000"/>
                </a:solidFill>
                <a:latin typeface="BKDOMV+ArialMT"/>
                <a:cs typeface="BKDOMV+Arial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GUFMGM+MalgunGothicBold"/>
                <a:cs typeface="GUFMGM+MalgunGothicBold"/>
              </a:rPr>
              <a:t>Quay</a:t>
            </a:r>
            <a:r>
              <a:rPr dirty="0" sz="1800" b="1">
                <a:solidFill>
                  <a:srgbClr val="000000"/>
                </a:solidFill>
                <a:latin typeface="GUFMGM+MalgunGothicBold"/>
                <a:cs typeface="GUFMGM+MalgunGothicBold"/>
              </a:rPr>
              <a:t> </a:t>
            </a:r>
            <a:r>
              <a:rPr dirty="0" sz="1800" b="1">
                <a:solidFill>
                  <a:srgbClr val="000000"/>
                </a:solidFill>
                <a:latin typeface="GUFMGM+MalgunGothicBold"/>
                <a:cs typeface="GUFMGM+MalgunGothicBold"/>
              </a:rPr>
              <a:t>for</a:t>
            </a:r>
            <a:r>
              <a:rPr dirty="0" sz="1800" b="1">
                <a:solidFill>
                  <a:srgbClr val="000000"/>
                </a:solidFill>
                <a:latin typeface="GUFMGM+MalgunGothicBold"/>
                <a:cs typeface="GUFMGM+MalgunGothicBold"/>
              </a:rPr>
              <a:t> </a:t>
            </a:r>
            <a:r>
              <a:rPr dirty="0" sz="1800" b="1">
                <a:solidFill>
                  <a:srgbClr val="000000"/>
                </a:solidFill>
                <a:latin typeface="GUFMGM+MalgunGothicBold"/>
                <a:cs typeface="GUFMGM+MalgunGothicBold"/>
              </a:rPr>
              <a:t>LNG</a:t>
            </a:r>
            <a:r>
              <a:rPr dirty="0" sz="1800" b="1">
                <a:solidFill>
                  <a:srgbClr val="000000"/>
                </a:solidFill>
                <a:latin typeface="GUFMGM+MalgunGothicBold"/>
                <a:cs typeface="GUFMGM+MalgunGothicBold"/>
              </a:rPr>
              <a:t> </a:t>
            </a:r>
            <a:r>
              <a:rPr dirty="0" sz="1800" b="1">
                <a:solidFill>
                  <a:srgbClr val="000000"/>
                </a:solidFill>
                <a:latin typeface="GUFMGM+MalgunGothicBold"/>
                <a:cs typeface="GUFMGM+MalgunGothicBold"/>
              </a:rPr>
              <a:t>Export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6941428" y="4770665"/>
            <a:ext cx="1663555" cy="3421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94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272e3a"/>
                </a:solidFill>
                <a:latin typeface="BKDOMV+ArialMT"/>
                <a:cs typeface="BKDOMV+ArialMT"/>
              </a:rPr>
              <a:t>•</a:t>
            </a:r>
            <a:r>
              <a:rPr dirty="0" sz="1850" spc="225">
                <a:solidFill>
                  <a:srgbClr val="272e3a"/>
                </a:solidFill>
                <a:latin typeface="BKDOMV+ArialMT"/>
                <a:cs typeface="BKDOMV+ArialMT"/>
              </a:rPr>
              <a:t> </a:t>
            </a:r>
            <a:r>
              <a:rPr dirty="0" sz="1800" b="1">
                <a:solidFill>
                  <a:srgbClr val="272e3a"/>
                </a:solidFill>
                <a:latin typeface="GUFMGM+MalgunGothicBold"/>
                <a:cs typeface="GUFMGM+MalgunGothicBold"/>
              </a:rPr>
              <a:t>Eco-Friendly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6941428" y="5121185"/>
            <a:ext cx="4350749" cy="10431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94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272e3a"/>
                </a:solidFill>
                <a:latin typeface="BKDOMV+ArialMT"/>
                <a:cs typeface="BKDOMV+ArialMT"/>
              </a:rPr>
              <a:t>•</a:t>
            </a:r>
            <a:r>
              <a:rPr dirty="0" sz="1850" spc="225">
                <a:solidFill>
                  <a:srgbClr val="272e3a"/>
                </a:solidFill>
                <a:latin typeface="BKDOMV+ArialMT"/>
                <a:cs typeface="BKDOMV+ArialMT"/>
              </a:rPr>
              <a:t> </a:t>
            </a:r>
            <a:r>
              <a:rPr dirty="0" sz="1800" b="1">
                <a:solidFill>
                  <a:srgbClr val="272e3a"/>
                </a:solidFill>
                <a:latin typeface="GUFMGM+MalgunGothicBold"/>
                <a:cs typeface="GUFMGM+MalgunGothicBold"/>
              </a:rPr>
              <a:t>NIMBY</a:t>
            </a:r>
            <a:r>
              <a:rPr dirty="0" sz="1800" b="1">
                <a:solidFill>
                  <a:srgbClr val="272e3a"/>
                </a:solidFill>
                <a:latin typeface="GUFMGM+MalgunGothicBold"/>
                <a:cs typeface="GUFMGM+MalgunGothicBold"/>
              </a:rPr>
              <a:t> </a:t>
            </a:r>
            <a:r>
              <a:rPr dirty="0" sz="1800" b="1">
                <a:solidFill>
                  <a:srgbClr val="272e3a"/>
                </a:solidFill>
                <a:latin typeface="GUFMGM+MalgunGothicBold"/>
                <a:cs typeface="GUFMGM+MalgunGothicBold"/>
              </a:rPr>
              <a:t>free</a:t>
            </a:r>
            <a:r>
              <a:rPr dirty="0" sz="1800" b="1">
                <a:solidFill>
                  <a:srgbClr val="272e3a"/>
                </a:solidFill>
                <a:latin typeface="GUFMGM+MalgunGothicBold"/>
                <a:cs typeface="GUFMGM+MalgunGothicBold"/>
              </a:rPr>
              <a:t> </a:t>
            </a:r>
            <a:r>
              <a:rPr dirty="0" sz="1800" b="1">
                <a:solidFill>
                  <a:srgbClr val="272e3a"/>
                </a:solidFill>
                <a:latin typeface="GUFMGM+MalgunGothicBold"/>
                <a:cs typeface="GUFMGM+MalgunGothicBold"/>
              </a:rPr>
              <a:t>-</a:t>
            </a:r>
            <a:r>
              <a:rPr dirty="0" sz="1800" b="1">
                <a:solidFill>
                  <a:srgbClr val="272e3a"/>
                </a:solidFill>
                <a:latin typeface="GUFMGM+MalgunGothicBold"/>
                <a:cs typeface="GUFMGM+MalgunGothicBold"/>
              </a:rPr>
              <a:t> </a:t>
            </a:r>
            <a:r>
              <a:rPr dirty="0" sz="1800" b="1">
                <a:solidFill>
                  <a:srgbClr val="272e3a"/>
                </a:solidFill>
                <a:latin typeface="GUFMGM+MalgunGothicBold"/>
                <a:cs typeface="GUFMGM+MalgunGothicBold"/>
              </a:rPr>
              <a:t>Low</a:t>
            </a:r>
            <a:r>
              <a:rPr dirty="0" sz="1800" b="1">
                <a:solidFill>
                  <a:srgbClr val="272e3a"/>
                </a:solidFill>
                <a:latin typeface="GUFMGM+MalgunGothicBold"/>
                <a:cs typeface="GUFMGM+MalgunGothicBold"/>
              </a:rPr>
              <a:t> </a:t>
            </a:r>
            <a:r>
              <a:rPr dirty="0" sz="1800" b="1">
                <a:solidFill>
                  <a:srgbClr val="272e3a"/>
                </a:solidFill>
                <a:latin typeface="GUFMGM+MalgunGothicBold"/>
                <a:cs typeface="GUFMGM+MalgunGothicBold"/>
              </a:rPr>
              <a:t>Social</a:t>
            </a:r>
            <a:r>
              <a:rPr dirty="0" sz="1800" b="1">
                <a:solidFill>
                  <a:srgbClr val="272e3a"/>
                </a:solidFill>
                <a:latin typeface="GUFMGM+MalgunGothicBold"/>
                <a:cs typeface="GUFMGM+MalgunGothicBold"/>
              </a:rPr>
              <a:t> </a:t>
            </a:r>
            <a:r>
              <a:rPr dirty="0" sz="1800" b="1">
                <a:solidFill>
                  <a:srgbClr val="272e3a"/>
                </a:solidFill>
                <a:latin typeface="GUFMGM+MalgunGothicBold"/>
                <a:cs typeface="GUFMGM+MalgunGothicBold"/>
              </a:rPr>
              <a:t>Affairs</a:t>
            </a:r>
          </a:p>
          <a:p>
            <a:pPr marL="0" marR="0">
              <a:lnSpc>
                <a:spcPts val="2394"/>
              </a:lnSpc>
              <a:spcBef>
                <a:spcPts val="365"/>
              </a:spcBef>
              <a:spcAft>
                <a:spcPts val="0"/>
              </a:spcAft>
            </a:pPr>
            <a:r>
              <a:rPr dirty="0" sz="1850">
                <a:solidFill>
                  <a:srgbClr val="272e3a"/>
                </a:solidFill>
                <a:latin typeface="BKDOMV+ArialMT"/>
                <a:cs typeface="BKDOMV+ArialMT"/>
              </a:rPr>
              <a:t>•</a:t>
            </a:r>
            <a:r>
              <a:rPr dirty="0" sz="1850" spc="225">
                <a:solidFill>
                  <a:srgbClr val="272e3a"/>
                </a:solidFill>
                <a:latin typeface="BKDOMV+ArialMT"/>
                <a:cs typeface="BKDOMV+ArialMT"/>
              </a:rPr>
              <a:t> </a:t>
            </a:r>
            <a:r>
              <a:rPr dirty="0" sz="1800" b="1">
                <a:solidFill>
                  <a:srgbClr val="272e3a"/>
                </a:solidFill>
                <a:latin typeface="GUFMGM+MalgunGothicBold"/>
                <a:cs typeface="GUFMGM+MalgunGothicBold"/>
              </a:rPr>
              <a:t>Low</a:t>
            </a:r>
            <a:r>
              <a:rPr dirty="0" sz="1800" b="1">
                <a:solidFill>
                  <a:srgbClr val="272e3a"/>
                </a:solidFill>
                <a:latin typeface="GUFMGM+MalgunGothicBold"/>
                <a:cs typeface="GUFMGM+MalgunGothicBold"/>
              </a:rPr>
              <a:t> </a:t>
            </a:r>
            <a:r>
              <a:rPr dirty="0" sz="1800" b="1">
                <a:solidFill>
                  <a:srgbClr val="272e3a"/>
                </a:solidFill>
                <a:latin typeface="GUFMGM+MalgunGothicBold"/>
                <a:cs typeface="GUFMGM+MalgunGothicBold"/>
              </a:rPr>
              <a:t>de-commissioning</a:t>
            </a:r>
            <a:r>
              <a:rPr dirty="0" sz="1800" b="1">
                <a:solidFill>
                  <a:srgbClr val="272e3a"/>
                </a:solidFill>
                <a:latin typeface="GUFMGM+MalgunGothicBold"/>
                <a:cs typeface="GUFMGM+MalgunGothicBold"/>
              </a:rPr>
              <a:t> </a:t>
            </a:r>
            <a:r>
              <a:rPr dirty="0" sz="1800" b="1">
                <a:solidFill>
                  <a:srgbClr val="272e3a"/>
                </a:solidFill>
                <a:latin typeface="GUFMGM+MalgunGothicBold"/>
                <a:cs typeface="GUFMGM+MalgunGothicBold"/>
              </a:rPr>
              <a:t>$$</a:t>
            </a:r>
            <a:r>
              <a:rPr dirty="0" sz="1800" b="1">
                <a:solidFill>
                  <a:srgbClr val="272e3a"/>
                </a:solidFill>
                <a:latin typeface="GUFMGM+MalgunGothicBold"/>
                <a:cs typeface="GUFMGM+MalgunGothicBold"/>
              </a:rPr>
              <a:t> </a:t>
            </a:r>
            <a:r>
              <a:rPr dirty="0" sz="1800" b="1">
                <a:solidFill>
                  <a:srgbClr val="272e3a"/>
                </a:solidFill>
                <a:latin typeface="GUFMGM+MalgunGothicBold"/>
                <a:cs typeface="GUFMGM+MalgunGothicBold"/>
              </a:rPr>
              <a:t>-</a:t>
            </a:r>
            <a:r>
              <a:rPr dirty="0" sz="1800" b="1">
                <a:solidFill>
                  <a:srgbClr val="272e3a"/>
                </a:solidFill>
                <a:latin typeface="GUFMGM+MalgunGothicBold"/>
                <a:cs typeface="GUFMGM+MalgunGothicBold"/>
              </a:rPr>
              <a:t> </a:t>
            </a:r>
            <a:r>
              <a:rPr dirty="0" sz="1800" b="1">
                <a:solidFill>
                  <a:srgbClr val="272e3a"/>
                </a:solidFill>
                <a:latin typeface="GUFMGM+MalgunGothicBold"/>
                <a:cs typeface="GUFMGM+MalgunGothicBold"/>
              </a:rPr>
              <a:t>Mobility</a:t>
            </a:r>
          </a:p>
          <a:p>
            <a:pPr marL="0" marR="0">
              <a:lnSpc>
                <a:spcPts val="2394"/>
              </a:lnSpc>
              <a:spcBef>
                <a:spcPts val="315"/>
              </a:spcBef>
              <a:spcAft>
                <a:spcPts val="0"/>
              </a:spcAft>
            </a:pPr>
            <a:r>
              <a:rPr dirty="0" sz="1850">
                <a:solidFill>
                  <a:srgbClr val="272e3a"/>
                </a:solidFill>
                <a:latin typeface="BKDOMV+ArialMT"/>
                <a:cs typeface="BKDOMV+ArialMT"/>
              </a:rPr>
              <a:t>•</a:t>
            </a:r>
            <a:r>
              <a:rPr dirty="0" sz="1850" spc="225">
                <a:solidFill>
                  <a:srgbClr val="272e3a"/>
                </a:solidFill>
                <a:latin typeface="BKDOMV+ArialMT"/>
                <a:cs typeface="BKDOMV+ArialMT"/>
              </a:rPr>
              <a:t> </a:t>
            </a:r>
            <a:r>
              <a:rPr dirty="0" sz="1800" b="1">
                <a:solidFill>
                  <a:srgbClr val="272e3a"/>
                </a:solidFill>
                <a:latin typeface="GUFMGM+MalgunGothicBold"/>
                <a:cs typeface="GUFMGM+MalgunGothicBold"/>
              </a:rPr>
              <a:t>Limited</a:t>
            </a:r>
            <a:r>
              <a:rPr dirty="0" sz="1800" b="1">
                <a:solidFill>
                  <a:srgbClr val="272e3a"/>
                </a:solidFill>
                <a:latin typeface="GUFMGM+MalgunGothicBold"/>
                <a:cs typeface="GUFMGM+MalgunGothicBold"/>
              </a:rPr>
              <a:t> </a:t>
            </a:r>
            <a:r>
              <a:rPr dirty="0" sz="1800" b="1">
                <a:solidFill>
                  <a:srgbClr val="272e3a"/>
                </a:solidFill>
                <a:latin typeface="GUFMGM+MalgunGothicBold"/>
                <a:cs typeface="GUFMGM+MalgunGothicBold"/>
              </a:rPr>
              <a:t>Footprint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6941428" y="6172745"/>
            <a:ext cx="2338080" cy="3421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94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272e3a"/>
                </a:solidFill>
                <a:latin typeface="BKDOMV+ArialMT"/>
                <a:cs typeface="BKDOMV+ArialMT"/>
              </a:rPr>
              <a:t>•</a:t>
            </a:r>
            <a:r>
              <a:rPr dirty="0" sz="1850" spc="225">
                <a:solidFill>
                  <a:srgbClr val="272e3a"/>
                </a:solidFill>
                <a:latin typeface="BKDOMV+ArialMT"/>
                <a:cs typeface="BKDOMV+ArialMT"/>
              </a:rPr>
              <a:t> </a:t>
            </a:r>
            <a:r>
              <a:rPr dirty="0" sz="1800" b="1">
                <a:solidFill>
                  <a:srgbClr val="272e3a"/>
                </a:solidFill>
                <a:latin typeface="GUFMGM+MalgunGothicBold"/>
                <a:cs typeface="GUFMGM+MalgunGothicBold"/>
              </a:rPr>
              <a:t>High</a:t>
            </a:r>
            <a:r>
              <a:rPr dirty="0" sz="1800" b="1">
                <a:solidFill>
                  <a:srgbClr val="272e3a"/>
                </a:solidFill>
                <a:latin typeface="GUFMGM+MalgunGothicBold"/>
                <a:cs typeface="GUFMGM+MalgunGothicBold"/>
              </a:rPr>
              <a:t> </a:t>
            </a:r>
            <a:r>
              <a:rPr dirty="0" sz="1800" b="1">
                <a:solidFill>
                  <a:srgbClr val="272e3a"/>
                </a:solidFill>
                <a:latin typeface="GUFMGM+MalgunGothicBold"/>
                <a:cs typeface="GUFMGM+MalgunGothicBold"/>
              </a:rPr>
              <a:t>CAPEX/OPEX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72519" y="102476"/>
            <a:ext cx="2351316" cy="3218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808080"/>
                </a:solidFill>
                <a:latin typeface="PDVBBF+Arial-BoldMT"/>
                <a:cs typeface="PDVBBF+Arial-BoldMT"/>
              </a:rPr>
              <a:t>LNG</a:t>
            </a:r>
            <a:r>
              <a:rPr dirty="0" sz="2000" b="1">
                <a:solidFill>
                  <a:srgbClr val="808080"/>
                </a:solidFill>
                <a:latin typeface="PDVBBF+Arial-BoldMT"/>
                <a:cs typeface="PDVBBF+Arial-BoldMT"/>
              </a:rPr>
              <a:t> </a:t>
            </a:r>
            <a:r>
              <a:rPr dirty="0" sz="2000" b="1">
                <a:solidFill>
                  <a:srgbClr val="808080"/>
                </a:solidFill>
                <a:latin typeface="PDVBBF+Arial-BoldMT"/>
                <a:cs typeface="PDVBBF+Arial-BoldMT"/>
              </a:rPr>
              <a:t>into</a:t>
            </a:r>
            <a:r>
              <a:rPr dirty="0" sz="2000" b="1">
                <a:solidFill>
                  <a:srgbClr val="808080"/>
                </a:solidFill>
                <a:latin typeface="PDVBBF+Arial-BoldMT"/>
                <a:cs typeface="PDVBBF+Arial-BoldMT"/>
              </a:rPr>
              <a:t> </a:t>
            </a:r>
            <a:r>
              <a:rPr dirty="0" sz="2000" b="1">
                <a:solidFill>
                  <a:srgbClr val="808080"/>
                </a:solidFill>
                <a:latin typeface="PDVBBF+Arial-BoldMT"/>
                <a:cs typeface="PDVBBF+Arial-BoldMT"/>
              </a:rPr>
              <a:t>Offshore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83510" y="550862"/>
            <a:ext cx="4150902" cy="495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034ea2"/>
                </a:solidFill>
                <a:latin typeface="Calibri"/>
                <a:cs typeface="Calibri"/>
              </a:rPr>
              <a:t>FLNG</a:t>
            </a:r>
            <a:r>
              <a:rPr dirty="0" sz="3600" b="1">
                <a:solidFill>
                  <a:srgbClr val="034ea2"/>
                </a:solidFill>
                <a:latin typeface="Calibri"/>
                <a:cs typeface="Calibri"/>
              </a:rPr>
              <a:t> </a:t>
            </a:r>
            <a:r>
              <a:rPr dirty="0" sz="3600" b="1">
                <a:solidFill>
                  <a:srgbClr val="034ea2"/>
                </a:solidFill>
                <a:latin typeface="Calibri"/>
                <a:cs typeface="Calibri"/>
              </a:rPr>
              <a:t>Frontiers</a:t>
            </a:r>
            <a:r>
              <a:rPr dirty="0" sz="3600" b="1">
                <a:solidFill>
                  <a:srgbClr val="034ea2"/>
                </a:solidFill>
                <a:latin typeface="Calibri"/>
                <a:cs typeface="Calibri"/>
              </a:rPr>
              <a:t> </a:t>
            </a:r>
            <a:r>
              <a:rPr dirty="0" sz="3600" b="1">
                <a:solidFill>
                  <a:srgbClr val="034ea2"/>
                </a:solidFill>
                <a:latin typeface="Calibri"/>
                <a:cs typeface="Calibri"/>
              </a:rPr>
              <a:t>today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90316" y="4061185"/>
            <a:ext cx="1929365" cy="24080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96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IKAQFA+MalgunGothicRegular"/>
                <a:cs typeface="IKAQFA+MalgunGothicRegular"/>
              </a:rPr>
              <a:t>Source</a:t>
            </a:r>
            <a:r>
              <a:rPr dirty="0" sz="1200">
                <a:solidFill>
                  <a:srgbClr val="000000"/>
                </a:solidFill>
                <a:latin typeface="IKAQFA+MalgunGothicRegular"/>
                <a:cs typeface="IKAQFA+MalgunGothicRegular"/>
              </a:rPr>
              <a:t> </a:t>
            </a:r>
            <a:r>
              <a:rPr dirty="0" sz="1200">
                <a:solidFill>
                  <a:srgbClr val="000000"/>
                </a:solidFill>
                <a:latin typeface="IKAQFA+MalgunGothicRegular"/>
                <a:cs typeface="IKAQFA+MalgunGothicRegular"/>
              </a:rPr>
              <a:t>:</a:t>
            </a:r>
            <a:r>
              <a:rPr dirty="0" sz="1200">
                <a:solidFill>
                  <a:srgbClr val="000000"/>
                </a:solidFill>
                <a:latin typeface="IKAQFA+MalgunGothicRegular"/>
                <a:cs typeface="IKAQFA+MalgunGothicRegular"/>
              </a:rPr>
              <a:t> </a:t>
            </a:r>
            <a:r>
              <a:rPr dirty="0" sz="1200">
                <a:solidFill>
                  <a:srgbClr val="000000"/>
                </a:solidFill>
                <a:latin typeface="IKAQFA+MalgunGothicRegular"/>
                <a:cs typeface="IKAQFA+MalgunGothicRegular"/>
              </a:rPr>
              <a:t>mechademy.com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230364" y="4061185"/>
            <a:ext cx="1089064" cy="24080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96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NHJONL+MalgunGothicRegular,Italic"/>
                <a:cs typeface="NHJONL+MalgunGothicRegular,Italic"/>
              </a:rPr>
              <a:t>Source</a:t>
            </a:r>
            <a:r>
              <a:rPr dirty="0" sz="1200" spc="121">
                <a:solidFill>
                  <a:srgbClr val="000000"/>
                </a:solidFill>
                <a:latin typeface="NHJONL+MalgunGothicRegular,Italic"/>
                <a:cs typeface="NHJONL+MalgunGothicRegular,Italic"/>
              </a:rPr>
              <a:t> </a:t>
            </a:r>
            <a:r>
              <a:rPr dirty="0" sz="1200">
                <a:solidFill>
                  <a:srgbClr val="000000"/>
                </a:solidFill>
                <a:latin typeface="NHJONL+MalgunGothicRegular,Italic"/>
                <a:cs typeface="NHJONL+MalgunGothicRegular,Italic"/>
              </a:rPr>
              <a:t>:</a:t>
            </a:r>
            <a:r>
              <a:rPr dirty="0" sz="1200" spc="119">
                <a:solidFill>
                  <a:srgbClr val="000000"/>
                </a:solidFill>
                <a:latin typeface="NHJONL+MalgunGothicRegular,Italic"/>
                <a:cs typeface="NHJONL+MalgunGothicRegular,Italic"/>
              </a:rPr>
              <a:t> </a:t>
            </a:r>
            <a:r>
              <a:rPr dirty="0" sz="1200">
                <a:solidFill>
                  <a:srgbClr val="000000"/>
                </a:solidFill>
                <a:latin typeface="NHJONL+MalgunGothicRegular,Italic"/>
                <a:cs typeface="NHJONL+MalgunGothicRegular,Italic"/>
              </a:rPr>
              <a:t>Shell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170411" y="4061185"/>
            <a:ext cx="1361100" cy="24080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96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NHJONL+MalgunGothicRegular,Italic"/>
                <a:cs typeface="NHJONL+MalgunGothicRegular,Italic"/>
              </a:rPr>
              <a:t>Source</a:t>
            </a:r>
            <a:r>
              <a:rPr dirty="0" sz="1200" spc="121">
                <a:solidFill>
                  <a:srgbClr val="000000"/>
                </a:solidFill>
                <a:latin typeface="NHJONL+MalgunGothicRegular,Italic"/>
                <a:cs typeface="NHJONL+MalgunGothicRegular,Italic"/>
              </a:rPr>
              <a:t> </a:t>
            </a:r>
            <a:r>
              <a:rPr dirty="0" sz="1200">
                <a:solidFill>
                  <a:srgbClr val="000000"/>
                </a:solidFill>
                <a:latin typeface="NHJONL+MalgunGothicRegular,Italic"/>
                <a:cs typeface="NHJONL+MalgunGothicRegular,Italic"/>
              </a:rPr>
              <a:t>:</a:t>
            </a:r>
            <a:r>
              <a:rPr dirty="0" sz="1200" spc="119">
                <a:solidFill>
                  <a:srgbClr val="000000"/>
                </a:solidFill>
                <a:latin typeface="NHJONL+MalgunGothicRegular,Italic"/>
                <a:cs typeface="NHJONL+MalgunGothicRegular,Italic"/>
              </a:rPr>
              <a:t> </a:t>
            </a:r>
            <a:r>
              <a:rPr dirty="0" sz="1200">
                <a:solidFill>
                  <a:srgbClr val="000000"/>
                </a:solidFill>
                <a:latin typeface="NHJONL+MalgunGothicRegular,Italic"/>
                <a:cs typeface="NHJONL+MalgunGothicRegular,Italic"/>
              </a:rPr>
              <a:t>Petronas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052286" y="4061185"/>
            <a:ext cx="998375" cy="24080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96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NHJONL+MalgunGothicRegular,Italic"/>
                <a:cs typeface="NHJONL+MalgunGothicRegular,Italic"/>
              </a:rPr>
              <a:t>Source</a:t>
            </a:r>
            <a:r>
              <a:rPr dirty="0" sz="1200" spc="121">
                <a:solidFill>
                  <a:srgbClr val="000000"/>
                </a:solidFill>
                <a:latin typeface="NHJONL+MalgunGothicRegular,Italic"/>
                <a:cs typeface="NHJONL+MalgunGothicRegular,Italic"/>
              </a:rPr>
              <a:t> </a:t>
            </a:r>
            <a:r>
              <a:rPr dirty="0" sz="1200">
                <a:solidFill>
                  <a:srgbClr val="000000"/>
                </a:solidFill>
                <a:latin typeface="NHJONL+MalgunGothicRegular,Italic"/>
                <a:cs typeface="NHJONL+MalgunGothicRegular,Italic"/>
              </a:rPr>
              <a:t>:</a:t>
            </a:r>
            <a:r>
              <a:rPr dirty="0" sz="1200" spc="119">
                <a:solidFill>
                  <a:srgbClr val="000000"/>
                </a:solidFill>
                <a:latin typeface="NHJONL+MalgunGothicRegular,Italic"/>
                <a:cs typeface="NHJONL+MalgunGothicRegular,Italic"/>
              </a:rPr>
              <a:t> </a:t>
            </a:r>
            <a:r>
              <a:rPr dirty="0" sz="1200">
                <a:solidFill>
                  <a:srgbClr val="000000"/>
                </a:solidFill>
                <a:latin typeface="NHJONL+MalgunGothicRegular,Italic"/>
                <a:cs typeface="NHJONL+MalgunGothicRegular,Italic"/>
              </a:rPr>
              <a:t>ENI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775164" y="4852832"/>
            <a:ext cx="1806587" cy="6164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94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2060"/>
                </a:solidFill>
                <a:latin typeface="GUFMGM+MalgunGothicBold"/>
                <a:cs typeface="GUFMGM+MalgunGothicBold"/>
              </a:rPr>
              <a:t>PRELUDE</a:t>
            </a:r>
            <a:r>
              <a:rPr dirty="0" sz="1800" b="1">
                <a:solidFill>
                  <a:srgbClr val="002060"/>
                </a:solidFill>
                <a:latin typeface="GUFMGM+MalgunGothicBold"/>
                <a:cs typeface="GUFMGM+MalgunGothicBold"/>
              </a:rPr>
              <a:t> </a:t>
            </a:r>
            <a:r>
              <a:rPr dirty="0" sz="1800" b="1">
                <a:solidFill>
                  <a:srgbClr val="002060"/>
                </a:solidFill>
                <a:latin typeface="GUFMGM+MalgunGothicBold"/>
                <a:cs typeface="GUFMGM+MalgunGothicBold"/>
              </a:rPr>
              <a:t>FLNG</a:t>
            </a:r>
          </a:p>
          <a:p>
            <a:pPr marL="271462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2060"/>
                </a:solidFill>
                <a:latin typeface="GUFMGM+MalgunGothicBold"/>
                <a:cs typeface="GUFMGM+MalgunGothicBold"/>
              </a:rPr>
              <a:t>JUN,</a:t>
            </a:r>
            <a:r>
              <a:rPr dirty="0" sz="1800" b="1">
                <a:solidFill>
                  <a:srgbClr val="002060"/>
                </a:solidFill>
                <a:latin typeface="GUFMGM+MalgunGothicBold"/>
                <a:cs typeface="GUFMGM+MalgunGothicBold"/>
              </a:rPr>
              <a:t> </a:t>
            </a:r>
            <a:r>
              <a:rPr dirty="0" sz="1800" b="1">
                <a:solidFill>
                  <a:srgbClr val="002060"/>
                </a:solidFill>
                <a:latin typeface="GUFMGM+MalgunGothicBold"/>
                <a:cs typeface="GUFMGM+MalgunGothicBold"/>
              </a:rPr>
              <a:t>2017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727268" y="4852832"/>
            <a:ext cx="1455103" cy="6164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94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2060"/>
                </a:solidFill>
                <a:latin typeface="GUFMGM+MalgunGothicBold"/>
                <a:cs typeface="GUFMGM+MalgunGothicBold"/>
              </a:rPr>
              <a:t>PFLNG</a:t>
            </a:r>
            <a:r>
              <a:rPr dirty="0" sz="1800" b="1">
                <a:solidFill>
                  <a:srgbClr val="002060"/>
                </a:solidFill>
                <a:latin typeface="GUFMGM+MalgunGothicBold"/>
                <a:cs typeface="GUFMGM+MalgunGothicBold"/>
              </a:rPr>
              <a:t> </a:t>
            </a:r>
            <a:r>
              <a:rPr dirty="0" sz="1800" b="1">
                <a:solidFill>
                  <a:srgbClr val="002060"/>
                </a:solidFill>
                <a:latin typeface="GUFMGM+MalgunGothicBold"/>
                <a:cs typeface="GUFMGM+MalgunGothicBold"/>
              </a:rPr>
              <a:t>DUA</a:t>
            </a:r>
          </a:p>
          <a:p>
            <a:pPr marL="123031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2060"/>
                </a:solidFill>
                <a:latin typeface="GUFMGM+MalgunGothicBold"/>
                <a:cs typeface="GUFMGM+MalgunGothicBold"/>
              </a:rPr>
              <a:t>FEB,</a:t>
            </a:r>
            <a:r>
              <a:rPr dirty="0" sz="1800" b="1">
                <a:solidFill>
                  <a:srgbClr val="002060"/>
                </a:solidFill>
                <a:latin typeface="GUFMGM+MalgunGothicBold"/>
                <a:cs typeface="GUFMGM+MalgunGothicBold"/>
              </a:rPr>
              <a:t> </a:t>
            </a:r>
            <a:r>
              <a:rPr dirty="0" sz="1800" b="1">
                <a:solidFill>
                  <a:srgbClr val="002060"/>
                </a:solidFill>
                <a:latin typeface="GUFMGM+MalgunGothicBold"/>
                <a:cs typeface="GUFMGM+MalgunGothicBold"/>
              </a:rPr>
              <a:t>2020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9579897" y="4853787"/>
            <a:ext cx="1567015" cy="6164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94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2060"/>
                </a:solidFill>
                <a:latin typeface="GUFMGM+MalgunGothicBold"/>
                <a:cs typeface="GUFMGM+MalgunGothicBold"/>
              </a:rPr>
              <a:t>CORAL</a:t>
            </a:r>
            <a:r>
              <a:rPr dirty="0" sz="1800" b="1">
                <a:solidFill>
                  <a:srgbClr val="002060"/>
                </a:solidFill>
                <a:latin typeface="GUFMGM+MalgunGothicBold"/>
                <a:cs typeface="GUFMGM+MalgunGothicBold"/>
              </a:rPr>
              <a:t> </a:t>
            </a:r>
            <a:r>
              <a:rPr dirty="0" sz="1800" b="1">
                <a:solidFill>
                  <a:srgbClr val="002060"/>
                </a:solidFill>
                <a:latin typeface="GUFMGM+MalgunGothicBold"/>
                <a:cs typeface="GUFMGM+MalgunGothicBold"/>
              </a:rPr>
              <a:t>FLNG</a:t>
            </a:r>
          </a:p>
          <a:p>
            <a:pPr marL="117475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2060"/>
                </a:solidFill>
                <a:latin typeface="GUFMGM+MalgunGothicBold"/>
                <a:cs typeface="GUFMGM+MalgunGothicBold"/>
              </a:rPr>
              <a:t>NOV,</a:t>
            </a:r>
            <a:r>
              <a:rPr dirty="0" sz="1800" b="1">
                <a:solidFill>
                  <a:srgbClr val="002060"/>
                </a:solidFill>
                <a:latin typeface="GUFMGM+MalgunGothicBold"/>
                <a:cs typeface="GUFMGM+MalgunGothicBold"/>
              </a:rPr>
              <a:t> </a:t>
            </a:r>
            <a:r>
              <a:rPr dirty="0" sz="1800" b="1">
                <a:solidFill>
                  <a:srgbClr val="002060"/>
                </a:solidFill>
                <a:latin typeface="GUFMGM+MalgunGothicBold"/>
                <a:cs typeface="GUFMGM+MalgunGothicBold"/>
              </a:rPr>
              <a:t>2021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72519" y="102476"/>
            <a:ext cx="3366472" cy="3218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808080"/>
                </a:solidFill>
                <a:latin typeface="PDVBBF+Arial-BoldMT"/>
                <a:cs typeface="PDVBBF+Arial-BoldMT"/>
              </a:rPr>
              <a:t>Preparing</a:t>
            </a:r>
            <a:r>
              <a:rPr dirty="0" sz="2000" b="1">
                <a:solidFill>
                  <a:srgbClr val="808080"/>
                </a:solidFill>
                <a:latin typeface="PDVBBF+Arial-BoldMT"/>
                <a:cs typeface="PDVBBF+Arial-BoldMT"/>
              </a:rPr>
              <a:t> </a:t>
            </a:r>
            <a:r>
              <a:rPr dirty="0" sz="2000" b="1">
                <a:solidFill>
                  <a:srgbClr val="808080"/>
                </a:solidFill>
                <a:latin typeface="PDVBBF+Arial-BoldMT"/>
                <a:cs typeface="PDVBBF+Arial-BoldMT"/>
              </a:rPr>
              <a:t>for</a:t>
            </a:r>
            <a:r>
              <a:rPr dirty="0" sz="2000" b="1">
                <a:solidFill>
                  <a:srgbClr val="808080"/>
                </a:solidFill>
                <a:latin typeface="PDVBBF+Arial-BoldMT"/>
                <a:cs typeface="PDVBBF+Arial-BoldMT"/>
              </a:rPr>
              <a:t> </a:t>
            </a:r>
            <a:r>
              <a:rPr dirty="0" sz="2000" b="1">
                <a:solidFill>
                  <a:srgbClr val="808080"/>
                </a:solidFill>
                <a:latin typeface="PDVBBF+Arial-BoldMT"/>
                <a:cs typeface="PDVBBF+Arial-BoldMT"/>
              </a:rPr>
              <a:t>Future</a:t>
            </a:r>
            <a:r>
              <a:rPr dirty="0" sz="2000" b="1">
                <a:solidFill>
                  <a:srgbClr val="808080"/>
                </a:solidFill>
                <a:latin typeface="PDVBBF+Arial-BoldMT"/>
                <a:cs typeface="PDVBBF+Arial-BoldMT"/>
              </a:rPr>
              <a:t> </a:t>
            </a:r>
            <a:r>
              <a:rPr dirty="0" sz="2000" b="1">
                <a:solidFill>
                  <a:srgbClr val="808080"/>
                </a:solidFill>
                <a:latin typeface="PDVBBF+Arial-BoldMT"/>
                <a:cs typeface="PDVBBF+Arial-BoldMT"/>
              </a:rPr>
              <a:t>FLNG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83510" y="550862"/>
            <a:ext cx="5830461" cy="495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034ea2"/>
                </a:solidFill>
                <a:latin typeface="Calibri"/>
                <a:cs typeface="Calibri"/>
              </a:rPr>
              <a:t>New</a:t>
            </a:r>
            <a:r>
              <a:rPr dirty="0" sz="3600" b="1">
                <a:solidFill>
                  <a:srgbClr val="034ea2"/>
                </a:solidFill>
                <a:latin typeface="Calibri"/>
                <a:cs typeface="Calibri"/>
              </a:rPr>
              <a:t> </a:t>
            </a:r>
            <a:r>
              <a:rPr dirty="0" sz="3600" b="1">
                <a:solidFill>
                  <a:srgbClr val="034ea2"/>
                </a:solidFill>
                <a:latin typeface="Calibri"/>
                <a:cs typeface="Calibri"/>
              </a:rPr>
              <a:t>Needs</a:t>
            </a:r>
            <a:r>
              <a:rPr dirty="0" sz="3600" b="1">
                <a:solidFill>
                  <a:srgbClr val="034ea2"/>
                </a:solidFill>
                <a:latin typeface="Calibri"/>
                <a:cs typeface="Calibri"/>
              </a:rPr>
              <a:t> </a:t>
            </a:r>
            <a:r>
              <a:rPr dirty="0" sz="3600" b="1">
                <a:solidFill>
                  <a:srgbClr val="034ea2"/>
                </a:solidFill>
                <a:latin typeface="Calibri"/>
                <a:cs typeface="Calibri"/>
              </a:rPr>
              <a:t>–</a:t>
            </a:r>
            <a:r>
              <a:rPr dirty="0" sz="3600" b="1">
                <a:solidFill>
                  <a:srgbClr val="034ea2"/>
                </a:solidFill>
                <a:latin typeface="Calibri"/>
                <a:cs typeface="Calibri"/>
              </a:rPr>
              <a:t> </a:t>
            </a:r>
            <a:r>
              <a:rPr dirty="0" sz="3600" b="1">
                <a:solidFill>
                  <a:srgbClr val="034ea2"/>
                </a:solidFill>
                <a:latin typeface="Calibri"/>
                <a:cs typeface="Calibri"/>
              </a:rPr>
              <a:t>Nearshore</a:t>
            </a:r>
            <a:r>
              <a:rPr dirty="0" sz="3600" b="1">
                <a:solidFill>
                  <a:srgbClr val="034ea2"/>
                </a:solidFill>
                <a:latin typeface="Calibri"/>
                <a:cs typeface="Calibri"/>
              </a:rPr>
              <a:t> </a:t>
            </a:r>
            <a:r>
              <a:rPr dirty="0" sz="3600" b="1">
                <a:solidFill>
                  <a:srgbClr val="034ea2"/>
                </a:solidFill>
                <a:latin typeface="Calibri"/>
                <a:cs typeface="Calibri"/>
              </a:rPr>
              <a:t>FLNG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583289" y="1163773"/>
            <a:ext cx="3692755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1e8fab"/>
                </a:solidFill>
                <a:latin typeface="PDVBBF+Arial-BoldMT"/>
                <a:cs typeface="PDVBBF+Arial-BoldMT"/>
              </a:rPr>
              <a:t>[</a:t>
            </a:r>
            <a:r>
              <a:rPr dirty="0" sz="1600" b="1">
                <a:solidFill>
                  <a:srgbClr val="1e8fab"/>
                </a:solidFill>
                <a:latin typeface="PDVBBF+Arial-BoldMT"/>
                <a:cs typeface="PDVBBF+Arial-BoldMT"/>
              </a:rPr>
              <a:t> </a:t>
            </a:r>
            <a:r>
              <a:rPr dirty="0" sz="1600" b="1">
                <a:solidFill>
                  <a:srgbClr val="1e8fab"/>
                </a:solidFill>
                <a:latin typeface="PDVBBF+Arial-BoldMT"/>
                <a:cs typeface="PDVBBF+Arial-BoldMT"/>
              </a:rPr>
              <a:t>Onshore</a:t>
            </a:r>
            <a:r>
              <a:rPr dirty="0" sz="1600" b="1">
                <a:solidFill>
                  <a:srgbClr val="1e8fab"/>
                </a:solidFill>
                <a:latin typeface="PDVBBF+Arial-BoldMT"/>
                <a:cs typeface="PDVBBF+Arial-BoldMT"/>
              </a:rPr>
              <a:t> </a:t>
            </a:r>
            <a:r>
              <a:rPr dirty="0" sz="1600" b="1">
                <a:solidFill>
                  <a:srgbClr val="1e8fab"/>
                </a:solidFill>
                <a:latin typeface="PDVBBF+Arial-BoldMT"/>
                <a:cs typeface="PDVBBF+Arial-BoldMT"/>
              </a:rPr>
              <a:t>LNG</a:t>
            </a:r>
            <a:r>
              <a:rPr dirty="0" sz="1600" b="1">
                <a:solidFill>
                  <a:srgbClr val="1e8fab"/>
                </a:solidFill>
                <a:latin typeface="PDVBBF+Arial-BoldMT"/>
                <a:cs typeface="PDVBBF+Arial-BoldMT"/>
              </a:rPr>
              <a:t> </a:t>
            </a:r>
            <a:r>
              <a:rPr dirty="0" sz="1600" b="1">
                <a:solidFill>
                  <a:srgbClr val="1e8fab"/>
                </a:solidFill>
                <a:latin typeface="PDVBBF+Arial-BoldMT"/>
                <a:cs typeface="PDVBBF+Arial-BoldMT"/>
              </a:rPr>
              <a:t>Plant</a:t>
            </a:r>
            <a:r>
              <a:rPr dirty="0" sz="1600" b="1">
                <a:solidFill>
                  <a:srgbClr val="1e8fab"/>
                </a:solidFill>
                <a:latin typeface="PDVBBF+Arial-BoldMT"/>
                <a:cs typeface="PDVBBF+Arial-BoldMT"/>
              </a:rPr>
              <a:t> </a:t>
            </a:r>
            <a:r>
              <a:rPr dirty="0" sz="1600" b="1">
                <a:solidFill>
                  <a:srgbClr val="1e8fab"/>
                </a:solidFill>
                <a:latin typeface="PDVBBF+Arial-BoldMT"/>
                <a:cs typeface="PDVBBF+Arial-BoldMT"/>
              </a:rPr>
              <a:t>with</a:t>
            </a:r>
            <a:r>
              <a:rPr dirty="0" sz="1600" b="1">
                <a:solidFill>
                  <a:srgbClr val="1e8fab"/>
                </a:solidFill>
                <a:latin typeface="PDVBBF+Arial-BoldMT"/>
                <a:cs typeface="PDVBBF+Arial-BoldMT"/>
              </a:rPr>
              <a:t> </a:t>
            </a:r>
            <a:r>
              <a:rPr dirty="0" sz="1600" b="1">
                <a:solidFill>
                  <a:srgbClr val="1e8fab"/>
                </a:solidFill>
                <a:latin typeface="PDVBBF+Arial-BoldMT"/>
                <a:cs typeface="PDVBBF+Arial-BoldMT"/>
              </a:rPr>
              <a:t>Pipe</a:t>
            </a:r>
            <a:r>
              <a:rPr dirty="0" sz="1600" b="1">
                <a:solidFill>
                  <a:srgbClr val="1e8fab"/>
                </a:solidFill>
                <a:latin typeface="PDVBBF+Arial-BoldMT"/>
                <a:cs typeface="PDVBBF+Arial-BoldMT"/>
              </a:rPr>
              <a:t> </a:t>
            </a:r>
            <a:r>
              <a:rPr dirty="0" sz="1600" b="1">
                <a:solidFill>
                  <a:srgbClr val="1e8fab"/>
                </a:solidFill>
                <a:latin typeface="PDVBBF+Arial-BoldMT"/>
                <a:cs typeface="PDVBBF+Arial-BoldMT"/>
              </a:rPr>
              <a:t>Line</a:t>
            </a:r>
            <a:r>
              <a:rPr dirty="0" sz="1600" b="1">
                <a:solidFill>
                  <a:srgbClr val="1e8fab"/>
                </a:solidFill>
                <a:latin typeface="PDVBBF+Arial-BoldMT"/>
                <a:cs typeface="PDVBBF+Arial-BoldMT"/>
              </a:rPr>
              <a:t> </a:t>
            </a:r>
            <a:r>
              <a:rPr dirty="0" sz="1600" b="1">
                <a:solidFill>
                  <a:srgbClr val="1e8fab"/>
                </a:solidFill>
                <a:latin typeface="PDVBBF+Arial-BoldMT"/>
                <a:cs typeface="PDVBBF+Arial-BoldMT"/>
              </a:rPr>
              <a:t>]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652642" y="1163773"/>
            <a:ext cx="2340053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1e8fab"/>
                </a:solidFill>
                <a:latin typeface="PDVBBF+Arial-BoldMT"/>
                <a:cs typeface="PDVBBF+Arial-BoldMT"/>
              </a:rPr>
              <a:t>[</a:t>
            </a:r>
            <a:r>
              <a:rPr dirty="0" sz="1600" b="1">
                <a:solidFill>
                  <a:srgbClr val="1e8fab"/>
                </a:solidFill>
                <a:latin typeface="PDVBBF+Arial-BoldMT"/>
                <a:cs typeface="PDVBBF+Arial-BoldMT"/>
              </a:rPr>
              <a:t> </a:t>
            </a:r>
            <a:r>
              <a:rPr dirty="0" sz="1600" b="1">
                <a:solidFill>
                  <a:srgbClr val="1e8fab"/>
                </a:solidFill>
                <a:latin typeface="PDVBBF+Arial-BoldMT"/>
                <a:cs typeface="PDVBBF+Arial-BoldMT"/>
              </a:rPr>
              <a:t>Offshore</a:t>
            </a:r>
            <a:r>
              <a:rPr dirty="0" sz="1600" b="1">
                <a:solidFill>
                  <a:srgbClr val="1e8fab"/>
                </a:solidFill>
                <a:latin typeface="PDVBBF+Arial-BoldMT"/>
                <a:cs typeface="PDVBBF+Arial-BoldMT"/>
              </a:rPr>
              <a:t> </a:t>
            </a:r>
            <a:r>
              <a:rPr dirty="0" sz="1600" b="1">
                <a:solidFill>
                  <a:srgbClr val="1e8fab"/>
                </a:solidFill>
                <a:latin typeface="PDVBBF+Arial-BoldMT"/>
                <a:cs typeface="PDVBBF+Arial-BoldMT"/>
              </a:rPr>
              <a:t>LNG</a:t>
            </a:r>
            <a:r>
              <a:rPr dirty="0" sz="1600" b="1">
                <a:solidFill>
                  <a:srgbClr val="1e8fab"/>
                </a:solidFill>
                <a:latin typeface="PDVBBF+Arial-BoldMT"/>
                <a:cs typeface="PDVBBF+Arial-BoldMT"/>
              </a:rPr>
              <a:t> </a:t>
            </a:r>
            <a:r>
              <a:rPr dirty="0" sz="1600" b="1">
                <a:solidFill>
                  <a:srgbClr val="1e8fab"/>
                </a:solidFill>
                <a:latin typeface="PDVBBF+Arial-BoldMT"/>
                <a:cs typeface="PDVBBF+Arial-BoldMT"/>
              </a:rPr>
              <a:t>FPSO</a:t>
            </a:r>
            <a:r>
              <a:rPr dirty="0" sz="1600" b="1">
                <a:solidFill>
                  <a:srgbClr val="1e8fab"/>
                </a:solidFill>
                <a:latin typeface="PDVBBF+Arial-BoldMT"/>
                <a:cs typeface="PDVBBF+Arial-BoldMT"/>
              </a:rPr>
              <a:t> </a:t>
            </a:r>
            <a:r>
              <a:rPr dirty="0" sz="1600" b="1">
                <a:solidFill>
                  <a:srgbClr val="1e8fab"/>
                </a:solidFill>
                <a:latin typeface="PDVBBF+Arial-BoldMT"/>
                <a:cs typeface="PDVBBF+Arial-BoldMT"/>
              </a:rPr>
              <a:t>]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092683" y="1801638"/>
            <a:ext cx="584150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ffffff"/>
                </a:solidFill>
                <a:latin typeface="PDVBBF+Arial-BoldMT"/>
                <a:cs typeface="PDVBBF+Arial-BoldMT"/>
              </a:rPr>
              <a:t>LNGC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330554" y="3223024"/>
            <a:ext cx="1294765" cy="3912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ffffff"/>
                </a:solidFill>
                <a:latin typeface="PDVBBF+Arial-BoldMT"/>
                <a:cs typeface="PDVBBF+Arial-BoldMT"/>
              </a:rPr>
              <a:t>1</a:t>
            </a:r>
            <a:r>
              <a:rPr dirty="0" sz="1200" b="1">
                <a:solidFill>
                  <a:srgbClr val="ffffff"/>
                </a:solidFill>
                <a:latin typeface="PDVBBF+Arial-BoldMT"/>
                <a:cs typeface="PDVBBF+Arial-BoldMT"/>
              </a:rPr>
              <a:t> </a:t>
            </a:r>
            <a:r>
              <a:rPr dirty="0" sz="1200" b="1">
                <a:solidFill>
                  <a:srgbClr val="ffffff"/>
                </a:solidFill>
                <a:latin typeface="PDVBBF+Arial-BoldMT"/>
                <a:cs typeface="PDVBBF+Arial-BoldMT"/>
              </a:rPr>
              <a:t>~</a:t>
            </a:r>
            <a:r>
              <a:rPr dirty="0" sz="1200" b="1">
                <a:solidFill>
                  <a:srgbClr val="ffffff"/>
                </a:solidFill>
                <a:latin typeface="PDVBBF+Arial-BoldMT"/>
                <a:cs typeface="PDVBBF+Arial-BoldMT"/>
              </a:rPr>
              <a:t> </a:t>
            </a:r>
            <a:r>
              <a:rPr dirty="0" sz="1200" b="1">
                <a:solidFill>
                  <a:srgbClr val="ffffff"/>
                </a:solidFill>
                <a:latin typeface="PDVBBF+Arial-BoldMT"/>
                <a:cs typeface="PDVBBF+Arial-BoldMT"/>
              </a:rPr>
              <a:t>3.6</a:t>
            </a:r>
            <a:r>
              <a:rPr dirty="0" sz="1200" b="1">
                <a:solidFill>
                  <a:srgbClr val="ffffff"/>
                </a:solidFill>
                <a:latin typeface="PDVBBF+Arial-BoldMT"/>
                <a:cs typeface="PDVBBF+Arial-BoldMT"/>
              </a:rPr>
              <a:t> </a:t>
            </a:r>
            <a:r>
              <a:rPr dirty="0" sz="1200" b="1">
                <a:solidFill>
                  <a:srgbClr val="ffffff"/>
                </a:solidFill>
                <a:latin typeface="PDVBBF+Arial-BoldMT"/>
                <a:cs typeface="PDVBBF+Arial-BoldMT"/>
              </a:rPr>
              <a:t>MTPA</a:t>
            </a:r>
          </a:p>
          <a:p>
            <a:pPr marL="0" marR="0">
              <a:lnSpc>
                <a:spcPts val="1340"/>
              </a:lnSpc>
              <a:spcBef>
                <a:spcPts val="149"/>
              </a:spcBef>
              <a:spcAft>
                <a:spcPts val="0"/>
              </a:spcAft>
            </a:pPr>
            <a:r>
              <a:rPr dirty="0" sz="1200" b="1">
                <a:solidFill>
                  <a:srgbClr val="ffffff"/>
                </a:solidFill>
                <a:latin typeface="PDVBBF+Arial-BoldMT"/>
                <a:cs typeface="PDVBBF+Arial-BoldMT"/>
              </a:rPr>
              <a:t>Direct</a:t>
            </a:r>
            <a:r>
              <a:rPr dirty="0" sz="1200" b="1">
                <a:solidFill>
                  <a:srgbClr val="ffffff"/>
                </a:solidFill>
                <a:latin typeface="PDVBBF+Arial-BoldMT"/>
                <a:cs typeface="PDVBBF+Arial-BoldMT"/>
              </a:rPr>
              <a:t> </a:t>
            </a:r>
            <a:r>
              <a:rPr dirty="0" sz="1200" b="1">
                <a:solidFill>
                  <a:srgbClr val="ffffff"/>
                </a:solidFill>
                <a:latin typeface="PDVBBF+Arial-BoldMT"/>
                <a:cs typeface="PDVBBF+Arial-BoldMT"/>
              </a:rPr>
              <a:t>Wellhead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081562" y="3291237"/>
            <a:ext cx="1066013" cy="3912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ffffff"/>
                </a:solidFill>
                <a:latin typeface="PDVBBF+Arial-BoldMT"/>
                <a:cs typeface="PDVBBF+Arial-BoldMT"/>
              </a:rPr>
              <a:t>&gt;</a:t>
            </a:r>
            <a:r>
              <a:rPr dirty="0" sz="1200" b="1">
                <a:solidFill>
                  <a:srgbClr val="ffffff"/>
                </a:solidFill>
                <a:latin typeface="PDVBBF+Arial-BoldMT"/>
                <a:cs typeface="PDVBBF+Arial-BoldMT"/>
              </a:rPr>
              <a:t> </a:t>
            </a:r>
            <a:r>
              <a:rPr dirty="0" sz="1200" b="1">
                <a:solidFill>
                  <a:srgbClr val="ffffff"/>
                </a:solidFill>
                <a:latin typeface="PDVBBF+Arial-BoldMT"/>
                <a:cs typeface="PDVBBF+Arial-BoldMT"/>
              </a:rPr>
              <a:t>3.6</a:t>
            </a:r>
            <a:r>
              <a:rPr dirty="0" sz="1200" b="1">
                <a:solidFill>
                  <a:srgbClr val="ffffff"/>
                </a:solidFill>
                <a:latin typeface="PDVBBF+Arial-BoldMT"/>
                <a:cs typeface="PDVBBF+Arial-BoldMT"/>
              </a:rPr>
              <a:t> </a:t>
            </a:r>
            <a:r>
              <a:rPr dirty="0" sz="1200" b="1">
                <a:solidFill>
                  <a:srgbClr val="ffffff"/>
                </a:solidFill>
                <a:latin typeface="PDVBBF+Arial-BoldMT"/>
                <a:cs typeface="PDVBBF+Arial-BoldMT"/>
              </a:rPr>
              <a:t>MTPA</a:t>
            </a:r>
          </a:p>
          <a:p>
            <a:pPr marL="0" marR="0">
              <a:lnSpc>
                <a:spcPts val="1340"/>
              </a:lnSpc>
              <a:spcBef>
                <a:spcPts val="149"/>
              </a:spcBef>
              <a:spcAft>
                <a:spcPts val="0"/>
              </a:spcAft>
            </a:pPr>
            <a:r>
              <a:rPr dirty="0" sz="1200" spc="-31" b="1">
                <a:solidFill>
                  <a:srgbClr val="ffffff"/>
                </a:solidFill>
                <a:latin typeface="PDVBBF+Arial-BoldMT"/>
                <a:cs typeface="PDVBBF+Arial-BoldMT"/>
              </a:rPr>
              <a:t>LNG</a:t>
            </a:r>
            <a:r>
              <a:rPr dirty="0" sz="1200" spc="-31" b="1">
                <a:solidFill>
                  <a:srgbClr val="ffffff"/>
                </a:solidFill>
                <a:latin typeface="PDVBBF+Arial-BoldMT"/>
                <a:cs typeface="PDVBBF+Arial-BoldMT"/>
              </a:rPr>
              <a:t> </a:t>
            </a:r>
            <a:r>
              <a:rPr dirty="0" sz="1200" spc="-31" b="1">
                <a:solidFill>
                  <a:srgbClr val="ffffff"/>
                </a:solidFill>
                <a:latin typeface="PDVBBF+Arial-BoldMT"/>
                <a:cs typeface="PDVBBF+Arial-BoldMT"/>
              </a:rPr>
              <a:t>Pipe</a:t>
            </a:r>
            <a:r>
              <a:rPr dirty="0" sz="1200" spc="-30" b="1">
                <a:solidFill>
                  <a:srgbClr val="ffffff"/>
                </a:solidFill>
                <a:latin typeface="PDVBBF+Arial-BoldMT"/>
                <a:cs typeface="PDVBBF+Arial-BoldMT"/>
              </a:rPr>
              <a:t> </a:t>
            </a:r>
            <a:r>
              <a:rPr dirty="0" sz="1200" spc="-31" b="1">
                <a:solidFill>
                  <a:srgbClr val="ffffff"/>
                </a:solidFill>
                <a:latin typeface="PDVBBF+Arial-BoldMT"/>
                <a:cs typeface="PDVBBF+Arial-BoldMT"/>
              </a:rPr>
              <a:t>Lin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215760" y="4133078"/>
            <a:ext cx="1364435" cy="2934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272e3a"/>
                </a:solidFill>
                <a:latin typeface="BKDOMV+ArialMT"/>
                <a:cs typeface="BKDOMV+ArialMT"/>
              </a:rPr>
              <a:t>&gt;</a:t>
            </a:r>
            <a:r>
              <a:rPr dirty="0" sz="1800">
                <a:solidFill>
                  <a:srgbClr val="272e3a"/>
                </a:solidFill>
                <a:latin typeface="BKDOMV+ArialMT"/>
                <a:cs typeface="BKDOMV+ArialMT"/>
              </a:rPr>
              <a:t> </a:t>
            </a:r>
            <a:r>
              <a:rPr dirty="0" sz="1800">
                <a:solidFill>
                  <a:srgbClr val="272e3a"/>
                </a:solidFill>
                <a:latin typeface="BKDOMV+ArialMT"/>
                <a:cs typeface="BKDOMV+ArialMT"/>
              </a:rPr>
              <a:t>3.6</a:t>
            </a:r>
            <a:r>
              <a:rPr dirty="0" sz="1800">
                <a:solidFill>
                  <a:srgbClr val="272e3a"/>
                </a:solidFill>
                <a:latin typeface="BKDOMV+ArialMT"/>
                <a:cs typeface="BKDOMV+ArialMT"/>
              </a:rPr>
              <a:t> </a:t>
            </a:r>
            <a:r>
              <a:rPr dirty="0" sz="1800">
                <a:solidFill>
                  <a:srgbClr val="272e3a"/>
                </a:solidFill>
                <a:latin typeface="BKDOMV+ArialMT"/>
                <a:cs typeface="BKDOMV+ArialMT"/>
              </a:rPr>
              <a:t>MTPA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449874" y="4354140"/>
            <a:ext cx="981815" cy="18707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73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 b="1">
                <a:solidFill>
                  <a:srgbClr val="0000ff"/>
                </a:solidFill>
                <a:latin typeface="PDVBBF+Arial-BoldMT"/>
                <a:cs typeface="PDVBBF+Arial-BoldMT"/>
              </a:rPr>
              <a:t>Jetty</a:t>
            </a:r>
            <a:r>
              <a:rPr dirty="0" sz="1050" b="1">
                <a:solidFill>
                  <a:srgbClr val="0000ff"/>
                </a:solidFill>
                <a:latin typeface="PDVBBF+Arial-BoldMT"/>
                <a:cs typeface="PDVBBF+Arial-BoldMT"/>
              </a:rPr>
              <a:t> </a:t>
            </a:r>
            <a:r>
              <a:rPr dirty="0" sz="1050" b="1">
                <a:solidFill>
                  <a:srgbClr val="0000ff"/>
                </a:solidFill>
                <a:latin typeface="PDVBBF+Arial-BoldMT"/>
                <a:cs typeface="PDVBBF+Arial-BoldMT"/>
              </a:rPr>
              <a:t>Moored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746197" y="4638350"/>
            <a:ext cx="567183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ffff00"/>
                </a:solidFill>
                <a:latin typeface="PDVBBF+Arial-BoldMT"/>
                <a:cs typeface="PDVBBF+Arial-BoldMT"/>
              </a:rPr>
              <a:t>FLNG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026219" y="4756032"/>
            <a:ext cx="800025" cy="2934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PDVBBF+Arial-BoldMT"/>
                <a:cs typeface="PDVBBF+Arial-BoldMT"/>
              </a:rPr>
              <a:t>LNGC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6559160" y="4749685"/>
            <a:ext cx="774575" cy="2934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PDVBBF+Arial-BoldMT"/>
                <a:cs typeface="PDVBBF+Arial-BoldMT"/>
              </a:rPr>
              <a:t>FLNG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468292" y="5237234"/>
            <a:ext cx="584150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ffffff"/>
                </a:solidFill>
                <a:latin typeface="PDVBBF+Arial-BoldMT"/>
                <a:cs typeface="PDVBBF+Arial-BoldMT"/>
              </a:rPr>
              <a:t>LNGC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8039786" y="5510189"/>
            <a:ext cx="3014802" cy="8839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1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50">
                <a:solidFill>
                  <a:srgbClr val="000000"/>
                </a:solidFill>
                <a:latin typeface="BKDOMV+ArialMT"/>
                <a:cs typeface="BKDOMV+ArialMT"/>
              </a:rPr>
              <a:t>•</a:t>
            </a:r>
            <a:r>
              <a:rPr dirty="0" sz="1450" spc="176">
                <a:solidFill>
                  <a:srgbClr val="000000"/>
                </a:solidFill>
                <a:latin typeface="BKDOMV+ArialMT"/>
                <a:cs typeface="BKDOMV+ArialMT"/>
              </a:rPr>
              <a:t> </a:t>
            </a:r>
            <a:r>
              <a:rPr dirty="0" sz="1400" b="1">
                <a:solidFill>
                  <a:srgbClr val="000000"/>
                </a:solidFill>
                <a:latin typeface="PDVBBF+Arial-BoldMT"/>
                <a:cs typeface="PDVBBF+Arial-BoldMT"/>
              </a:rPr>
              <a:t>Small</a:t>
            </a:r>
            <a:r>
              <a:rPr dirty="0" sz="1400" b="1">
                <a:solidFill>
                  <a:srgbClr val="000000"/>
                </a:solidFill>
                <a:latin typeface="PDVBBF+Arial-BoldMT"/>
                <a:cs typeface="PDVBBF+Arial-BoldMT"/>
              </a:rPr>
              <a:t> </a:t>
            </a:r>
            <a:r>
              <a:rPr dirty="0" sz="1400" b="1">
                <a:solidFill>
                  <a:srgbClr val="000000"/>
                </a:solidFill>
                <a:latin typeface="PDVBBF+Arial-BoldMT"/>
                <a:cs typeface="PDVBBF+Arial-BoldMT"/>
              </a:rPr>
              <a:t>Land</a:t>
            </a:r>
            <a:r>
              <a:rPr dirty="0" sz="1400" b="1">
                <a:solidFill>
                  <a:srgbClr val="000000"/>
                </a:solidFill>
                <a:latin typeface="PDVBBF+Arial-BoldMT"/>
                <a:cs typeface="PDVBBF+Arial-BoldMT"/>
              </a:rPr>
              <a:t> </a:t>
            </a:r>
            <a:r>
              <a:rPr dirty="0" sz="1400" b="1">
                <a:solidFill>
                  <a:srgbClr val="000000"/>
                </a:solidFill>
                <a:latin typeface="PDVBBF+Arial-BoldMT"/>
                <a:cs typeface="PDVBBF+Arial-BoldMT"/>
              </a:rPr>
              <a:t>Development</a:t>
            </a:r>
            <a:r>
              <a:rPr dirty="0" sz="1400" b="1">
                <a:solidFill>
                  <a:srgbClr val="000000"/>
                </a:solidFill>
                <a:latin typeface="PDVBBF+Arial-BoldMT"/>
                <a:cs typeface="PDVBBF+Arial-BoldMT"/>
              </a:rPr>
              <a:t> </a:t>
            </a:r>
            <a:r>
              <a:rPr dirty="0" sz="1400" b="1">
                <a:solidFill>
                  <a:srgbClr val="000000"/>
                </a:solidFill>
                <a:latin typeface="PDVBBF+Arial-BoldMT"/>
                <a:cs typeface="PDVBBF+Arial-BoldMT"/>
              </a:rPr>
              <a:t>(Quay)</a:t>
            </a:r>
          </a:p>
          <a:p>
            <a:pPr marL="0" marR="0">
              <a:lnSpc>
                <a:spcPts val="1619"/>
              </a:lnSpc>
              <a:spcBef>
                <a:spcPts val="60"/>
              </a:spcBef>
              <a:spcAft>
                <a:spcPts val="0"/>
              </a:spcAft>
            </a:pPr>
            <a:r>
              <a:rPr dirty="0" sz="1450">
                <a:solidFill>
                  <a:srgbClr val="000000"/>
                </a:solidFill>
                <a:latin typeface="BKDOMV+ArialMT"/>
                <a:cs typeface="BKDOMV+ArialMT"/>
              </a:rPr>
              <a:t>•</a:t>
            </a:r>
            <a:r>
              <a:rPr dirty="0" sz="1450" spc="176">
                <a:solidFill>
                  <a:srgbClr val="000000"/>
                </a:solidFill>
                <a:latin typeface="BKDOMV+ArialMT"/>
                <a:cs typeface="BKDOMV+ArialMT"/>
              </a:rPr>
              <a:t> </a:t>
            </a:r>
            <a:r>
              <a:rPr dirty="0" sz="1400" b="1">
                <a:solidFill>
                  <a:srgbClr val="000000"/>
                </a:solidFill>
                <a:latin typeface="PDVBBF+Arial-BoldMT"/>
                <a:cs typeface="PDVBBF+Arial-BoldMT"/>
              </a:rPr>
              <a:t>Electric</a:t>
            </a:r>
            <a:r>
              <a:rPr dirty="0" sz="1400" b="1">
                <a:solidFill>
                  <a:srgbClr val="000000"/>
                </a:solidFill>
                <a:latin typeface="PDVBBF+Arial-BoldMT"/>
                <a:cs typeface="PDVBBF+Arial-BoldMT"/>
              </a:rPr>
              <a:t> </a:t>
            </a:r>
            <a:r>
              <a:rPr dirty="0" sz="1400" b="1">
                <a:solidFill>
                  <a:srgbClr val="000000"/>
                </a:solidFill>
                <a:latin typeface="PDVBBF+Arial-BoldMT"/>
                <a:cs typeface="PDVBBF+Arial-BoldMT"/>
              </a:rPr>
              <a:t>Driven</a:t>
            </a:r>
            <a:r>
              <a:rPr dirty="0" sz="1400" b="1">
                <a:solidFill>
                  <a:srgbClr val="000000"/>
                </a:solidFill>
                <a:latin typeface="PDVBBF+Arial-BoldMT"/>
                <a:cs typeface="PDVBBF+Arial-BoldMT"/>
              </a:rPr>
              <a:t> </a:t>
            </a:r>
            <a:r>
              <a:rPr dirty="0" sz="1400" b="1">
                <a:solidFill>
                  <a:srgbClr val="000000"/>
                </a:solidFill>
                <a:latin typeface="PDVBBF+Arial-BoldMT"/>
                <a:cs typeface="PDVBBF+Arial-BoldMT"/>
              </a:rPr>
              <a:t>(=</a:t>
            </a:r>
            <a:r>
              <a:rPr dirty="0" sz="1400" b="1">
                <a:solidFill>
                  <a:srgbClr val="000000"/>
                </a:solidFill>
                <a:latin typeface="PDVBBF+Arial-BoldMT"/>
                <a:cs typeface="PDVBBF+Arial-BoldMT"/>
              </a:rPr>
              <a:t> </a:t>
            </a:r>
            <a:r>
              <a:rPr dirty="0" sz="1400" b="1">
                <a:solidFill>
                  <a:srgbClr val="000000"/>
                </a:solidFill>
                <a:latin typeface="PDVBBF+Arial-BoldMT"/>
                <a:cs typeface="PDVBBF+Arial-BoldMT"/>
              </a:rPr>
              <a:t>Green)</a:t>
            </a:r>
          </a:p>
          <a:p>
            <a:pPr marL="0" marR="0">
              <a:lnSpc>
                <a:spcPts val="1619"/>
              </a:lnSpc>
              <a:spcBef>
                <a:spcPts val="60"/>
              </a:spcBef>
              <a:spcAft>
                <a:spcPts val="0"/>
              </a:spcAft>
            </a:pPr>
            <a:r>
              <a:rPr dirty="0" sz="1450">
                <a:solidFill>
                  <a:srgbClr val="000000"/>
                </a:solidFill>
                <a:latin typeface="BKDOMV+ArialMT"/>
                <a:cs typeface="BKDOMV+ArialMT"/>
              </a:rPr>
              <a:t>•</a:t>
            </a:r>
            <a:r>
              <a:rPr dirty="0" sz="1450" spc="176">
                <a:solidFill>
                  <a:srgbClr val="000000"/>
                </a:solidFill>
                <a:latin typeface="BKDOMV+ArialMT"/>
                <a:cs typeface="BKDOMV+ArialMT"/>
              </a:rPr>
              <a:t> </a:t>
            </a:r>
            <a:r>
              <a:rPr dirty="0" sz="1400" b="1">
                <a:solidFill>
                  <a:srgbClr val="000000"/>
                </a:solidFill>
                <a:latin typeface="PDVBBF+Arial-BoldMT"/>
                <a:cs typeface="PDVBBF+Arial-BoldMT"/>
              </a:rPr>
              <a:t>Larger</a:t>
            </a:r>
            <a:r>
              <a:rPr dirty="0" sz="1400" b="1">
                <a:solidFill>
                  <a:srgbClr val="000000"/>
                </a:solidFill>
                <a:latin typeface="PDVBBF+Arial-BoldMT"/>
                <a:cs typeface="PDVBBF+Arial-BoldMT"/>
              </a:rPr>
              <a:t> </a:t>
            </a:r>
            <a:r>
              <a:rPr dirty="0" sz="1400" b="1">
                <a:solidFill>
                  <a:srgbClr val="000000"/>
                </a:solidFill>
                <a:latin typeface="PDVBBF+Arial-BoldMT"/>
                <a:cs typeface="PDVBBF+Arial-BoldMT"/>
              </a:rPr>
              <a:t>Production</a:t>
            </a:r>
            <a:r>
              <a:rPr dirty="0" sz="1400" b="1">
                <a:solidFill>
                  <a:srgbClr val="000000"/>
                </a:solidFill>
                <a:latin typeface="PDVBBF+Arial-BoldMT"/>
                <a:cs typeface="PDVBBF+Arial-BoldMT"/>
              </a:rPr>
              <a:t> </a:t>
            </a:r>
            <a:r>
              <a:rPr dirty="0" sz="1400" b="1">
                <a:solidFill>
                  <a:srgbClr val="000000"/>
                </a:solidFill>
                <a:latin typeface="PDVBBF+Arial-BoldMT"/>
                <a:cs typeface="PDVBBF+Arial-BoldMT"/>
              </a:rPr>
              <a:t>Capacity</a:t>
            </a:r>
          </a:p>
          <a:p>
            <a:pPr marL="0" marR="0">
              <a:lnSpc>
                <a:spcPts val="1619"/>
              </a:lnSpc>
              <a:spcBef>
                <a:spcPts val="60"/>
              </a:spcBef>
              <a:spcAft>
                <a:spcPts val="0"/>
              </a:spcAft>
            </a:pPr>
            <a:r>
              <a:rPr dirty="0" sz="1450">
                <a:solidFill>
                  <a:srgbClr val="000000"/>
                </a:solidFill>
                <a:latin typeface="BKDOMV+ArialMT"/>
                <a:cs typeface="BKDOMV+ArialMT"/>
              </a:rPr>
              <a:t>•</a:t>
            </a:r>
            <a:r>
              <a:rPr dirty="0" sz="1450" spc="176">
                <a:solidFill>
                  <a:srgbClr val="000000"/>
                </a:solidFill>
                <a:latin typeface="BKDOMV+ArialMT"/>
                <a:cs typeface="BKDOMV+ArialMT"/>
              </a:rPr>
              <a:t> </a:t>
            </a:r>
            <a:r>
              <a:rPr dirty="0" sz="1400" b="1">
                <a:solidFill>
                  <a:srgbClr val="000000"/>
                </a:solidFill>
                <a:latin typeface="PDVBBF+Arial-BoldMT"/>
                <a:cs typeface="PDVBBF+Arial-BoldMT"/>
              </a:rPr>
              <a:t>Less</a:t>
            </a:r>
            <a:r>
              <a:rPr dirty="0" sz="1400" b="1">
                <a:solidFill>
                  <a:srgbClr val="000000"/>
                </a:solidFill>
                <a:latin typeface="PDVBBF+Arial-BoldMT"/>
                <a:cs typeface="PDVBBF+Arial-BoldMT"/>
              </a:rPr>
              <a:t> </a:t>
            </a:r>
            <a:r>
              <a:rPr dirty="0" sz="1400" b="1">
                <a:solidFill>
                  <a:srgbClr val="000000"/>
                </a:solidFill>
                <a:latin typeface="PDVBBF+Arial-BoldMT"/>
                <a:cs typeface="PDVBBF+Arial-BoldMT"/>
              </a:rPr>
              <a:t>CAPEX</a:t>
            </a:r>
            <a:r>
              <a:rPr dirty="0" sz="1400" b="1">
                <a:solidFill>
                  <a:srgbClr val="272e3a"/>
                </a:solidFill>
                <a:latin typeface="PDVBBF+Arial-BoldMT"/>
                <a:cs typeface="PDVBBF+Arial-BoldMT"/>
              </a:rPr>
              <a:t>/OPEX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3288495" y="5650672"/>
            <a:ext cx="1526977" cy="75988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43"/>
              </a:lnSpc>
              <a:spcBef>
                <a:spcPts val="0"/>
              </a:spcBef>
              <a:spcAft>
                <a:spcPts val="0"/>
              </a:spcAft>
            </a:pPr>
            <a:r>
              <a:rPr dirty="0" sz="1650">
                <a:solidFill>
                  <a:srgbClr val="808080"/>
                </a:solidFill>
                <a:latin typeface="BKDOMV+ArialMT"/>
                <a:cs typeface="BKDOMV+ArialMT"/>
              </a:rPr>
              <a:t>•</a:t>
            </a:r>
            <a:r>
              <a:rPr dirty="0" sz="1650" spc="107">
                <a:solidFill>
                  <a:srgbClr val="808080"/>
                </a:solidFill>
                <a:latin typeface="BKDOMV+ArialMT"/>
                <a:cs typeface="BKDOMV+ArialMT"/>
              </a:rPr>
              <a:t> </a:t>
            </a:r>
            <a:r>
              <a:rPr dirty="0" sz="1600" b="1">
                <a:solidFill>
                  <a:srgbClr val="808080"/>
                </a:solidFill>
                <a:latin typeface="PDVBBF+Arial-BoldMT"/>
                <a:cs typeface="PDVBBF+Arial-BoldMT"/>
              </a:rPr>
              <a:t>Eco-Friendly</a:t>
            </a:r>
          </a:p>
          <a:p>
            <a:pPr marL="0" marR="0">
              <a:lnSpc>
                <a:spcPts val="1843"/>
              </a:lnSpc>
              <a:spcBef>
                <a:spcPts val="126"/>
              </a:spcBef>
              <a:spcAft>
                <a:spcPts val="0"/>
              </a:spcAft>
            </a:pPr>
            <a:r>
              <a:rPr dirty="0" sz="1650">
                <a:solidFill>
                  <a:srgbClr val="808080"/>
                </a:solidFill>
                <a:latin typeface="BKDOMV+ArialMT"/>
                <a:cs typeface="BKDOMV+ArialMT"/>
              </a:rPr>
              <a:t>•</a:t>
            </a:r>
            <a:r>
              <a:rPr dirty="0" sz="1650" spc="107">
                <a:solidFill>
                  <a:srgbClr val="808080"/>
                </a:solidFill>
                <a:latin typeface="BKDOMV+ArialMT"/>
                <a:cs typeface="BKDOMV+ArialMT"/>
              </a:rPr>
              <a:t> </a:t>
            </a:r>
            <a:r>
              <a:rPr dirty="0" sz="1600" b="1">
                <a:solidFill>
                  <a:srgbClr val="808080"/>
                </a:solidFill>
                <a:latin typeface="PDVBBF+Arial-BoldMT"/>
                <a:cs typeface="PDVBBF+Arial-BoldMT"/>
              </a:rPr>
              <a:t>NIMBY</a:t>
            </a:r>
            <a:r>
              <a:rPr dirty="0" sz="1600" b="1">
                <a:solidFill>
                  <a:srgbClr val="808080"/>
                </a:solidFill>
                <a:latin typeface="PDVBBF+Arial-BoldMT"/>
                <a:cs typeface="PDVBBF+Arial-BoldMT"/>
              </a:rPr>
              <a:t> </a:t>
            </a:r>
            <a:r>
              <a:rPr dirty="0" sz="1600" b="1">
                <a:solidFill>
                  <a:srgbClr val="808080"/>
                </a:solidFill>
                <a:latin typeface="PDVBBF+Arial-BoldMT"/>
                <a:cs typeface="PDVBBF+Arial-BoldMT"/>
              </a:rPr>
              <a:t>free</a:t>
            </a:r>
          </a:p>
          <a:p>
            <a:pPr marL="0" marR="0">
              <a:lnSpc>
                <a:spcPts val="1843"/>
              </a:lnSpc>
              <a:spcBef>
                <a:spcPts val="76"/>
              </a:spcBef>
              <a:spcAft>
                <a:spcPts val="0"/>
              </a:spcAft>
            </a:pPr>
            <a:r>
              <a:rPr dirty="0" sz="1650">
                <a:solidFill>
                  <a:srgbClr val="808080"/>
                </a:solidFill>
                <a:latin typeface="BKDOMV+ArialMT"/>
                <a:cs typeface="BKDOMV+ArialMT"/>
              </a:rPr>
              <a:t>•</a:t>
            </a:r>
            <a:r>
              <a:rPr dirty="0" sz="1650" spc="107">
                <a:solidFill>
                  <a:srgbClr val="808080"/>
                </a:solidFill>
                <a:latin typeface="BKDOMV+ArialMT"/>
                <a:cs typeface="BKDOMV+ArialMT"/>
              </a:rPr>
              <a:t> </a:t>
            </a:r>
            <a:r>
              <a:rPr dirty="0" sz="1600" b="1">
                <a:solidFill>
                  <a:srgbClr val="808080"/>
                </a:solidFill>
                <a:latin typeface="PDVBBF+Arial-BoldMT"/>
                <a:cs typeface="PDVBBF+Arial-BoldMT"/>
              </a:rPr>
              <a:t>Mobility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5205016" y="5650672"/>
            <a:ext cx="1403431" cy="27220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43"/>
              </a:lnSpc>
              <a:spcBef>
                <a:spcPts val="0"/>
              </a:spcBef>
              <a:spcAft>
                <a:spcPts val="0"/>
              </a:spcAft>
            </a:pPr>
            <a:r>
              <a:rPr dirty="0" sz="1650">
                <a:solidFill>
                  <a:srgbClr val="808080"/>
                </a:solidFill>
                <a:latin typeface="BKDOMV+ArialMT"/>
                <a:cs typeface="BKDOMV+ArialMT"/>
              </a:rPr>
              <a:t>•</a:t>
            </a:r>
            <a:r>
              <a:rPr dirty="0" sz="1650" spc="107">
                <a:solidFill>
                  <a:srgbClr val="808080"/>
                </a:solidFill>
                <a:latin typeface="BKDOMV+ArialMT"/>
                <a:cs typeface="BKDOMV+ArialMT"/>
              </a:rPr>
              <a:t> </a:t>
            </a:r>
            <a:r>
              <a:rPr dirty="0" sz="1600" b="1">
                <a:solidFill>
                  <a:srgbClr val="808080"/>
                </a:solidFill>
                <a:latin typeface="PDVBBF+Arial-BoldMT"/>
                <a:cs typeface="PDVBBF+Arial-BoldMT"/>
              </a:rPr>
              <a:t>No</a:t>
            </a:r>
            <a:r>
              <a:rPr dirty="0" sz="1600" b="1">
                <a:solidFill>
                  <a:srgbClr val="808080"/>
                </a:solidFill>
                <a:latin typeface="PDVBBF+Arial-BoldMT"/>
                <a:cs typeface="PDVBBF+Arial-BoldMT"/>
              </a:rPr>
              <a:t> </a:t>
            </a:r>
            <a:r>
              <a:rPr dirty="0" sz="1600" b="1">
                <a:solidFill>
                  <a:srgbClr val="808080"/>
                </a:solidFill>
                <a:latin typeface="PDVBBF+Arial-BoldMT"/>
                <a:cs typeface="PDVBBF+Arial-BoldMT"/>
              </a:rPr>
              <a:t>security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5373875" y="5900261"/>
            <a:ext cx="1629834" cy="5089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808080"/>
                </a:solidFill>
                <a:latin typeface="PDVBBF+Arial-BoldMT"/>
                <a:cs typeface="PDVBBF+Arial-BoldMT"/>
              </a:rPr>
              <a:t>concern</a:t>
            </a:r>
            <a:r>
              <a:rPr dirty="0" sz="1600" b="1">
                <a:solidFill>
                  <a:srgbClr val="808080"/>
                </a:solidFill>
                <a:latin typeface="PDVBBF+Arial-BoldMT"/>
                <a:cs typeface="PDVBBF+Arial-BoldMT"/>
              </a:rPr>
              <a:t> </a:t>
            </a:r>
            <a:r>
              <a:rPr dirty="0" sz="1600" b="1">
                <a:solidFill>
                  <a:srgbClr val="808080"/>
                </a:solidFill>
                <a:latin typeface="PDVBBF+Arial-BoldMT"/>
                <a:cs typeface="PDVBBF+Arial-BoldMT"/>
              </a:rPr>
              <a:t>during</a:t>
            </a:r>
          </a:p>
          <a:p>
            <a:pPr marL="0" marR="0">
              <a:lnSpc>
                <a:spcPts val="1787"/>
              </a:lnSpc>
              <a:spcBef>
                <a:spcPts val="132"/>
              </a:spcBef>
              <a:spcAft>
                <a:spcPts val="0"/>
              </a:spcAft>
            </a:pPr>
            <a:r>
              <a:rPr dirty="0" sz="1600" b="1">
                <a:solidFill>
                  <a:srgbClr val="808080"/>
                </a:solidFill>
                <a:latin typeface="PDVBBF+Arial-BoldMT"/>
                <a:cs typeface="PDVBBF+Arial-BoldMT"/>
              </a:rPr>
              <a:t>construction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240205" y="6162481"/>
            <a:ext cx="1743685" cy="18707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73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 b="1">
                <a:solidFill>
                  <a:srgbClr val="272e3a"/>
                </a:solidFill>
                <a:latin typeface="PDVBBF+Arial-BoldMT"/>
                <a:cs typeface="PDVBBF+Arial-BoldMT"/>
              </a:rPr>
              <a:t>Source</a:t>
            </a:r>
            <a:r>
              <a:rPr dirty="0" sz="1050" b="1">
                <a:solidFill>
                  <a:srgbClr val="272e3a"/>
                </a:solidFill>
                <a:latin typeface="PDVBBF+Arial-BoldMT"/>
                <a:cs typeface="PDVBBF+Arial-BoldMT"/>
              </a:rPr>
              <a:t> </a:t>
            </a:r>
            <a:r>
              <a:rPr dirty="0" sz="1050" b="1">
                <a:solidFill>
                  <a:srgbClr val="272e3a"/>
                </a:solidFill>
                <a:latin typeface="PDVBBF+Arial-BoldMT"/>
                <a:cs typeface="PDVBBF+Arial-BoldMT"/>
              </a:rPr>
              <a:t>:</a:t>
            </a:r>
            <a:r>
              <a:rPr dirty="0" sz="1050" b="1">
                <a:solidFill>
                  <a:srgbClr val="272e3a"/>
                </a:solidFill>
                <a:latin typeface="PDVBBF+Arial-BoldMT"/>
                <a:cs typeface="PDVBBF+Arial-BoldMT"/>
              </a:rPr>
              <a:t> </a:t>
            </a:r>
            <a:r>
              <a:rPr dirty="0" sz="1050" b="1">
                <a:solidFill>
                  <a:srgbClr val="272e3a"/>
                </a:solidFill>
                <a:latin typeface="PDVBBF+Arial-BoldMT"/>
                <a:cs typeface="PDVBBF+Arial-BoldMT"/>
              </a:rPr>
              <a:t>BP</a:t>
            </a:r>
            <a:r>
              <a:rPr dirty="0" sz="1050" b="1">
                <a:solidFill>
                  <a:srgbClr val="272e3a"/>
                </a:solidFill>
                <a:latin typeface="PDVBBF+Arial-BoldMT"/>
                <a:cs typeface="PDVBBF+Arial-BoldMT"/>
              </a:rPr>
              <a:t> </a:t>
            </a:r>
            <a:r>
              <a:rPr dirty="0" sz="1050" b="1">
                <a:solidFill>
                  <a:srgbClr val="272e3a"/>
                </a:solidFill>
                <a:latin typeface="PDVBBF+Arial-BoldMT"/>
                <a:cs typeface="PDVBBF+Arial-BoldMT"/>
              </a:rPr>
              <a:t>Golar</a:t>
            </a:r>
            <a:r>
              <a:rPr dirty="0" sz="1050" b="1">
                <a:solidFill>
                  <a:srgbClr val="272e3a"/>
                </a:solidFill>
                <a:latin typeface="PDVBBF+Arial-BoldMT"/>
                <a:cs typeface="PDVBBF+Arial-BoldMT"/>
              </a:rPr>
              <a:t> </a:t>
            </a:r>
            <a:r>
              <a:rPr dirty="0" sz="1050" b="1">
                <a:solidFill>
                  <a:srgbClr val="272e3a"/>
                </a:solidFill>
                <a:latin typeface="PDVBBF+Arial-BoldMT"/>
                <a:cs typeface="PDVBBF+Arial-BoldMT"/>
              </a:rPr>
              <a:t>Tortue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3288495" y="6382192"/>
            <a:ext cx="1944756" cy="27220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43"/>
              </a:lnSpc>
              <a:spcBef>
                <a:spcPts val="0"/>
              </a:spcBef>
              <a:spcAft>
                <a:spcPts val="0"/>
              </a:spcAft>
            </a:pPr>
            <a:r>
              <a:rPr dirty="0" sz="1650">
                <a:solidFill>
                  <a:srgbClr val="808080"/>
                </a:solidFill>
                <a:latin typeface="BKDOMV+ArialMT"/>
                <a:cs typeface="BKDOMV+ArialMT"/>
              </a:rPr>
              <a:t>•</a:t>
            </a:r>
            <a:r>
              <a:rPr dirty="0" sz="1650" spc="107">
                <a:solidFill>
                  <a:srgbClr val="808080"/>
                </a:solidFill>
                <a:latin typeface="BKDOMV+ArialMT"/>
                <a:cs typeface="BKDOMV+ArialMT"/>
              </a:rPr>
              <a:t> </a:t>
            </a:r>
            <a:r>
              <a:rPr dirty="0" sz="1600" b="1">
                <a:solidFill>
                  <a:srgbClr val="808080"/>
                </a:solidFill>
                <a:latin typeface="PDVBBF+Arial-BoldMT"/>
                <a:cs typeface="PDVBBF+Arial-BoldMT"/>
              </a:rPr>
              <a:t>Low</a:t>
            </a:r>
            <a:r>
              <a:rPr dirty="0" sz="1600" b="1">
                <a:solidFill>
                  <a:srgbClr val="808080"/>
                </a:solidFill>
                <a:latin typeface="PDVBBF+Arial-BoldMT"/>
                <a:cs typeface="PDVBBF+Arial-BoldMT"/>
              </a:rPr>
              <a:t> </a:t>
            </a:r>
            <a:r>
              <a:rPr dirty="0" sz="1600" b="1">
                <a:solidFill>
                  <a:srgbClr val="808080"/>
                </a:solidFill>
                <a:latin typeface="PDVBBF+Arial-BoldMT"/>
                <a:cs typeface="PDVBBF+Arial-BoldMT"/>
              </a:rPr>
              <a:t>de-comm</a:t>
            </a:r>
            <a:r>
              <a:rPr dirty="0" sz="1600" b="1">
                <a:solidFill>
                  <a:srgbClr val="808080"/>
                </a:solidFill>
                <a:latin typeface="PDVBBF+Arial-BoldMT"/>
                <a:cs typeface="PDVBBF+Arial-BoldMT"/>
              </a:rPr>
              <a:t> </a:t>
            </a:r>
            <a:r>
              <a:rPr dirty="0" sz="1600" b="1">
                <a:solidFill>
                  <a:srgbClr val="808080"/>
                </a:solidFill>
                <a:latin typeface="PDVBBF+Arial-BoldMT"/>
                <a:cs typeface="PDVBBF+Arial-BoldMT"/>
              </a:rPr>
              <a:t>$$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8205740" y="6388238"/>
            <a:ext cx="3220142" cy="18707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73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 b="1">
                <a:solidFill>
                  <a:srgbClr val="000000"/>
                </a:solidFill>
                <a:latin typeface="PDVBBF+Arial-BoldMT"/>
                <a:cs typeface="PDVBBF+Arial-BoldMT"/>
              </a:rPr>
              <a:t>(No</a:t>
            </a:r>
            <a:r>
              <a:rPr dirty="0" sz="1050" b="1">
                <a:solidFill>
                  <a:srgbClr val="000000"/>
                </a:solidFill>
                <a:latin typeface="PDVBBF+Arial-BoldMT"/>
                <a:cs typeface="PDVBBF+Arial-BoldMT"/>
              </a:rPr>
              <a:t> </a:t>
            </a:r>
            <a:r>
              <a:rPr dirty="0" sz="1050" b="1">
                <a:solidFill>
                  <a:srgbClr val="000000"/>
                </a:solidFill>
                <a:latin typeface="PDVBBF+Arial-BoldMT"/>
                <a:cs typeface="PDVBBF+Arial-BoldMT"/>
              </a:rPr>
              <a:t>Living</a:t>
            </a:r>
            <a:r>
              <a:rPr dirty="0" sz="1050" b="1">
                <a:solidFill>
                  <a:srgbClr val="000000"/>
                </a:solidFill>
                <a:latin typeface="PDVBBF+Arial-BoldMT"/>
                <a:cs typeface="PDVBBF+Arial-BoldMT"/>
              </a:rPr>
              <a:t> </a:t>
            </a:r>
            <a:r>
              <a:rPr dirty="0" sz="1050" b="1">
                <a:solidFill>
                  <a:srgbClr val="000000"/>
                </a:solidFill>
                <a:latin typeface="PDVBBF+Arial-BoldMT"/>
                <a:cs typeface="PDVBBF+Arial-BoldMT"/>
              </a:rPr>
              <a:t>Quarter,</a:t>
            </a:r>
            <a:r>
              <a:rPr dirty="0" sz="1050" b="1">
                <a:solidFill>
                  <a:srgbClr val="000000"/>
                </a:solidFill>
                <a:latin typeface="PDVBBF+Arial-BoldMT"/>
                <a:cs typeface="PDVBBF+Arial-BoldMT"/>
              </a:rPr>
              <a:t> </a:t>
            </a:r>
            <a:r>
              <a:rPr dirty="0" sz="1050" b="1">
                <a:solidFill>
                  <a:srgbClr val="000000"/>
                </a:solidFill>
                <a:latin typeface="PDVBBF+Arial-BoldMT"/>
                <a:cs typeface="PDVBBF+Arial-BoldMT"/>
              </a:rPr>
              <a:t>Power</a:t>
            </a:r>
            <a:r>
              <a:rPr dirty="0" sz="1050" b="1">
                <a:solidFill>
                  <a:srgbClr val="000000"/>
                </a:solidFill>
                <a:latin typeface="PDVBBF+Arial-BoldMT"/>
                <a:cs typeface="PDVBBF+Arial-BoldMT"/>
              </a:rPr>
              <a:t> </a:t>
            </a:r>
            <a:r>
              <a:rPr dirty="0" sz="1050" b="1">
                <a:solidFill>
                  <a:srgbClr val="000000"/>
                </a:solidFill>
                <a:latin typeface="PDVBBF+Arial-BoldMT"/>
                <a:cs typeface="PDVBBF+Arial-BoldMT"/>
              </a:rPr>
              <a:t>Plant,</a:t>
            </a:r>
            <a:r>
              <a:rPr dirty="0" sz="1050" spc="-31" b="1">
                <a:solidFill>
                  <a:srgbClr val="000000"/>
                </a:solidFill>
                <a:latin typeface="PDVBBF+Arial-BoldMT"/>
                <a:cs typeface="PDVBBF+Arial-BoldMT"/>
              </a:rPr>
              <a:t> </a:t>
            </a:r>
            <a:r>
              <a:rPr dirty="0" sz="1050" b="1">
                <a:solidFill>
                  <a:srgbClr val="272e3a"/>
                </a:solidFill>
                <a:latin typeface="PDVBBF+Arial-BoldMT"/>
                <a:cs typeface="PDVBBF+Arial-BoldMT"/>
              </a:rPr>
              <a:t>Turret</a:t>
            </a:r>
            <a:r>
              <a:rPr dirty="0" sz="1050" b="1">
                <a:solidFill>
                  <a:srgbClr val="272e3a"/>
                </a:solidFill>
                <a:latin typeface="PDVBBF+Arial-BoldMT"/>
                <a:cs typeface="PDVBBF+Arial-BoldMT"/>
              </a:rPr>
              <a:t> </a:t>
            </a:r>
            <a:r>
              <a:rPr dirty="0" sz="1050" b="1">
                <a:solidFill>
                  <a:srgbClr val="272e3a"/>
                </a:solidFill>
                <a:latin typeface="PDVBBF+Arial-BoldMT"/>
                <a:cs typeface="PDVBBF+Arial-BoldMT"/>
              </a:rPr>
              <a:t>and</a:t>
            </a:r>
            <a:r>
              <a:rPr dirty="0" sz="1050" b="1">
                <a:solidFill>
                  <a:srgbClr val="272e3a"/>
                </a:solidFill>
                <a:latin typeface="PDVBBF+Arial-BoldMT"/>
                <a:cs typeface="PDVBBF+Arial-BoldMT"/>
              </a:rPr>
              <a:t> </a:t>
            </a:r>
            <a:r>
              <a:rPr dirty="0" sz="1050" b="1">
                <a:solidFill>
                  <a:srgbClr val="272e3a"/>
                </a:solidFill>
                <a:latin typeface="PDVBBF+Arial-BoldMT"/>
                <a:cs typeface="PDVBBF+Arial-BoldMT"/>
              </a:rPr>
              <a:t>Aux</a:t>
            </a:r>
            <a:r>
              <a:rPr dirty="0" sz="1050" b="1">
                <a:solidFill>
                  <a:srgbClr val="000000"/>
                </a:solidFill>
                <a:latin typeface="PDVBBF+Arial-BoldMT"/>
                <a:cs typeface="PDVBBF+Arial-BoldMT"/>
              </a:rPr>
              <a:t>)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72519" y="102476"/>
            <a:ext cx="3366472" cy="3218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808080"/>
                </a:solidFill>
                <a:latin typeface="PDVBBF+Arial-BoldMT"/>
                <a:cs typeface="PDVBBF+Arial-BoldMT"/>
              </a:rPr>
              <a:t>Preparing</a:t>
            </a:r>
            <a:r>
              <a:rPr dirty="0" sz="2000" b="1">
                <a:solidFill>
                  <a:srgbClr val="808080"/>
                </a:solidFill>
                <a:latin typeface="PDVBBF+Arial-BoldMT"/>
                <a:cs typeface="PDVBBF+Arial-BoldMT"/>
              </a:rPr>
              <a:t> </a:t>
            </a:r>
            <a:r>
              <a:rPr dirty="0" sz="2000" b="1">
                <a:solidFill>
                  <a:srgbClr val="808080"/>
                </a:solidFill>
                <a:latin typeface="PDVBBF+Arial-BoldMT"/>
                <a:cs typeface="PDVBBF+Arial-BoldMT"/>
              </a:rPr>
              <a:t>for</a:t>
            </a:r>
            <a:r>
              <a:rPr dirty="0" sz="2000" b="1">
                <a:solidFill>
                  <a:srgbClr val="808080"/>
                </a:solidFill>
                <a:latin typeface="PDVBBF+Arial-BoldMT"/>
                <a:cs typeface="PDVBBF+Arial-BoldMT"/>
              </a:rPr>
              <a:t> </a:t>
            </a:r>
            <a:r>
              <a:rPr dirty="0" sz="2000" b="1">
                <a:solidFill>
                  <a:srgbClr val="808080"/>
                </a:solidFill>
                <a:latin typeface="PDVBBF+Arial-BoldMT"/>
                <a:cs typeface="PDVBBF+Arial-BoldMT"/>
              </a:rPr>
              <a:t>Future</a:t>
            </a:r>
            <a:r>
              <a:rPr dirty="0" sz="2000" b="1">
                <a:solidFill>
                  <a:srgbClr val="808080"/>
                </a:solidFill>
                <a:latin typeface="PDVBBF+Arial-BoldMT"/>
                <a:cs typeface="PDVBBF+Arial-BoldMT"/>
              </a:rPr>
              <a:t> </a:t>
            </a:r>
            <a:r>
              <a:rPr dirty="0" sz="2000" b="1">
                <a:solidFill>
                  <a:srgbClr val="808080"/>
                </a:solidFill>
                <a:latin typeface="PDVBBF+Arial-BoldMT"/>
                <a:cs typeface="PDVBBF+Arial-BoldMT"/>
              </a:rPr>
              <a:t>FLNG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83510" y="550862"/>
            <a:ext cx="5830461" cy="495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034ea2"/>
                </a:solidFill>
                <a:latin typeface="Calibri"/>
                <a:cs typeface="Calibri"/>
              </a:rPr>
              <a:t>New</a:t>
            </a:r>
            <a:r>
              <a:rPr dirty="0" sz="3600" b="1">
                <a:solidFill>
                  <a:srgbClr val="034ea2"/>
                </a:solidFill>
                <a:latin typeface="Calibri"/>
                <a:cs typeface="Calibri"/>
              </a:rPr>
              <a:t> </a:t>
            </a:r>
            <a:r>
              <a:rPr dirty="0" sz="3600" b="1">
                <a:solidFill>
                  <a:srgbClr val="034ea2"/>
                </a:solidFill>
                <a:latin typeface="Calibri"/>
                <a:cs typeface="Calibri"/>
              </a:rPr>
              <a:t>Needs</a:t>
            </a:r>
            <a:r>
              <a:rPr dirty="0" sz="3600" b="1">
                <a:solidFill>
                  <a:srgbClr val="034ea2"/>
                </a:solidFill>
                <a:latin typeface="Calibri"/>
                <a:cs typeface="Calibri"/>
              </a:rPr>
              <a:t> </a:t>
            </a:r>
            <a:r>
              <a:rPr dirty="0" sz="3600" b="1">
                <a:solidFill>
                  <a:srgbClr val="034ea2"/>
                </a:solidFill>
                <a:latin typeface="Calibri"/>
                <a:cs typeface="Calibri"/>
              </a:rPr>
              <a:t>–</a:t>
            </a:r>
            <a:r>
              <a:rPr dirty="0" sz="3600" b="1">
                <a:solidFill>
                  <a:srgbClr val="034ea2"/>
                </a:solidFill>
                <a:latin typeface="Calibri"/>
                <a:cs typeface="Calibri"/>
              </a:rPr>
              <a:t> </a:t>
            </a:r>
            <a:r>
              <a:rPr dirty="0" sz="3600" b="1">
                <a:solidFill>
                  <a:srgbClr val="034ea2"/>
                </a:solidFill>
                <a:latin typeface="Calibri"/>
                <a:cs typeface="Calibri"/>
              </a:rPr>
              <a:t>Nearshore</a:t>
            </a:r>
            <a:r>
              <a:rPr dirty="0" sz="3600" b="1">
                <a:solidFill>
                  <a:srgbClr val="034ea2"/>
                </a:solidFill>
                <a:latin typeface="Calibri"/>
                <a:cs typeface="Calibri"/>
              </a:rPr>
              <a:t> </a:t>
            </a:r>
            <a:r>
              <a:rPr dirty="0" sz="3600" b="1">
                <a:solidFill>
                  <a:srgbClr val="034ea2"/>
                </a:solidFill>
                <a:latin typeface="Calibri"/>
                <a:cs typeface="Calibri"/>
              </a:rPr>
              <a:t>FLNG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70722" y="1129678"/>
            <a:ext cx="7335423" cy="24080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96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ff"/>
                </a:solidFill>
                <a:latin typeface="IKAQFA+MalgunGothicRegular"/>
                <a:cs typeface="IKAQFA+MalgunGothicRegular"/>
              </a:rPr>
              <a:t>*</a:t>
            </a:r>
            <a:r>
              <a:rPr dirty="0" sz="1200" spc="-81">
                <a:solidFill>
                  <a:srgbClr val="0000ff"/>
                </a:solidFill>
                <a:latin typeface="IKAQFA+MalgunGothicRegular"/>
                <a:cs typeface="IKAQFA+MalgunGothicRegular"/>
              </a:rPr>
              <a:t> </a:t>
            </a:r>
            <a:r>
              <a:rPr dirty="0" sz="1200" spc="-40">
                <a:solidFill>
                  <a:srgbClr val="0000ff"/>
                </a:solidFill>
                <a:latin typeface="IKAQFA+MalgunGothicRegular"/>
                <a:cs typeface="IKAQFA+MalgunGothicRegular"/>
              </a:rPr>
              <a:t>Production</a:t>
            </a:r>
            <a:r>
              <a:rPr dirty="0" sz="1200" spc="-40">
                <a:solidFill>
                  <a:srgbClr val="0000ff"/>
                </a:solidFill>
                <a:latin typeface="IKAQFA+MalgunGothicRegular"/>
                <a:cs typeface="IKAQFA+MalgunGothicRegular"/>
              </a:rPr>
              <a:t> </a:t>
            </a:r>
            <a:r>
              <a:rPr dirty="0" sz="1200" spc="-40">
                <a:solidFill>
                  <a:srgbClr val="0000ff"/>
                </a:solidFill>
                <a:latin typeface="IKAQFA+MalgunGothicRegular"/>
                <a:cs typeface="IKAQFA+MalgunGothicRegular"/>
              </a:rPr>
              <a:t>facilities</a:t>
            </a:r>
            <a:r>
              <a:rPr dirty="0" sz="1200" spc="-40">
                <a:solidFill>
                  <a:srgbClr val="0000ff"/>
                </a:solidFill>
                <a:latin typeface="IKAQFA+MalgunGothicRegular"/>
                <a:cs typeface="IKAQFA+MalgunGothicRegular"/>
              </a:rPr>
              <a:t> </a:t>
            </a:r>
            <a:r>
              <a:rPr dirty="0" sz="1200" spc="-40">
                <a:solidFill>
                  <a:srgbClr val="0000ff"/>
                </a:solidFill>
                <a:latin typeface="IKAQFA+MalgunGothicRegular"/>
                <a:cs typeface="IKAQFA+MalgunGothicRegular"/>
              </a:rPr>
              <a:t>selected</a:t>
            </a:r>
            <a:r>
              <a:rPr dirty="0" sz="1200" spc="-40">
                <a:solidFill>
                  <a:srgbClr val="0000ff"/>
                </a:solidFill>
                <a:latin typeface="IKAQFA+MalgunGothicRegular"/>
                <a:cs typeface="IKAQFA+MalgunGothicRegular"/>
              </a:rPr>
              <a:t> </a:t>
            </a:r>
            <a:r>
              <a:rPr dirty="0" sz="1200" spc="-40">
                <a:solidFill>
                  <a:srgbClr val="0000ff"/>
                </a:solidFill>
                <a:latin typeface="IKAQFA+MalgunGothicRegular"/>
                <a:cs typeface="IKAQFA+MalgunGothicRegular"/>
              </a:rPr>
              <a:t>according</a:t>
            </a:r>
            <a:r>
              <a:rPr dirty="0" sz="1200" spc="-40">
                <a:solidFill>
                  <a:srgbClr val="0000ff"/>
                </a:solidFill>
                <a:latin typeface="IKAQFA+MalgunGothicRegular"/>
                <a:cs typeface="IKAQFA+MalgunGothicRegular"/>
              </a:rPr>
              <a:t> </a:t>
            </a:r>
            <a:r>
              <a:rPr dirty="0" sz="1200" spc="-40">
                <a:solidFill>
                  <a:srgbClr val="0000ff"/>
                </a:solidFill>
                <a:latin typeface="IKAQFA+MalgunGothicRegular"/>
                <a:cs typeface="IKAQFA+MalgunGothicRegular"/>
              </a:rPr>
              <a:t>to</a:t>
            </a:r>
            <a:r>
              <a:rPr dirty="0" sz="1200" spc="-40">
                <a:solidFill>
                  <a:srgbClr val="0000ff"/>
                </a:solidFill>
                <a:latin typeface="IKAQFA+MalgunGothicRegular"/>
                <a:cs typeface="IKAQFA+MalgunGothicRegular"/>
              </a:rPr>
              <a:t> </a:t>
            </a:r>
            <a:r>
              <a:rPr dirty="0" sz="1200" spc="-40">
                <a:solidFill>
                  <a:srgbClr val="0000ff"/>
                </a:solidFill>
                <a:latin typeface="IKAQFA+MalgunGothicRegular"/>
                <a:cs typeface="IKAQFA+MalgunGothicRegular"/>
              </a:rPr>
              <a:t>field</a:t>
            </a:r>
            <a:r>
              <a:rPr dirty="0" sz="1200" spc="-40">
                <a:solidFill>
                  <a:srgbClr val="0000ff"/>
                </a:solidFill>
                <a:latin typeface="IKAQFA+MalgunGothicRegular"/>
                <a:cs typeface="IKAQFA+MalgunGothicRegular"/>
              </a:rPr>
              <a:t> </a:t>
            </a:r>
            <a:r>
              <a:rPr dirty="0" sz="1200" spc="-40">
                <a:solidFill>
                  <a:srgbClr val="0000ff"/>
                </a:solidFill>
                <a:latin typeface="IKAQFA+MalgunGothicRegular"/>
                <a:cs typeface="IKAQFA+MalgunGothicRegular"/>
              </a:rPr>
              <a:t>condition</a:t>
            </a:r>
            <a:r>
              <a:rPr dirty="0" sz="1200" spc="-40">
                <a:solidFill>
                  <a:srgbClr val="0000ff"/>
                </a:solidFill>
                <a:latin typeface="IKAQFA+MalgunGothicRegular"/>
                <a:cs typeface="IKAQFA+MalgunGothicRegular"/>
              </a:rPr>
              <a:t> </a:t>
            </a:r>
            <a:r>
              <a:rPr dirty="0" sz="1200" spc="-40">
                <a:solidFill>
                  <a:srgbClr val="0000ff"/>
                </a:solidFill>
                <a:latin typeface="IKAQFA+MalgunGothicRegular"/>
                <a:cs typeface="IKAQFA+MalgunGothicRegular"/>
              </a:rPr>
              <a:t>(FPSO,</a:t>
            </a:r>
            <a:r>
              <a:rPr dirty="0" sz="1200" spc="-40">
                <a:solidFill>
                  <a:srgbClr val="0000ff"/>
                </a:solidFill>
                <a:latin typeface="IKAQFA+MalgunGothicRegular"/>
                <a:cs typeface="IKAQFA+MalgunGothicRegular"/>
              </a:rPr>
              <a:t> </a:t>
            </a:r>
            <a:r>
              <a:rPr dirty="0" sz="1200" spc="-40">
                <a:solidFill>
                  <a:srgbClr val="0000ff"/>
                </a:solidFill>
                <a:latin typeface="IKAQFA+MalgunGothicRegular"/>
                <a:cs typeface="IKAQFA+MalgunGothicRegular"/>
              </a:rPr>
              <a:t>Platform,</a:t>
            </a:r>
            <a:r>
              <a:rPr dirty="0" sz="1200" spc="-40">
                <a:solidFill>
                  <a:srgbClr val="0000ff"/>
                </a:solidFill>
                <a:latin typeface="IKAQFA+MalgunGothicRegular"/>
                <a:cs typeface="IKAQFA+MalgunGothicRegular"/>
              </a:rPr>
              <a:t> </a:t>
            </a:r>
            <a:r>
              <a:rPr dirty="0" sz="1200" spc="-40">
                <a:solidFill>
                  <a:srgbClr val="0000ff"/>
                </a:solidFill>
                <a:latin typeface="IKAQFA+MalgunGothicRegular"/>
                <a:cs typeface="IKAQFA+MalgunGothicRegular"/>
              </a:rPr>
              <a:t>FPU,</a:t>
            </a:r>
            <a:r>
              <a:rPr dirty="0" sz="1200" spc="-40">
                <a:solidFill>
                  <a:srgbClr val="0000ff"/>
                </a:solidFill>
                <a:latin typeface="IKAQFA+MalgunGothicRegular"/>
                <a:cs typeface="IKAQFA+MalgunGothicRegular"/>
              </a:rPr>
              <a:t> </a:t>
            </a:r>
            <a:r>
              <a:rPr dirty="0" sz="1200" spc="-40">
                <a:solidFill>
                  <a:srgbClr val="0000ff"/>
                </a:solidFill>
                <a:latin typeface="IKAQFA+MalgunGothicRegular"/>
                <a:cs typeface="IKAQFA+MalgunGothicRegular"/>
              </a:rPr>
              <a:t>Subsea</a:t>
            </a:r>
            <a:r>
              <a:rPr dirty="0" sz="1200" spc="-40">
                <a:solidFill>
                  <a:srgbClr val="0000ff"/>
                </a:solidFill>
                <a:latin typeface="IKAQFA+MalgunGothicRegular"/>
                <a:cs typeface="IKAQFA+MalgunGothicRegular"/>
              </a:rPr>
              <a:t> </a:t>
            </a:r>
            <a:r>
              <a:rPr dirty="0" sz="1200" spc="-40">
                <a:solidFill>
                  <a:srgbClr val="0000ff"/>
                </a:solidFill>
                <a:latin typeface="IKAQFA+MalgunGothicRegular"/>
                <a:cs typeface="IKAQFA+MalgunGothicRegular"/>
              </a:rPr>
              <a:t>Production</a:t>
            </a:r>
            <a:r>
              <a:rPr dirty="0" sz="1200" spc="-40">
                <a:solidFill>
                  <a:srgbClr val="0000ff"/>
                </a:solidFill>
                <a:latin typeface="IKAQFA+MalgunGothicRegular"/>
                <a:cs typeface="IKAQFA+MalgunGothicRegular"/>
              </a:rPr>
              <a:t> </a:t>
            </a:r>
            <a:r>
              <a:rPr dirty="0" sz="1200" spc="-40">
                <a:solidFill>
                  <a:srgbClr val="0000ff"/>
                </a:solidFill>
                <a:latin typeface="IKAQFA+MalgunGothicRegular"/>
                <a:cs typeface="IKAQFA+MalgunGothicRegular"/>
              </a:rPr>
              <a:t>and</a:t>
            </a:r>
            <a:r>
              <a:rPr dirty="0" sz="1200" spc="-40">
                <a:solidFill>
                  <a:srgbClr val="0000ff"/>
                </a:solidFill>
                <a:latin typeface="IKAQFA+MalgunGothicRegular"/>
                <a:cs typeface="IKAQFA+MalgunGothicRegular"/>
              </a:rPr>
              <a:t> </a:t>
            </a:r>
            <a:r>
              <a:rPr dirty="0" sz="1200" spc="-40">
                <a:solidFill>
                  <a:srgbClr val="0000ff"/>
                </a:solidFill>
                <a:latin typeface="IKAQFA+MalgunGothicRegular"/>
                <a:cs typeface="IKAQFA+MalgunGothicRegular"/>
              </a:rPr>
              <a:t>so</a:t>
            </a:r>
            <a:r>
              <a:rPr dirty="0" sz="1200" spc="-40">
                <a:solidFill>
                  <a:srgbClr val="0000ff"/>
                </a:solidFill>
                <a:latin typeface="IKAQFA+MalgunGothicRegular"/>
                <a:cs typeface="IKAQFA+MalgunGothicRegular"/>
              </a:rPr>
              <a:t> </a:t>
            </a:r>
            <a:r>
              <a:rPr dirty="0" sz="1200" spc="-40">
                <a:solidFill>
                  <a:srgbClr val="0000ff"/>
                </a:solidFill>
                <a:latin typeface="IKAQFA+MalgunGothicRegular"/>
                <a:cs typeface="IKAQFA+MalgunGothicRegular"/>
              </a:rPr>
              <a:t>on)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43386" y="1362347"/>
            <a:ext cx="993260" cy="375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1906" marR="0">
              <a:lnSpc>
                <a:spcPts val="1396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1a1a1a"/>
                </a:solidFill>
                <a:latin typeface="IKAQFA+MalgunGothicRegular"/>
                <a:cs typeface="IKAQFA+MalgunGothicRegular"/>
              </a:rPr>
              <a:t>Production</a:t>
            </a:r>
            <a:r>
              <a:rPr dirty="0" sz="1050">
                <a:solidFill>
                  <a:srgbClr val="1a1a1a"/>
                </a:solidFill>
                <a:latin typeface="IKAQFA+MalgunGothicRegular"/>
                <a:cs typeface="IKAQFA+MalgunGothicRegular"/>
              </a:rPr>
              <a:t> </a:t>
            </a:r>
            <a:r>
              <a:rPr dirty="0" sz="1050">
                <a:solidFill>
                  <a:srgbClr val="1a1a1a"/>
                </a:solidFill>
                <a:latin typeface="IKAQFA+MalgunGothicRegular"/>
                <a:cs typeface="IKAQFA+MalgunGothicRegular"/>
              </a:rPr>
              <a:t>&amp;</a:t>
            </a:r>
          </a:p>
          <a:p>
            <a:pPr marL="0" marR="0">
              <a:lnSpc>
                <a:spcPts val="12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1a1a1a"/>
                </a:solidFill>
                <a:latin typeface="IKAQFA+MalgunGothicRegular"/>
                <a:cs typeface="IKAQFA+MalgunGothicRegular"/>
              </a:rPr>
              <a:t>Pre-treatment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0808837" y="1362347"/>
            <a:ext cx="993260" cy="375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1906" marR="0">
              <a:lnSpc>
                <a:spcPts val="1396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1a1a1a"/>
                </a:solidFill>
                <a:latin typeface="IKAQFA+MalgunGothicRegular"/>
                <a:cs typeface="IKAQFA+MalgunGothicRegular"/>
              </a:rPr>
              <a:t>Production</a:t>
            </a:r>
            <a:r>
              <a:rPr dirty="0" sz="1050">
                <a:solidFill>
                  <a:srgbClr val="1a1a1a"/>
                </a:solidFill>
                <a:latin typeface="IKAQFA+MalgunGothicRegular"/>
                <a:cs typeface="IKAQFA+MalgunGothicRegular"/>
              </a:rPr>
              <a:t> </a:t>
            </a:r>
            <a:r>
              <a:rPr dirty="0" sz="1050">
                <a:solidFill>
                  <a:srgbClr val="1a1a1a"/>
                </a:solidFill>
                <a:latin typeface="IKAQFA+MalgunGothicRegular"/>
                <a:cs typeface="IKAQFA+MalgunGothicRegular"/>
              </a:rPr>
              <a:t>&amp;</a:t>
            </a:r>
          </a:p>
          <a:p>
            <a:pPr marL="0" marR="0">
              <a:lnSpc>
                <a:spcPts val="12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1a1a1a"/>
                </a:solidFill>
                <a:latin typeface="IKAQFA+MalgunGothicRegular"/>
                <a:cs typeface="IKAQFA+MalgunGothicRegular"/>
              </a:rPr>
              <a:t>Pre-treatment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421009" y="1442356"/>
            <a:ext cx="626873" cy="2154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96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1a1a1a"/>
                </a:solidFill>
                <a:latin typeface="IKAQFA+MalgunGothicRegular"/>
                <a:cs typeface="IKAQFA+MalgunGothicRegular"/>
              </a:rPr>
              <a:t>Pipeline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257572" y="1442356"/>
            <a:ext cx="888299" cy="2154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96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1a1a1a"/>
                </a:solidFill>
                <a:latin typeface="IKAQFA+MalgunGothicRegular"/>
                <a:cs typeface="IKAQFA+MalgunGothicRegular"/>
              </a:rPr>
              <a:t>Liquefaction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234263" y="1442356"/>
            <a:ext cx="618799" cy="2154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96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1a1a1a"/>
                </a:solidFill>
                <a:latin typeface="IKAQFA+MalgunGothicRegular"/>
                <a:cs typeface="IKAQFA+MalgunGothicRegular"/>
              </a:rPr>
              <a:t>Storage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061714" y="1442356"/>
            <a:ext cx="792453" cy="2154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96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1a1a1a"/>
                </a:solidFill>
                <a:latin typeface="IKAQFA+MalgunGothicRegular"/>
                <a:cs typeface="IKAQFA+MalgunGothicRegular"/>
              </a:rPr>
              <a:t>Offloading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7201702" y="1442356"/>
            <a:ext cx="792453" cy="2154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96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1a1a1a"/>
                </a:solidFill>
                <a:latin typeface="IKAQFA+MalgunGothicRegular"/>
                <a:cs typeface="IKAQFA+MalgunGothicRegular"/>
              </a:rPr>
              <a:t>Offloading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8274983" y="1442356"/>
            <a:ext cx="618799" cy="2154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96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1a1a1a"/>
                </a:solidFill>
                <a:latin typeface="IKAQFA+MalgunGothicRegular"/>
                <a:cs typeface="IKAQFA+MalgunGothicRegular"/>
              </a:rPr>
              <a:t>Storage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8950379" y="1442356"/>
            <a:ext cx="888299" cy="2154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96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1a1a1a"/>
                </a:solidFill>
                <a:latin typeface="IKAQFA+MalgunGothicRegular"/>
                <a:cs typeface="IKAQFA+MalgunGothicRegular"/>
              </a:rPr>
              <a:t>Liquefaction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213809" y="2281867"/>
            <a:ext cx="514330" cy="21833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19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 spc="10" b="1">
                <a:solidFill>
                  <a:srgbClr val="ffffff"/>
                </a:solidFill>
                <a:latin typeface="GUFMGM+MalgunGothicBold"/>
                <a:cs typeface="GUFMGM+MalgunGothicBold"/>
              </a:rPr>
              <a:t>LNGC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9428172" y="2661982"/>
            <a:ext cx="1106545" cy="5254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2"/>
              </a:lnSpc>
              <a:spcBef>
                <a:spcPts val="0"/>
              </a:spcBef>
              <a:spcAft>
                <a:spcPts val="0"/>
              </a:spcAft>
            </a:pPr>
            <a:r>
              <a:rPr dirty="0" sz="1350" spc="-10">
                <a:solidFill>
                  <a:srgbClr val="000000"/>
                </a:solidFill>
                <a:latin typeface="IKAQFA+MalgunGothicRegular"/>
                <a:cs typeface="IKAQFA+MalgunGothicRegular"/>
              </a:rPr>
              <a:t>LNG</a:t>
            </a:r>
          </a:p>
          <a:p>
            <a:pPr marL="12700" marR="0">
              <a:lnSpc>
                <a:spcPts val="1772"/>
              </a:lnSpc>
              <a:spcBef>
                <a:spcPts val="241"/>
              </a:spcBef>
              <a:spcAft>
                <a:spcPts val="0"/>
              </a:spcAft>
            </a:pPr>
            <a:r>
              <a:rPr dirty="0" sz="1350">
                <a:solidFill>
                  <a:srgbClr val="000000"/>
                </a:solidFill>
                <a:latin typeface="IKAQFA+MalgunGothicRegular"/>
                <a:cs typeface="IKAQFA+MalgunGothicRegular"/>
              </a:rPr>
              <a:t>Pipeline</a:t>
            </a:r>
            <a:r>
              <a:rPr dirty="0" sz="1350">
                <a:solidFill>
                  <a:srgbClr val="000000"/>
                </a:solidFill>
                <a:latin typeface="IKAQFA+MalgunGothicRegular"/>
                <a:cs typeface="IKAQFA+MalgunGothicRegular"/>
              </a:rPr>
              <a:t> </a:t>
            </a:r>
            <a:r>
              <a:rPr dirty="0" sz="1350" spc="-10">
                <a:solidFill>
                  <a:srgbClr val="000000"/>
                </a:solidFill>
                <a:latin typeface="IKAQFA+MalgunGothicRegular"/>
                <a:cs typeface="IKAQFA+MalgunGothicRegular"/>
              </a:rPr>
              <a:t>Gas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4912041" y="2788880"/>
            <a:ext cx="1042210" cy="21833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19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0000ff"/>
                </a:solidFill>
                <a:latin typeface="IKAQFA+MalgunGothicRegular"/>
                <a:cs typeface="IKAQFA+MalgunGothicRegular"/>
              </a:rPr>
              <a:t>*</a:t>
            </a:r>
            <a:r>
              <a:rPr dirty="0" sz="1050" spc="-68">
                <a:solidFill>
                  <a:srgbClr val="0000ff"/>
                </a:solidFill>
                <a:latin typeface="IKAQFA+MalgunGothicRegular"/>
                <a:cs typeface="IKAQFA+MalgunGothicRegular"/>
              </a:rPr>
              <a:t> </a:t>
            </a:r>
            <a:r>
              <a:rPr dirty="0" sz="1050" spc="-33">
                <a:solidFill>
                  <a:srgbClr val="0000ff"/>
                </a:solidFill>
                <a:latin typeface="IKAQFA+MalgunGothicRegular"/>
                <a:cs typeface="IKAQFA+MalgunGothicRegular"/>
              </a:rPr>
              <a:t>Jetty</a:t>
            </a:r>
            <a:r>
              <a:rPr dirty="0" sz="1050" spc="-37">
                <a:solidFill>
                  <a:srgbClr val="0000ff"/>
                </a:solidFill>
                <a:latin typeface="IKAQFA+MalgunGothicRegular"/>
                <a:cs typeface="IKAQFA+MalgunGothicRegular"/>
              </a:rPr>
              <a:t> </a:t>
            </a:r>
            <a:r>
              <a:rPr dirty="0" sz="1050" spc="-31">
                <a:solidFill>
                  <a:srgbClr val="0000ff"/>
                </a:solidFill>
                <a:latin typeface="IKAQFA+MalgunGothicRegular"/>
                <a:cs typeface="IKAQFA+MalgunGothicRegular"/>
              </a:rPr>
              <a:t>Mooring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9428172" y="3211402"/>
            <a:ext cx="1154182" cy="2632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2"/>
              </a:lnSpc>
              <a:spcBef>
                <a:spcPts val="0"/>
              </a:spcBef>
              <a:spcAft>
                <a:spcPts val="0"/>
              </a:spcAft>
            </a:pPr>
            <a:r>
              <a:rPr dirty="0" sz="1350" spc="-10">
                <a:solidFill>
                  <a:srgbClr val="000000"/>
                </a:solidFill>
                <a:latin typeface="IKAQFA+MalgunGothicRegular"/>
                <a:cs typeface="IKAQFA+MalgunGothicRegular"/>
              </a:rPr>
              <a:t>LNG</a:t>
            </a:r>
            <a:r>
              <a:rPr dirty="0" sz="1350">
                <a:solidFill>
                  <a:srgbClr val="000000"/>
                </a:solidFill>
                <a:latin typeface="IKAQFA+MalgunGothicRegular"/>
                <a:cs typeface="IKAQFA+MalgunGothicRegular"/>
              </a:rPr>
              <a:t> </a:t>
            </a:r>
            <a:r>
              <a:rPr dirty="0" sz="1350">
                <a:solidFill>
                  <a:srgbClr val="000000"/>
                </a:solidFill>
                <a:latin typeface="IKAQFA+MalgunGothicRegular"/>
                <a:cs typeface="IKAQFA+MalgunGothicRegular"/>
              </a:rPr>
              <a:t>Transfer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2076071" y="3380327"/>
            <a:ext cx="656856" cy="21833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19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 spc="-30">
                <a:solidFill>
                  <a:srgbClr val="0000ff"/>
                </a:solidFill>
                <a:latin typeface="IKAQFA+MalgunGothicRegular"/>
                <a:cs typeface="IKAQFA+MalgunGothicRegular"/>
              </a:rPr>
              <a:t>Gas</a:t>
            </a:r>
            <a:r>
              <a:rPr dirty="0" sz="1050" spc="-37">
                <a:solidFill>
                  <a:srgbClr val="0000ff"/>
                </a:solidFill>
                <a:latin typeface="IKAQFA+MalgunGothicRegular"/>
                <a:cs typeface="IKAQFA+MalgunGothicRegular"/>
              </a:rPr>
              <a:t> </a:t>
            </a:r>
            <a:r>
              <a:rPr dirty="0" sz="1050" spc="-30">
                <a:solidFill>
                  <a:srgbClr val="0000ff"/>
                </a:solidFill>
                <a:latin typeface="IKAQFA+MalgunGothicRegular"/>
                <a:cs typeface="IKAQFA+MalgunGothicRegular"/>
              </a:rPr>
              <a:t>Well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203072" y="3973007"/>
            <a:ext cx="1608597" cy="5118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00025" marR="0">
              <a:lnSpc>
                <a:spcPts val="133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1a1a1a"/>
                </a:solidFill>
                <a:latin typeface="IKAQFA+MalgunGothicRegular"/>
                <a:cs typeface="IKAQFA+MalgunGothicRegular"/>
              </a:rPr>
              <a:t>Production</a:t>
            </a:r>
            <a:r>
              <a:rPr dirty="0" sz="1000">
                <a:solidFill>
                  <a:srgbClr val="1a1a1a"/>
                </a:solidFill>
                <a:latin typeface="IKAQFA+MalgunGothicRegular"/>
                <a:cs typeface="IKAQFA+MalgunGothicRegular"/>
              </a:rPr>
              <a:t> </a:t>
            </a:r>
            <a:r>
              <a:rPr dirty="0" sz="1000">
                <a:solidFill>
                  <a:srgbClr val="1a1a1a"/>
                </a:solidFill>
                <a:latin typeface="IKAQFA+MalgunGothicRegular"/>
                <a:cs typeface="IKAQFA+MalgunGothicRegular"/>
              </a:rPr>
              <a:t>&amp;</a:t>
            </a:r>
            <a:r>
              <a:rPr dirty="0" sz="1000">
                <a:solidFill>
                  <a:srgbClr val="1a1a1a"/>
                </a:solidFill>
                <a:latin typeface="IKAQFA+MalgunGothicRegular"/>
                <a:cs typeface="IKAQFA+MalgunGothicRegular"/>
              </a:rPr>
              <a:t> </a:t>
            </a:r>
            <a:r>
              <a:rPr dirty="0" sz="1000">
                <a:solidFill>
                  <a:srgbClr val="1a1a1a"/>
                </a:solidFill>
                <a:latin typeface="IKAQFA+MalgunGothicRegular"/>
                <a:cs typeface="IKAQFA+MalgunGothicRegular"/>
              </a:rPr>
              <a:t>Pre-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1a1a1a"/>
                </a:solidFill>
                <a:latin typeface="IKAQFA+MalgunGothicRegular"/>
                <a:cs typeface="IKAQFA+MalgunGothicRegular"/>
              </a:rPr>
              <a:t>treatment</a:t>
            </a:r>
            <a:r>
              <a:rPr dirty="0" sz="1000">
                <a:solidFill>
                  <a:srgbClr val="1a1a1a"/>
                </a:solidFill>
                <a:latin typeface="IKAQFA+MalgunGothicRegular"/>
                <a:cs typeface="IKAQFA+MalgunGothicRegular"/>
              </a:rPr>
              <a:t> </a:t>
            </a:r>
            <a:r>
              <a:rPr dirty="0" sz="1000">
                <a:solidFill>
                  <a:srgbClr val="1a1a1a"/>
                </a:solidFill>
                <a:latin typeface="IKAQFA+MalgunGothicRegular"/>
                <a:cs typeface="IKAQFA+MalgunGothicRegular"/>
              </a:rPr>
              <a:t>&amp;</a:t>
            </a:r>
            <a:r>
              <a:rPr dirty="0" sz="1000">
                <a:solidFill>
                  <a:srgbClr val="1a1a1a"/>
                </a:solidFill>
                <a:latin typeface="IKAQFA+MalgunGothicRegular"/>
                <a:cs typeface="IKAQFA+MalgunGothicRegular"/>
              </a:rPr>
              <a:t> </a:t>
            </a:r>
            <a:r>
              <a:rPr dirty="0" sz="1000">
                <a:solidFill>
                  <a:srgbClr val="1a1a1a"/>
                </a:solidFill>
                <a:latin typeface="IKAQFA+MalgunGothicRegular"/>
                <a:cs typeface="IKAQFA+MalgunGothicRegular"/>
              </a:rPr>
              <a:t>Liquefaction</a:t>
            </a:r>
          </a:p>
          <a:p>
            <a:pPr marL="433387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1a1a1a"/>
                </a:solidFill>
                <a:latin typeface="IKAQFA+MalgunGothicRegular"/>
                <a:cs typeface="IKAQFA+MalgunGothicRegular"/>
              </a:rPr>
              <a:t>&amp;</a:t>
            </a:r>
            <a:r>
              <a:rPr dirty="0" sz="1000">
                <a:solidFill>
                  <a:srgbClr val="1a1a1a"/>
                </a:solidFill>
                <a:latin typeface="IKAQFA+MalgunGothicRegular"/>
                <a:cs typeface="IKAQFA+MalgunGothicRegular"/>
              </a:rPr>
              <a:t> </a:t>
            </a:r>
            <a:r>
              <a:rPr dirty="0" sz="1000">
                <a:solidFill>
                  <a:srgbClr val="1a1a1a"/>
                </a:solidFill>
                <a:latin typeface="IKAQFA+MalgunGothicRegular"/>
                <a:cs typeface="IKAQFA+MalgunGothicRegular"/>
              </a:rPr>
              <a:t>Storage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4285484" y="4069192"/>
            <a:ext cx="1172319" cy="42368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1431" marR="0">
              <a:lnSpc>
                <a:spcPts val="1596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1a1a1a"/>
                </a:solidFill>
                <a:latin typeface="GUFMGM+MalgunGothicBold"/>
                <a:cs typeface="GUFMGM+MalgunGothicBold"/>
              </a:rPr>
              <a:t>Production</a:t>
            </a:r>
            <a:r>
              <a:rPr dirty="0" sz="1200" b="1">
                <a:solidFill>
                  <a:srgbClr val="1a1a1a"/>
                </a:solidFill>
                <a:latin typeface="GUFMGM+MalgunGothicBold"/>
                <a:cs typeface="GUFMGM+MalgunGothicBold"/>
              </a:rPr>
              <a:t> </a:t>
            </a:r>
            <a:r>
              <a:rPr dirty="0" sz="1200" b="1">
                <a:solidFill>
                  <a:srgbClr val="1a1a1a"/>
                </a:solidFill>
                <a:latin typeface="GUFMGM+MalgunGothicBold"/>
                <a:cs typeface="GUFMGM+MalgunGothicBold"/>
              </a:rPr>
              <a:t>&amp;</a:t>
            </a:r>
          </a:p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1a1a1a"/>
                </a:solidFill>
                <a:latin typeface="GUFMGM+MalgunGothicBold"/>
                <a:cs typeface="GUFMGM+MalgunGothicBold"/>
              </a:rPr>
              <a:t>Pre-treatment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5858572" y="4061543"/>
            <a:ext cx="1045517" cy="42368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96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1a1a1a"/>
                </a:solidFill>
                <a:latin typeface="GUFMGM+MalgunGothicBold"/>
                <a:cs typeface="GUFMGM+MalgunGothicBold"/>
              </a:rPr>
              <a:t>Liquefaction</a:t>
            </a:r>
          </a:p>
          <a:p>
            <a:pPr marL="73025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1a1a1a"/>
                </a:solidFill>
                <a:latin typeface="GUFMGM+MalgunGothicBold"/>
                <a:cs typeface="GUFMGM+MalgunGothicBold"/>
              </a:rPr>
              <a:t>&amp;</a:t>
            </a:r>
            <a:r>
              <a:rPr dirty="0" sz="1200" b="1">
                <a:solidFill>
                  <a:srgbClr val="1a1a1a"/>
                </a:solidFill>
                <a:latin typeface="GUFMGM+MalgunGothicBold"/>
                <a:cs typeface="GUFMGM+MalgunGothicBold"/>
              </a:rPr>
              <a:t> </a:t>
            </a:r>
            <a:r>
              <a:rPr dirty="0" sz="1200" b="1">
                <a:solidFill>
                  <a:srgbClr val="1a1a1a"/>
                </a:solidFill>
                <a:latin typeface="GUFMGM+MalgunGothicBold"/>
                <a:cs typeface="GUFMGM+MalgunGothicBold"/>
              </a:rPr>
              <a:t>Storage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9559395" y="4074944"/>
            <a:ext cx="1045517" cy="42368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96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1a1a1a"/>
                </a:solidFill>
                <a:latin typeface="GUFMGM+MalgunGothicBold"/>
                <a:cs typeface="GUFMGM+MalgunGothicBold"/>
              </a:rPr>
              <a:t>Liquefaction</a:t>
            </a:r>
          </a:p>
          <a:p>
            <a:pPr marL="73025" marR="0">
              <a:lnSpc>
                <a:spcPts val="14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1a1a1a"/>
                </a:solidFill>
                <a:latin typeface="GUFMGM+MalgunGothicBold"/>
                <a:cs typeface="GUFMGM+MalgunGothicBold"/>
              </a:rPr>
              <a:t>&amp;</a:t>
            </a:r>
            <a:r>
              <a:rPr dirty="0" sz="1200" b="1">
                <a:solidFill>
                  <a:srgbClr val="1a1a1a"/>
                </a:solidFill>
                <a:latin typeface="GUFMGM+MalgunGothicBold"/>
                <a:cs typeface="GUFMGM+MalgunGothicBold"/>
              </a:rPr>
              <a:t> </a:t>
            </a:r>
            <a:r>
              <a:rPr dirty="0" sz="1200" b="1">
                <a:solidFill>
                  <a:srgbClr val="1a1a1a"/>
                </a:solidFill>
                <a:latin typeface="GUFMGM+MalgunGothicBold"/>
                <a:cs typeface="GUFMGM+MalgunGothicBold"/>
              </a:rPr>
              <a:t>Storage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10815542" y="4069192"/>
            <a:ext cx="1172319" cy="42368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1431" marR="0">
              <a:lnSpc>
                <a:spcPts val="1596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1a1a1a"/>
                </a:solidFill>
                <a:latin typeface="GUFMGM+MalgunGothicBold"/>
                <a:cs typeface="GUFMGM+MalgunGothicBold"/>
              </a:rPr>
              <a:t>Production</a:t>
            </a:r>
            <a:r>
              <a:rPr dirty="0" sz="1200" b="1">
                <a:solidFill>
                  <a:srgbClr val="1a1a1a"/>
                </a:solidFill>
                <a:latin typeface="GUFMGM+MalgunGothicBold"/>
                <a:cs typeface="GUFMGM+MalgunGothicBold"/>
              </a:rPr>
              <a:t> </a:t>
            </a:r>
            <a:r>
              <a:rPr dirty="0" sz="1200" b="1">
                <a:solidFill>
                  <a:srgbClr val="1a1a1a"/>
                </a:solidFill>
                <a:latin typeface="GUFMGM+MalgunGothicBold"/>
                <a:cs typeface="GUFMGM+MalgunGothicBold"/>
              </a:rPr>
              <a:t>&amp;</a:t>
            </a:r>
          </a:p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1a1a1a"/>
                </a:solidFill>
                <a:latin typeface="GUFMGM+MalgunGothicBold"/>
                <a:cs typeface="GUFMGM+MalgunGothicBold"/>
              </a:rPr>
              <a:t>Pre-treatment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2941423" y="4180947"/>
            <a:ext cx="792453" cy="2154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96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1a1a1a"/>
                </a:solidFill>
                <a:latin typeface="IKAQFA+MalgunGothicRegular"/>
                <a:cs typeface="IKAQFA+MalgunGothicRegular"/>
              </a:rPr>
              <a:t>Offloading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7367300" y="4171722"/>
            <a:ext cx="1757347" cy="24080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96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1a1a1a"/>
                </a:solidFill>
                <a:latin typeface="GUFMGM+MalgunGothicBold"/>
                <a:cs typeface="GUFMGM+MalgunGothicBold"/>
              </a:rPr>
              <a:t>Offloading</a:t>
            </a:r>
            <a:r>
              <a:rPr dirty="0" sz="1200" b="1">
                <a:solidFill>
                  <a:srgbClr val="1a1a1a"/>
                </a:solidFill>
                <a:latin typeface="GUFMGM+MalgunGothicBold"/>
                <a:cs typeface="GUFMGM+MalgunGothicBold"/>
              </a:rPr>
              <a:t> </a:t>
            </a:r>
            <a:r>
              <a:rPr dirty="0" sz="1200" b="1">
                <a:solidFill>
                  <a:srgbClr val="1a1a1a"/>
                </a:solidFill>
                <a:latin typeface="GUFMGM+MalgunGothicBold"/>
                <a:cs typeface="GUFMGM+MalgunGothicBold"/>
              </a:rPr>
              <a:t>Offloading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1581018" y="4972985"/>
            <a:ext cx="736848" cy="3421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94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GUFMGM+MalgunGothicBold"/>
                <a:cs typeface="GUFMGM+MalgunGothicBold"/>
              </a:rPr>
              <a:t>FLNG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5875832" y="4972985"/>
            <a:ext cx="736848" cy="3421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94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GUFMGM+MalgunGothicBold"/>
                <a:cs typeface="GUFMGM+MalgunGothicBold"/>
              </a:rPr>
              <a:t>FLNG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9632349" y="4985213"/>
            <a:ext cx="736848" cy="3421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94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GUFMGM+MalgunGothicBold"/>
                <a:cs typeface="GUFMGM+MalgunGothicBold"/>
              </a:rPr>
              <a:t>FLNG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4733500" y="5085249"/>
            <a:ext cx="482985" cy="21529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95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 b="1">
                <a:solidFill>
                  <a:srgbClr val="000000"/>
                </a:solidFill>
                <a:latin typeface="GUFMGM+MalgunGothicBold"/>
                <a:cs typeface="GUFMGM+MalgunGothicBold"/>
              </a:rPr>
              <a:t>FPSO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2773276" y="5246526"/>
            <a:ext cx="938646" cy="3594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3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ff"/>
                </a:solidFill>
                <a:latin typeface="IKAQFA+MalgunGothicRegular"/>
                <a:cs typeface="IKAQFA+MalgunGothicRegular"/>
              </a:rPr>
              <a:t>*</a:t>
            </a:r>
            <a:r>
              <a:rPr dirty="0" sz="1000" spc="-81">
                <a:solidFill>
                  <a:srgbClr val="0000ff"/>
                </a:solidFill>
                <a:latin typeface="IKAQFA+MalgunGothicRegular"/>
                <a:cs typeface="IKAQFA+MalgunGothicRegular"/>
              </a:rPr>
              <a:t> </a:t>
            </a:r>
            <a:r>
              <a:rPr dirty="0" sz="1000" spc="-40">
                <a:solidFill>
                  <a:srgbClr val="0000ff"/>
                </a:solidFill>
                <a:latin typeface="IKAQFA+MalgunGothicRegular"/>
                <a:cs typeface="IKAQFA+MalgunGothicRegular"/>
              </a:rPr>
              <a:t>Side-by-Side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spc="-40">
                <a:solidFill>
                  <a:srgbClr val="0000ff"/>
                </a:solidFill>
                <a:latin typeface="IKAQFA+MalgunGothicRegular"/>
                <a:cs typeface="IKAQFA+MalgunGothicRegular"/>
              </a:rPr>
              <a:t>Mooring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7023024" y="5496363"/>
            <a:ext cx="1042210" cy="21833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19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0000ff"/>
                </a:solidFill>
                <a:latin typeface="IKAQFA+MalgunGothicRegular"/>
                <a:cs typeface="IKAQFA+MalgunGothicRegular"/>
              </a:rPr>
              <a:t>*</a:t>
            </a:r>
            <a:r>
              <a:rPr dirty="0" sz="1050" spc="-68">
                <a:solidFill>
                  <a:srgbClr val="0000ff"/>
                </a:solidFill>
                <a:latin typeface="IKAQFA+MalgunGothicRegular"/>
                <a:cs typeface="IKAQFA+MalgunGothicRegular"/>
              </a:rPr>
              <a:t> </a:t>
            </a:r>
            <a:r>
              <a:rPr dirty="0" sz="1050" spc="-33">
                <a:solidFill>
                  <a:srgbClr val="0000ff"/>
                </a:solidFill>
                <a:latin typeface="IKAQFA+MalgunGothicRegular"/>
                <a:cs typeface="IKAQFA+MalgunGothicRegular"/>
              </a:rPr>
              <a:t>Jetty</a:t>
            </a:r>
            <a:r>
              <a:rPr dirty="0" sz="1050" spc="-37">
                <a:solidFill>
                  <a:srgbClr val="0000ff"/>
                </a:solidFill>
                <a:latin typeface="IKAQFA+MalgunGothicRegular"/>
                <a:cs typeface="IKAQFA+MalgunGothicRegular"/>
              </a:rPr>
              <a:t> </a:t>
            </a:r>
            <a:r>
              <a:rPr dirty="0" sz="1050" spc="-31">
                <a:solidFill>
                  <a:srgbClr val="0000ff"/>
                </a:solidFill>
                <a:latin typeface="IKAQFA+MalgunGothicRegular"/>
                <a:cs typeface="IKAQFA+MalgunGothicRegular"/>
              </a:rPr>
              <a:t>Mooring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1086670" y="5992465"/>
            <a:ext cx="1056011" cy="2070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3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ff"/>
                </a:solidFill>
                <a:latin typeface="IKAQFA+MalgunGothicRegular"/>
                <a:cs typeface="IKAQFA+MalgunGothicRegular"/>
              </a:rPr>
              <a:t>*</a:t>
            </a:r>
            <a:r>
              <a:rPr dirty="0" sz="1000" spc="-81">
                <a:solidFill>
                  <a:srgbClr val="0000ff"/>
                </a:solidFill>
                <a:latin typeface="IKAQFA+MalgunGothicRegular"/>
                <a:cs typeface="IKAQFA+MalgunGothicRegular"/>
              </a:rPr>
              <a:t> </a:t>
            </a:r>
            <a:r>
              <a:rPr dirty="0" sz="1000" spc="-40">
                <a:solidFill>
                  <a:srgbClr val="0000ff"/>
                </a:solidFill>
                <a:latin typeface="IKAQFA+MalgunGothicRegular"/>
                <a:cs typeface="IKAQFA+MalgunGothicRegular"/>
              </a:rPr>
              <a:t>Turret</a:t>
            </a:r>
            <a:r>
              <a:rPr dirty="0" sz="1000" spc="-40">
                <a:solidFill>
                  <a:srgbClr val="0000ff"/>
                </a:solidFill>
                <a:latin typeface="IKAQFA+MalgunGothicRegular"/>
                <a:cs typeface="IKAQFA+MalgunGothicRegular"/>
              </a:rPr>
              <a:t> </a:t>
            </a:r>
            <a:r>
              <a:rPr dirty="0" sz="1000" spc="-40">
                <a:solidFill>
                  <a:srgbClr val="0000ff"/>
                </a:solidFill>
                <a:latin typeface="IKAQFA+MalgunGothicRegular"/>
                <a:cs typeface="IKAQFA+MalgunGothicRegular"/>
              </a:rPr>
              <a:t>Mooring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2949994" y="6171581"/>
            <a:ext cx="1006398" cy="2070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3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b="1">
                <a:solidFill>
                  <a:srgbClr val="000000"/>
                </a:solidFill>
                <a:latin typeface="GUFMGM+MalgunGothicBold"/>
                <a:cs typeface="GUFMGM+MalgunGothicBold"/>
              </a:rPr>
              <a:t>1</a:t>
            </a:r>
            <a:r>
              <a:rPr dirty="0" sz="1000" baseline="30000" b="1">
                <a:solidFill>
                  <a:srgbClr val="000000"/>
                </a:solidFill>
                <a:latin typeface="GUFMGM+MalgunGothicBold"/>
                <a:cs typeface="GUFMGM+MalgunGothicBold"/>
              </a:rPr>
              <a:t>st</a:t>
            </a:r>
            <a:r>
              <a:rPr dirty="0" sz="1000" baseline="30000" spc="113" b="1">
                <a:solidFill>
                  <a:srgbClr val="000000"/>
                </a:solidFill>
                <a:latin typeface="GUFMGM+MalgunGothicBold"/>
                <a:cs typeface="GUFMGM+MalgunGothicBold"/>
              </a:rPr>
              <a:t> </a:t>
            </a:r>
            <a:r>
              <a:rPr dirty="0" sz="1000" b="1">
                <a:solidFill>
                  <a:srgbClr val="000000"/>
                </a:solidFill>
                <a:latin typeface="GUFMGM+MalgunGothicBold"/>
                <a:cs typeface="GUFMGM+MalgunGothicBold"/>
              </a:rPr>
              <a:t>Generation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7024181" y="6171581"/>
            <a:ext cx="1039735" cy="2070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3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b="1">
                <a:solidFill>
                  <a:srgbClr val="000000"/>
                </a:solidFill>
                <a:latin typeface="GUFMGM+MalgunGothicBold"/>
                <a:cs typeface="GUFMGM+MalgunGothicBold"/>
              </a:rPr>
              <a:t>2</a:t>
            </a:r>
            <a:r>
              <a:rPr dirty="0" sz="1000" baseline="30000" b="1">
                <a:solidFill>
                  <a:srgbClr val="000000"/>
                </a:solidFill>
                <a:latin typeface="GUFMGM+MalgunGothicBold"/>
                <a:cs typeface="GUFMGM+MalgunGothicBold"/>
              </a:rPr>
              <a:t>nd</a:t>
            </a:r>
            <a:r>
              <a:rPr dirty="0" sz="1000" baseline="30000" spc="121" b="1">
                <a:solidFill>
                  <a:srgbClr val="000000"/>
                </a:solidFill>
                <a:latin typeface="GUFMGM+MalgunGothicBold"/>
                <a:cs typeface="GUFMGM+MalgunGothicBold"/>
              </a:rPr>
              <a:t> </a:t>
            </a:r>
            <a:r>
              <a:rPr dirty="0" sz="1000" b="1">
                <a:solidFill>
                  <a:srgbClr val="000000"/>
                </a:solidFill>
                <a:latin typeface="GUFMGM+MalgunGothicBold"/>
                <a:cs typeface="GUFMGM+MalgunGothicBold"/>
              </a:rPr>
              <a:t>Generation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8160535" y="6171581"/>
            <a:ext cx="1039735" cy="2070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3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b="1">
                <a:solidFill>
                  <a:srgbClr val="000000"/>
                </a:solidFill>
                <a:latin typeface="GUFMGM+MalgunGothicBold"/>
                <a:cs typeface="GUFMGM+MalgunGothicBold"/>
              </a:rPr>
              <a:t>2</a:t>
            </a:r>
            <a:r>
              <a:rPr dirty="0" sz="1000" baseline="30000" b="1">
                <a:solidFill>
                  <a:srgbClr val="000000"/>
                </a:solidFill>
                <a:latin typeface="GUFMGM+MalgunGothicBold"/>
                <a:cs typeface="GUFMGM+MalgunGothicBold"/>
              </a:rPr>
              <a:t>nd</a:t>
            </a:r>
            <a:r>
              <a:rPr dirty="0" sz="1000" baseline="30000" spc="121" b="1">
                <a:solidFill>
                  <a:srgbClr val="000000"/>
                </a:solidFill>
                <a:latin typeface="GUFMGM+MalgunGothicBold"/>
                <a:cs typeface="GUFMGM+MalgunGothicBold"/>
              </a:rPr>
              <a:t> </a:t>
            </a:r>
            <a:r>
              <a:rPr dirty="0" sz="1000" b="1">
                <a:solidFill>
                  <a:srgbClr val="000000"/>
                </a:solidFill>
                <a:latin typeface="GUFMGM+MalgunGothicBold"/>
                <a:cs typeface="GUFMGM+MalgunGothicBold"/>
              </a:rPr>
              <a:t>Generation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1007435" y="6402739"/>
            <a:ext cx="1939305" cy="38094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19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 spc="-31">
                <a:solidFill>
                  <a:srgbClr val="0000ff"/>
                </a:solidFill>
                <a:latin typeface="IKAQFA+MalgunGothicRegular"/>
                <a:cs typeface="IKAQFA+MalgunGothicRegular"/>
              </a:rPr>
              <a:t>FLNG</a:t>
            </a:r>
            <a:r>
              <a:rPr dirty="0" sz="1050" spc="-33">
                <a:solidFill>
                  <a:srgbClr val="0000ff"/>
                </a:solidFill>
                <a:latin typeface="IKAQFA+MalgunGothicRegular"/>
                <a:cs typeface="IKAQFA+MalgunGothicRegular"/>
              </a:rPr>
              <a:t> </a:t>
            </a:r>
            <a:r>
              <a:rPr dirty="0" sz="1050" spc="-31">
                <a:solidFill>
                  <a:srgbClr val="0000ff"/>
                </a:solidFill>
                <a:latin typeface="IKAQFA+MalgunGothicRegular"/>
                <a:cs typeface="IKAQFA+MalgunGothicRegular"/>
              </a:rPr>
              <a:t>for</a:t>
            </a:r>
            <a:r>
              <a:rPr dirty="0" sz="1050" spc="-37">
                <a:solidFill>
                  <a:srgbClr val="0000ff"/>
                </a:solidFill>
                <a:latin typeface="IKAQFA+MalgunGothicRegular"/>
                <a:cs typeface="IKAQFA+MalgunGothicRegular"/>
              </a:rPr>
              <a:t> </a:t>
            </a:r>
            <a:r>
              <a:rPr dirty="0" sz="1050" spc="-31">
                <a:solidFill>
                  <a:srgbClr val="0000ff"/>
                </a:solidFill>
                <a:latin typeface="IKAQFA+MalgunGothicRegular"/>
                <a:cs typeface="IKAQFA+MalgunGothicRegular"/>
              </a:rPr>
              <a:t>deep</a:t>
            </a:r>
            <a:r>
              <a:rPr dirty="0" sz="1050" spc="-34">
                <a:solidFill>
                  <a:srgbClr val="0000ff"/>
                </a:solidFill>
                <a:latin typeface="IKAQFA+MalgunGothicRegular"/>
                <a:cs typeface="IKAQFA+MalgunGothicRegular"/>
              </a:rPr>
              <a:t> </a:t>
            </a:r>
            <a:r>
              <a:rPr dirty="0" sz="1050" spc="-31">
                <a:solidFill>
                  <a:srgbClr val="0000ff"/>
                </a:solidFill>
                <a:latin typeface="IKAQFA+MalgunGothicRegular"/>
                <a:cs typeface="IKAQFA+MalgunGothicRegular"/>
              </a:rPr>
              <a:t>sea</a:t>
            </a:r>
          </a:p>
          <a:p>
            <a:pPr marL="0" marR="0">
              <a:lnSpc>
                <a:spcPts val="128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0000ff"/>
                </a:solidFill>
                <a:latin typeface="IKAQFA+MalgunGothicRegular"/>
                <a:cs typeface="IKAQFA+MalgunGothicRegular"/>
              </a:rPr>
              <a:t>*</a:t>
            </a:r>
            <a:r>
              <a:rPr dirty="0" sz="1050" spc="-68">
                <a:solidFill>
                  <a:srgbClr val="0000ff"/>
                </a:solidFill>
                <a:latin typeface="IKAQFA+MalgunGothicRegular"/>
                <a:cs typeface="IKAQFA+MalgunGothicRegular"/>
              </a:rPr>
              <a:t> </a:t>
            </a:r>
            <a:r>
              <a:rPr dirty="0" sz="1050" spc="-31">
                <a:solidFill>
                  <a:srgbClr val="0000ff"/>
                </a:solidFill>
                <a:latin typeface="IKAQFA+MalgunGothicRegular"/>
                <a:cs typeface="IKAQFA+MalgunGothicRegular"/>
              </a:rPr>
              <a:t>Prelude,</a:t>
            </a:r>
            <a:r>
              <a:rPr dirty="0" sz="1050" spc="-40">
                <a:solidFill>
                  <a:srgbClr val="0000ff"/>
                </a:solidFill>
                <a:latin typeface="IKAQFA+MalgunGothicRegular"/>
                <a:cs typeface="IKAQFA+MalgunGothicRegular"/>
              </a:rPr>
              <a:t> </a:t>
            </a:r>
            <a:r>
              <a:rPr dirty="0" sz="1050" spc="-31">
                <a:solidFill>
                  <a:srgbClr val="0000ff"/>
                </a:solidFill>
                <a:latin typeface="IKAQFA+MalgunGothicRegular"/>
                <a:cs typeface="IKAQFA+MalgunGothicRegular"/>
              </a:rPr>
              <a:t>Coral,</a:t>
            </a:r>
            <a:r>
              <a:rPr dirty="0" sz="1050" spc="-38">
                <a:solidFill>
                  <a:srgbClr val="0000ff"/>
                </a:solidFill>
                <a:latin typeface="IKAQFA+MalgunGothicRegular"/>
                <a:cs typeface="IKAQFA+MalgunGothicRegular"/>
              </a:rPr>
              <a:t> </a:t>
            </a:r>
            <a:r>
              <a:rPr dirty="0" sz="1050" spc="-31">
                <a:solidFill>
                  <a:srgbClr val="0000ff"/>
                </a:solidFill>
                <a:latin typeface="IKAQFA+MalgunGothicRegular"/>
                <a:cs typeface="IKAQFA+MalgunGothicRegular"/>
              </a:rPr>
              <a:t>PFLNG</a:t>
            </a:r>
            <a:r>
              <a:rPr dirty="0" sz="1050" spc="-33">
                <a:solidFill>
                  <a:srgbClr val="0000ff"/>
                </a:solidFill>
                <a:latin typeface="IKAQFA+MalgunGothicRegular"/>
                <a:cs typeface="IKAQFA+MalgunGothicRegular"/>
              </a:rPr>
              <a:t> </a:t>
            </a:r>
            <a:r>
              <a:rPr dirty="0" sz="1050" spc="-30">
                <a:solidFill>
                  <a:srgbClr val="0000ff"/>
                </a:solidFill>
                <a:latin typeface="IKAQFA+MalgunGothicRegular"/>
                <a:cs typeface="IKAQFA+MalgunGothicRegular"/>
              </a:rPr>
              <a:t>#1</a:t>
            </a:r>
            <a:r>
              <a:rPr dirty="0" sz="1050" spc="-36">
                <a:solidFill>
                  <a:srgbClr val="0000ff"/>
                </a:solidFill>
                <a:latin typeface="IKAQFA+MalgunGothicRegular"/>
                <a:cs typeface="IKAQFA+MalgunGothicRegular"/>
              </a:rPr>
              <a:t> </a:t>
            </a:r>
            <a:r>
              <a:rPr dirty="0" sz="1050">
                <a:solidFill>
                  <a:srgbClr val="0000ff"/>
                </a:solidFill>
                <a:latin typeface="IKAQFA+MalgunGothicRegular"/>
                <a:cs typeface="IKAQFA+MalgunGothicRegular"/>
              </a:rPr>
              <a:t>&amp;</a:t>
            </a:r>
            <a:r>
              <a:rPr dirty="0" sz="1050" spc="-62">
                <a:solidFill>
                  <a:srgbClr val="0000ff"/>
                </a:solidFill>
                <a:latin typeface="IKAQFA+MalgunGothicRegular"/>
                <a:cs typeface="IKAQFA+MalgunGothicRegular"/>
              </a:rPr>
              <a:t> </a:t>
            </a:r>
            <a:r>
              <a:rPr dirty="0" sz="1050">
                <a:solidFill>
                  <a:srgbClr val="0000ff"/>
                </a:solidFill>
                <a:latin typeface="IKAQFA+MalgunGothicRegular"/>
                <a:cs typeface="IKAQFA+MalgunGothicRegular"/>
              </a:rPr>
              <a:t>2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7612140" y="6573285"/>
            <a:ext cx="1291232" cy="24080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96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spc="-40" b="1">
                <a:solidFill>
                  <a:srgbClr val="0000ff"/>
                </a:solidFill>
                <a:latin typeface="GUFMGM+MalgunGothicBold"/>
                <a:cs typeface="GUFMGM+MalgunGothicBold"/>
              </a:rPr>
              <a:t>Nearshore</a:t>
            </a:r>
            <a:r>
              <a:rPr dirty="0" sz="1200" spc="-40" b="1">
                <a:solidFill>
                  <a:srgbClr val="0000ff"/>
                </a:solidFill>
                <a:latin typeface="GUFMGM+MalgunGothicBold"/>
                <a:cs typeface="GUFMGM+MalgunGothicBold"/>
              </a:rPr>
              <a:t> </a:t>
            </a:r>
            <a:r>
              <a:rPr dirty="0" sz="1200" spc="-40" b="1">
                <a:solidFill>
                  <a:srgbClr val="0000ff"/>
                </a:solidFill>
                <a:latin typeface="GUFMGM+MalgunGothicBold"/>
                <a:cs typeface="GUFMGM+MalgunGothicBold"/>
              </a:rPr>
              <a:t>FLNG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72519" y="102476"/>
            <a:ext cx="3366472" cy="3218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808080"/>
                </a:solidFill>
                <a:latin typeface="PDVBBF+Arial-BoldMT"/>
                <a:cs typeface="PDVBBF+Arial-BoldMT"/>
              </a:rPr>
              <a:t>Preparing</a:t>
            </a:r>
            <a:r>
              <a:rPr dirty="0" sz="2000" b="1">
                <a:solidFill>
                  <a:srgbClr val="808080"/>
                </a:solidFill>
                <a:latin typeface="PDVBBF+Arial-BoldMT"/>
                <a:cs typeface="PDVBBF+Arial-BoldMT"/>
              </a:rPr>
              <a:t> </a:t>
            </a:r>
            <a:r>
              <a:rPr dirty="0" sz="2000" b="1">
                <a:solidFill>
                  <a:srgbClr val="808080"/>
                </a:solidFill>
                <a:latin typeface="PDVBBF+Arial-BoldMT"/>
                <a:cs typeface="PDVBBF+Arial-BoldMT"/>
              </a:rPr>
              <a:t>for</a:t>
            </a:r>
            <a:r>
              <a:rPr dirty="0" sz="2000" b="1">
                <a:solidFill>
                  <a:srgbClr val="808080"/>
                </a:solidFill>
                <a:latin typeface="PDVBBF+Arial-BoldMT"/>
                <a:cs typeface="PDVBBF+Arial-BoldMT"/>
              </a:rPr>
              <a:t> </a:t>
            </a:r>
            <a:r>
              <a:rPr dirty="0" sz="2000" b="1">
                <a:solidFill>
                  <a:srgbClr val="808080"/>
                </a:solidFill>
                <a:latin typeface="PDVBBF+Arial-BoldMT"/>
                <a:cs typeface="PDVBBF+Arial-BoldMT"/>
              </a:rPr>
              <a:t>Future</a:t>
            </a:r>
            <a:r>
              <a:rPr dirty="0" sz="2000" b="1">
                <a:solidFill>
                  <a:srgbClr val="808080"/>
                </a:solidFill>
                <a:latin typeface="PDVBBF+Arial-BoldMT"/>
                <a:cs typeface="PDVBBF+Arial-BoldMT"/>
              </a:rPr>
              <a:t> </a:t>
            </a:r>
            <a:r>
              <a:rPr dirty="0" sz="2000" b="1">
                <a:solidFill>
                  <a:srgbClr val="808080"/>
                </a:solidFill>
                <a:latin typeface="PDVBBF+Arial-BoldMT"/>
                <a:cs typeface="PDVBBF+Arial-BoldMT"/>
              </a:rPr>
              <a:t>FLNG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83510" y="550862"/>
            <a:ext cx="4699529" cy="495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034ea2"/>
                </a:solidFill>
                <a:latin typeface="Calibri"/>
                <a:cs typeface="Calibri"/>
              </a:rPr>
              <a:t>FLNG</a:t>
            </a:r>
            <a:r>
              <a:rPr dirty="0" sz="3600" b="1">
                <a:solidFill>
                  <a:srgbClr val="034ea2"/>
                </a:solidFill>
                <a:latin typeface="Calibri"/>
                <a:cs typeface="Calibri"/>
              </a:rPr>
              <a:t> </a:t>
            </a:r>
            <a:r>
              <a:rPr dirty="0" sz="3600" b="1">
                <a:solidFill>
                  <a:srgbClr val="034ea2"/>
                </a:solidFill>
                <a:latin typeface="Calibri"/>
                <a:cs typeface="Calibri"/>
              </a:rPr>
              <a:t>Solutions</a:t>
            </a:r>
            <a:r>
              <a:rPr dirty="0" sz="3600" b="1">
                <a:solidFill>
                  <a:srgbClr val="034ea2"/>
                </a:solidFill>
                <a:latin typeface="Calibri"/>
                <a:cs typeface="Calibri"/>
              </a:rPr>
              <a:t> </a:t>
            </a:r>
            <a:r>
              <a:rPr dirty="0" sz="3600" b="1">
                <a:solidFill>
                  <a:srgbClr val="034ea2"/>
                </a:solidFill>
                <a:latin typeface="Calibri"/>
                <a:cs typeface="Calibri"/>
              </a:rPr>
              <a:t>with</a:t>
            </a:r>
            <a:r>
              <a:rPr dirty="0" sz="3600" b="1">
                <a:solidFill>
                  <a:srgbClr val="034ea2"/>
                </a:solidFill>
                <a:latin typeface="Calibri"/>
                <a:cs typeface="Calibri"/>
              </a:rPr>
              <a:t> </a:t>
            </a:r>
            <a:r>
              <a:rPr dirty="0" sz="3600" b="1">
                <a:solidFill>
                  <a:srgbClr val="034ea2"/>
                </a:solidFill>
                <a:latin typeface="Calibri"/>
                <a:cs typeface="Calibri"/>
              </a:rPr>
              <a:t>SHI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08820" y="1221663"/>
            <a:ext cx="4955389" cy="94561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52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34ea2"/>
                </a:solidFill>
                <a:latin typeface="ACBEKK+CenturyGothic-Bold"/>
                <a:cs typeface="ACBEKK+CenturyGothic-Bold"/>
              </a:rPr>
              <a:t>[1</a:t>
            </a:r>
            <a:r>
              <a:rPr dirty="0" sz="1950" baseline="30000" b="1">
                <a:solidFill>
                  <a:srgbClr val="034ea2"/>
                </a:solidFill>
                <a:latin typeface="ACBEKK+CenturyGothic-Bold"/>
                <a:cs typeface="ACBEKK+CenturyGothic-Bold"/>
              </a:rPr>
              <a:t>st</a:t>
            </a:r>
            <a:r>
              <a:rPr dirty="0" sz="1950" baseline="30000" spc="191" b="1">
                <a:solidFill>
                  <a:srgbClr val="034ea2"/>
                </a:solidFill>
                <a:latin typeface="ACBEKK+CenturyGothic-Bold"/>
                <a:cs typeface="ACBEKK+CenturyGothic-Bold"/>
              </a:rPr>
              <a:t> </a:t>
            </a:r>
            <a:r>
              <a:rPr dirty="0" sz="2000" b="1">
                <a:solidFill>
                  <a:srgbClr val="034ea2"/>
                </a:solidFill>
                <a:latin typeface="ACBEKK+CenturyGothic-Bold"/>
                <a:cs typeface="ACBEKK+CenturyGothic-Bold"/>
              </a:rPr>
              <a:t>Generation]</a:t>
            </a:r>
            <a:r>
              <a:rPr dirty="0" sz="2000" b="1">
                <a:solidFill>
                  <a:srgbClr val="034ea2"/>
                </a:solidFill>
                <a:latin typeface="ACBEKK+CenturyGothic-Bold"/>
                <a:cs typeface="ACBEKK+CenturyGothic-Bold"/>
              </a:rPr>
              <a:t> </a:t>
            </a:r>
            <a:r>
              <a:rPr dirty="0" sz="2000" b="1">
                <a:solidFill>
                  <a:srgbClr val="034ea2"/>
                </a:solidFill>
                <a:latin typeface="ACBEKK+CenturyGothic-Bold"/>
                <a:cs typeface="ACBEKK+CenturyGothic-Bold"/>
              </a:rPr>
              <a:t>Well</a:t>
            </a:r>
            <a:r>
              <a:rPr dirty="0" sz="2000" b="1">
                <a:solidFill>
                  <a:srgbClr val="034ea2"/>
                </a:solidFill>
                <a:latin typeface="ACBEKK+CenturyGothic-Bold"/>
                <a:cs typeface="ACBEKK+CenturyGothic-Bold"/>
              </a:rPr>
              <a:t> </a:t>
            </a:r>
            <a:r>
              <a:rPr dirty="0" sz="2000" b="1">
                <a:solidFill>
                  <a:srgbClr val="034ea2"/>
                </a:solidFill>
                <a:latin typeface="ACBEKK+CenturyGothic-Bold"/>
                <a:cs typeface="ACBEKK+CenturyGothic-Bold"/>
              </a:rPr>
              <a:t>Gas</a:t>
            </a:r>
            <a:r>
              <a:rPr dirty="0" sz="2000" b="1">
                <a:solidFill>
                  <a:srgbClr val="034ea2"/>
                </a:solidFill>
                <a:latin typeface="ACBEKK+CenturyGothic-Bold"/>
                <a:cs typeface="ACBEKK+CenturyGothic-Bold"/>
              </a:rPr>
              <a:t> </a:t>
            </a:r>
            <a:r>
              <a:rPr dirty="0" sz="2000" b="1">
                <a:solidFill>
                  <a:srgbClr val="034ea2"/>
                </a:solidFill>
                <a:latin typeface="ACBEKK+CenturyGothic-Bold"/>
                <a:cs typeface="ACBEKK+CenturyGothic-Bold"/>
              </a:rPr>
              <a:t>“FLNG”</a:t>
            </a:r>
          </a:p>
          <a:p>
            <a:pPr marL="0" marR="0">
              <a:lnSpc>
                <a:spcPts val="2023"/>
              </a:lnSpc>
              <a:spcBef>
                <a:spcPts val="301"/>
              </a:spcBef>
              <a:spcAft>
                <a:spcPts val="0"/>
              </a:spcAft>
            </a:pPr>
            <a:r>
              <a:rPr dirty="0" sz="1650">
                <a:solidFill>
                  <a:srgbClr val="000000"/>
                </a:solidFill>
                <a:latin typeface="TPVDSM+CenturyGothic"/>
                <a:cs typeface="TPVDSM+CenturyGothic"/>
              </a:rPr>
              <a:t>-</a:t>
            </a:r>
            <a:r>
              <a:rPr dirty="0" sz="1650" spc="794">
                <a:solidFill>
                  <a:srgbClr val="000000"/>
                </a:solidFill>
                <a:latin typeface="TPVDSM+CenturyGothic"/>
                <a:cs typeface="TPVDSM+CenturyGothic"/>
              </a:rPr>
              <a:t> </a:t>
            </a:r>
            <a:r>
              <a:rPr dirty="0" sz="1600">
                <a:solidFill>
                  <a:srgbClr val="000000"/>
                </a:solidFill>
                <a:latin typeface="TPVDSM+CenturyGothic"/>
                <a:cs typeface="TPVDSM+CenturyGothic"/>
              </a:rPr>
              <a:t>Well-stream</a:t>
            </a:r>
            <a:r>
              <a:rPr dirty="0" sz="1600">
                <a:solidFill>
                  <a:srgbClr val="000000"/>
                </a:solidFill>
                <a:latin typeface="TPVDSM+CenturyGothic"/>
                <a:cs typeface="TPVDSM+CenturyGothic"/>
              </a:rPr>
              <a:t> </a:t>
            </a:r>
            <a:r>
              <a:rPr dirty="0" sz="1600">
                <a:solidFill>
                  <a:srgbClr val="000000"/>
                </a:solidFill>
                <a:latin typeface="TPVDSM+CenturyGothic"/>
                <a:cs typeface="TPVDSM+CenturyGothic"/>
              </a:rPr>
              <a:t>producer</a:t>
            </a:r>
          </a:p>
          <a:p>
            <a:pPr marL="4185589" marR="0">
              <a:lnSpc>
                <a:spcPts val="2263"/>
              </a:lnSpc>
              <a:spcBef>
                <a:spcPts val="0"/>
              </a:spcBef>
              <a:spcAft>
                <a:spcPts val="0"/>
              </a:spcAft>
            </a:pPr>
            <a:r>
              <a:rPr dirty="0" sz="2150" b="1">
                <a:solidFill>
                  <a:srgbClr val="ffffff"/>
                </a:solidFill>
                <a:latin typeface="ACBEKK+CenturyGothic-Bold"/>
                <a:cs typeface="ACBEKK+CenturyGothic-Bold"/>
              </a:rPr>
              <a:t>100</a:t>
            </a:r>
            <a:r>
              <a:rPr dirty="0" sz="1450" b="1">
                <a:solidFill>
                  <a:srgbClr val="ffffff"/>
                </a:solidFill>
                <a:latin typeface="ACBEKK+CenturyGothic-Bold"/>
                <a:cs typeface="ACBEKK+CenturyGothic-Bold"/>
              </a:rPr>
              <a:t>%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996931" y="1221664"/>
            <a:ext cx="5078089" cy="937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52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c00000"/>
                </a:solidFill>
                <a:latin typeface="ACBEKK+CenturyGothic-Bold"/>
                <a:cs typeface="ACBEKK+CenturyGothic-Bold"/>
              </a:rPr>
              <a:t>[2</a:t>
            </a:r>
            <a:r>
              <a:rPr dirty="0" sz="1950" baseline="30000" spc="11" b="1">
                <a:solidFill>
                  <a:srgbClr val="c00000"/>
                </a:solidFill>
                <a:latin typeface="ACBEKK+CenturyGothic-Bold"/>
                <a:cs typeface="ACBEKK+CenturyGothic-Bold"/>
              </a:rPr>
              <a:t>nd</a:t>
            </a:r>
            <a:r>
              <a:rPr dirty="0" sz="1950" baseline="30000" spc="195" b="1">
                <a:solidFill>
                  <a:srgbClr val="c00000"/>
                </a:solidFill>
                <a:latin typeface="ACBEKK+CenturyGothic-Bold"/>
                <a:cs typeface="ACBEKK+CenturyGothic-Bold"/>
              </a:rPr>
              <a:t> </a:t>
            </a:r>
            <a:r>
              <a:rPr dirty="0" sz="2000" b="1">
                <a:solidFill>
                  <a:srgbClr val="c00000"/>
                </a:solidFill>
                <a:latin typeface="ACBEKK+CenturyGothic-Bold"/>
                <a:cs typeface="ACBEKK+CenturyGothic-Bold"/>
              </a:rPr>
              <a:t>Generation]</a:t>
            </a:r>
            <a:r>
              <a:rPr dirty="0" sz="2000" b="1">
                <a:solidFill>
                  <a:srgbClr val="c00000"/>
                </a:solidFill>
                <a:latin typeface="ACBEKK+CenturyGothic-Bold"/>
                <a:cs typeface="ACBEKK+CenturyGothic-Bold"/>
              </a:rPr>
              <a:t> </a:t>
            </a:r>
            <a:r>
              <a:rPr dirty="0" sz="2000" b="1">
                <a:solidFill>
                  <a:srgbClr val="c00000"/>
                </a:solidFill>
                <a:latin typeface="ACBEKK+CenturyGothic-Bold"/>
                <a:cs typeface="ACBEKK+CenturyGothic-Bold"/>
              </a:rPr>
              <a:t>Pipeline</a:t>
            </a:r>
            <a:r>
              <a:rPr dirty="0" sz="2000" b="1">
                <a:solidFill>
                  <a:srgbClr val="c00000"/>
                </a:solidFill>
                <a:latin typeface="ACBEKK+CenturyGothic-Bold"/>
                <a:cs typeface="ACBEKK+CenturyGothic-Bold"/>
              </a:rPr>
              <a:t> </a:t>
            </a:r>
            <a:r>
              <a:rPr dirty="0" sz="2000" b="1">
                <a:solidFill>
                  <a:srgbClr val="c00000"/>
                </a:solidFill>
                <a:latin typeface="ACBEKK+CenturyGothic-Bold"/>
                <a:cs typeface="ACBEKK+CenturyGothic-Bold"/>
              </a:rPr>
              <a:t>Gas</a:t>
            </a:r>
            <a:r>
              <a:rPr dirty="0" sz="2000" b="1">
                <a:solidFill>
                  <a:srgbClr val="c00000"/>
                </a:solidFill>
                <a:latin typeface="ACBEKK+CenturyGothic-Bold"/>
                <a:cs typeface="ACBEKK+CenturyGothic-Bold"/>
              </a:rPr>
              <a:t> </a:t>
            </a:r>
            <a:r>
              <a:rPr dirty="0" sz="2000" b="1">
                <a:solidFill>
                  <a:srgbClr val="c00000"/>
                </a:solidFill>
                <a:latin typeface="ACBEKK+CenturyGothic-Bold"/>
                <a:cs typeface="ACBEKK+CenturyGothic-Bold"/>
              </a:rPr>
              <a:t>“Liquefier”</a:t>
            </a:r>
          </a:p>
          <a:p>
            <a:pPr marL="0" marR="0">
              <a:lnSpc>
                <a:spcPts val="2023"/>
              </a:lnSpc>
              <a:spcBef>
                <a:spcPts val="301"/>
              </a:spcBef>
              <a:spcAft>
                <a:spcPts val="0"/>
              </a:spcAft>
            </a:pPr>
            <a:r>
              <a:rPr dirty="0" sz="1650">
                <a:solidFill>
                  <a:srgbClr val="000000"/>
                </a:solidFill>
                <a:latin typeface="TPVDSM+CenturyGothic"/>
                <a:cs typeface="TPVDSM+CenturyGothic"/>
              </a:rPr>
              <a:t>-</a:t>
            </a:r>
            <a:r>
              <a:rPr dirty="0" sz="1650" spc="1244">
                <a:solidFill>
                  <a:srgbClr val="000000"/>
                </a:solidFill>
                <a:latin typeface="TPVDSM+CenturyGothic"/>
                <a:cs typeface="TPVDSM+CenturyGothic"/>
              </a:rPr>
              <a:t> </a:t>
            </a:r>
            <a:r>
              <a:rPr dirty="0" sz="1600">
                <a:solidFill>
                  <a:srgbClr val="000000"/>
                </a:solidFill>
                <a:latin typeface="TPVDSM+CenturyGothic"/>
                <a:cs typeface="TPVDSM+CenturyGothic"/>
              </a:rPr>
              <a:t>Lower</a:t>
            </a:r>
            <a:r>
              <a:rPr dirty="0" sz="1600">
                <a:solidFill>
                  <a:srgbClr val="000000"/>
                </a:solidFill>
                <a:latin typeface="TPVDSM+CenturyGothic"/>
                <a:cs typeface="TPVDSM+CenturyGothic"/>
              </a:rPr>
              <a:t> </a:t>
            </a:r>
            <a:r>
              <a:rPr dirty="0" sz="1600">
                <a:solidFill>
                  <a:srgbClr val="000000"/>
                </a:solidFill>
                <a:latin typeface="TPVDSM+CenturyGothic"/>
                <a:cs typeface="TPVDSM+CenturyGothic"/>
              </a:rPr>
              <a:t>CAPEX</a:t>
            </a:r>
            <a:r>
              <a:rPr dirty="0" sz="1600">
                <a:solidFill>
                  <a:srgbClr val="000000"/>
                </a:solidFill>
                <a:latin typeface="TPVDSM+CenturyGothic"/>
                <a:cs typeface="TPVDSM+CenturyGothic"/>
              </a:rPr>
              <a:t> </a:t>
            </a:r>
            <a:r>
              <a:rPr dirty="0" sz="1600">
                <a:solidFill>
                  <a:srgbClr val="000000"/>
                </a:solidFill>
                <a:latin typeface="TPVDSM+CenturyGothic"/>
                <a:cs typeface="TPVDSM+CenturyGothic"/>
              </a:rPr>
              <a:t>/OPEX</a:t>
            </a:r>
            <a:r>
              <a:rPr dirty="0" sz="1600">
                <a:solidFill>
                  <a:srgbClr val="000000"/>
                </a:solidFill>
                <a:latin typeface="TPVDSM+CenturyGothic"/>
                <a:cs typeface="TPVDSM+CenturyGothic"/>
              </a:rPr>
              <a:t> </a:t>
            </a:r>
            <a:r>
              <a:rPr dirty="0" sz="1600">
                <a:solidFill>
                  <a:srgbClr val="000000"/>
                </a:solidFill>
                <a:latin typeface="TPVDSM+CenturyGothic"/>
                <a:cs typeface="TPVDSM+CenturyGothic"/>
              </a:rPr>
              <a:t>/</a:t>
            </a:r>
            <a:r>
              <a:rPr dirty="0" sz="1600">
                <a:solidFill>
                  <a:srgbClr val="000000"/>
                </a:solidFill>
                <a:latin typeface="TPVDSM+CenturyGothic"/>
                <a:cs typeface="TPVDSM+CenturyGothic"/>
              </a:rPr>
              <a:t> </a:t>
            </a:r>
            <a:r>
              <a:rPr dirty="0" sz="1600">
                <a:solidFill>
                  <a:srgbClr val="000000"/>
                </a:solidFill>
                <a:latin typeface="TPVDSM+CenturyGothic"/>
                <a:cs typeface="TPVDSM+CenturyGothic"/>
              </a:rPr>
              <a:t>Standardized</a:t>
            </a:r>
            <a:r>
              <a:rPr dirty="0" sz="1600">
                <a:solidFill>
                  <a:srgbClr val="000000"/>
                </a:solidFill>
                <a:latin typeface="TPVDSM+CenturyGothic"/>
                <a:cs typeface="TPVDSM+CenturyGothic"/>
              </a:rPr>
              <a:t> </a:t>
            </a:r>
            <a:r>
              <a:rPr dirty="0" sz="1600">
                <a:solidFill>
                  <a:srgbClr val="000000"/>
                </a:solidFill>
                <a:latin typeface="TPVDSM+CenturyGothic"/>
                <a:cs typeface="TPVDSM+CenturyGothic"/>
              </a:rPr>
              <a:t>Design</a:t>
            </a:r>
          </a:p>
          <a:p>
            <a:pPr marL="0" marR="0">
              <a:lnSpc>
                <a:spcPts val="2023"/>
              </a:lnSpc>
              <a:spcBef>
                <a:spcPts val="280"/>
              </a:spcBef>
              <a:spcAft>
                <a:spcPts val="0"/>
              </a:spcAft>
            </a:pPr>
            <a:r>
              <a:rPr dirty="0" sz="1650">
                <a:solidFill>
                  <a:srgbClr val="000000"/>
                </a:solidFill>
                <a:latin typeface="TPVDSM+CenturyGothic"/>
                <a:cs typeface="TPVDSM+CenturyGothic"/>
              </a:rPr>
              <a:t>-</a:t>
            </a:r>
            <a:r>
              <a:rPr dirty="0" sz="1650" spc="1244">
                <a:solidFill>
                  <a:srgbClr val="000000"/>
                </a:solidFill>
                <a:latin typeface="TPVDSM+CenturyGothic"/>
                <a:cs typeface="TPVDSM+CenturyGothic"/>
              </a:rPr>
              <a:t> </a:t>
            </a:r>
            <a:r>
              <a:rPr dirty="0" sz="1600">
                <a:solidFill>
                  <a:srgbClr val="000000"/>
                </a:solidFill>
                <a:latin typeface="TPVDSM+CenturyGothic"/>
                <a:cs typeface="TPVDSM+CenturyGothic"/>
              </a:rPr>
              <a:t>Flexible</a:t>
            </a:r>
            <a:r>
              <a:rPr dirty="0" sz="1600">
                <a:solidFill>
                  <a:srgbClr val="000000"/>
                </a:solidFill>
                <a:latin typeface="TPVDSM+CenturyGothic"/>
                <a:cs typeface="TPVDSM+CenturyGothic"/>
              </a:rPr>
              <a:t> </a:t>
            </a:r>
            <a:r>
              <a:rPr dirty="0" sz="1600">
                <a:solidFill>
                  <a:srgbClr val="000000"/>
                </a:solidFill>
                <a:latin typeface="TPVDSM+CenturyGothic"/>
                <a:cs typeface="TPVDSM+CenturyGothic"/>
              </a:rPr>
              <a:t>Supply</a:t>
            </a:r>
            <a:r>
              <a:rPr dirty="0" sz="1600">
                <a:solidFill>
                  <a:srgbClr val="000000"/>
                </a:solidFill>
                <a:latin typeface="TPVDSM+CenturyGothic"/>
                <a:cs typeface="TPVDSM+CenturyGothic"/>
              </a:rPr>
              <a:t> </a:t>
            </a:r>
            <a:r>
              <a:rPr dirty="0" sz="1600">
                <a:solidFill>
                  <a:srgbClr val="000000"/>
                </a:solidFill>
                <a:latin typeface="TPVDSM+CenturyGothic"/>
                <a:cs typeface="TPVDSM+CenturyGothic"/>
              </a:rPr>
              <a:t>/</a:t>
            </a:r>
            <a:r>
              <a:rPr dirty="0" sz="1600">
                <a:solidFill>
                  <a:srgbClr val="000000"/>
                </a:solidFill>
                <a:latin typeface="TPVDSM+CenturyGothic"/>
                <a:cs typeface="TPVDSM+CenturyGothic"/>
              </a:rPr>
              <a:t> </a:t>
            </a:r>
            <a:r>
              <a:rPr dirty="0" sz="1600">
                <a:solidFill>
                  <a:srgbClr val="000000"/>
                </a:solidFill>
                <a:latin typeface="TPVDSM+CenturyGothic"/>
                <a:cs typeface="TPVDSM+CenturyGothic"/>
              </a:rPr>
              <a:t>Lower</a:t>
            </a:r>
            <a:r>
              <a:rPr dirty="0" sz="1600">
                <a:solidFill>
                  <a:srgbClr val="000000"/>
                </a:solidFill>
                <a:latin typeface="TPVDSM+CenturyGothic"/>
                <a:cs typeface="TPVDSM+CenturyGothic"/>
              </a:rPr>
              <a:t> </a:t>
            </a:r>
            <a:r>
              <a:rPr dirty="0" sz="1600">
                <a:solidFill>
                  <a:srgbClr val="000000"/>
                </a:solidFill>
                <a:latin typeface="TPVDSM+CenturyGothic"/>
                <a:cs typeface="TPVDSM+CenturyGothic"/>
              </a:rPr>
              <a:t>FID</a:t>
            </a:r>
            <a:r>
              <a:rPr dirty="0" sz="1600">
                <a:solidFill>
                  <a:srgbClr val="000000"/>
                </a:solidFill>
                <a:latin typeface="TPVDSM+CenturyGothic"/>
                <a:cs typeface="TPVDSM+CenturyGothic"/>
              </a:rPr>
              <a:t> </a:t>
            </a:r>
            <a:r>
              <a:rPr dirty="0" sz="1600">
                <a:solidFill>
                  <a:srgbClr val="000000"/>
                </a:solidFill>
                <a:latin typeface="TPVDSM+CenturyGothic"/>
                <a:cs typeface="TPVDSM+CenturyGothic"/>
              </a:rPr>
              <a:t>Thresholds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395118" y="1738023"/>
            <a:ext cx="478469" cy="490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381" marR="0">
              <a:lnSpc>
                <a:spcPts val="179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50" b="1">
                <a:solidFill>
                  <a:srgbClr val="ffffff"/>
                </a:solidFill>
                <a:latin typeface="ACBEKK+CenturyGothic-Bold"/>
                <a:cs typeface="ACBEKK+CenturyGothic-Bold"/>
              </a:rPr>
              <a:t>50~</a:t>
            </a:r>
          </a:p>
          <a:p>
            <a:pPr marL="0" marR="0">
              <a:lnSpc>
                <a:spcPts val="17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50" spc="12" b="1">
                <a:solidFill>
                  <a:srgbClr val="ffffff"/>
                </a:solidFill>
                <a:latin typeface="ACBEKK+CenturyGothic-Bold"/>
                <a:cs typeface="ACBEKK+CenturyGothic-Bold"/>
              </a:rPr>
              <a:t>70</a:t>
            </a:r>
            <a:r>
              <a:rPr dirty="0" sz="1050" b="1">
                <a:solidFill>
                  <a:srgbClr val="ffffff"/>
                </a:solidFill>
                <a:latin typeface="ACBEKK+CenturyGothic-Bold"/>
                <a:cs typeface="ACBEKK+CenturyGothic-Bold"/>
              </a:rPr>
              <a:t>%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517267" y="1832907"/>
            <a:ext cx="662839" cy="2665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9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50" b="1">
                <a:solidFill>
                  <a:srgbClr val="000000"/>
                </a:solidFill>
                <a:latin typeface="ACBEKK+CenturyGothic-Bold"/>
                <a:cs typeface="ACBEKK+CenturyGothic-Bold"/>
              </a:rPr>
              <a:t>$/TPA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08820" y="1863940"/>
            <a:ext cx="2467631" cy="29502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23"/>
              </a:lnSpc>
              <a:spcBef>
                <a:spcPts val="0"/>
              </a:spcBef>
              <a:spcAft>
                <a:spcPts val="0"/>
              </a:spcAft>
            </a:pPr>
            <a:r>
              <a:rPr dirty="0" sz="1650">
                <a:solidFill>
                  <a:srgbClr val="000000"/>
                </a:solidFill>
                <a:latin typeface="TPVDSM+CenturyGothic"/>
                <a:cs typeface="TPVDSM+CenturyGothic"/>
              </a:rPr>
              <a:t>-</a:t>
            </a:r>
            <a:r>
              <a:rPr dirty="0" sz="1650" spc="794">
                <a:solidFill>
                  <a:srgbClr val="000000"/>
                </a:solidFill>
                <a:latin typeface="TPVDSM+CenturyGothic"/>
                <a:cs typeface="TPVDSM+CenturyGothic"/>
              </a:rPr>
              <a:t> </a:t>
            </a:r>
            <a:r>
              <a:rPr dirty="0" sz="1600">
                <a:solidFill>
                  <a:srgbClr val="000000"/>
                </a:solidFill>
                <a:latin typeface="TPVDSM+CenturyGothic"/>
                <a:cs typeface="TPVDSM+CenturyGothic"/>
              </a:rPr>
              <a:t>Higher</a:t>
            </a:r>
            <a:r>
              <a:rPr dirty="0" sz="1600">
                <a:solidFill>
                  <a:srgbClr val="000000"/>
                </a:solidFill>
                <a:latin typeface="TPVDSM+CenturyGothic"/>
                <a:cs typeface="TPVDSM+CenturyGothic"/>
              </a:rPr>
              <a:t> </a:t>
            </a:r>
            <a:r>
              <a:rPr dirty="0" sz="1600">
                <a:solidFill>
                  <a:srgbClr val="000000"/>
                </a:solidFill>
                <a:latin typeface="TPVDSM+CenturyGothic"/>
                <a:cs typeface="TPVDSM+CenturyGothic"/>
              </a:rPr>
              <a:t>CAPEX</a:t>
            </a:r>
            <a:r>
              <a:rPr dirty="0" sz="1600">
                <a:solidFill>
                  <a:srgbClr val="000000"/>
                </a:solidFill>
                <a:latin typeface="TPVDSM+CenturyGothic"/>
                <a:cs typeface="TPVDSM+CenturyGothic"/>
              </a:rPr>
              <a:t> </a:t>
            </a:r>
            <a:r>
              <a:rPr dirty="0" sz="1600">
                <a:solidFill>
                  <a:srgbClr val="000000"/>
                </a:solidFill>
                <a:latin typeface="TPVDSM+CenturyGothic"/>
                <a:cs typeface="TPVDSM+CenturyGothic"/>
              </a:rPr>
              <a:t>/</a:t>
            </a:r>
            <a:r>
              <a:rPr dirty="0" sz="1600">
                <a:solidFill>
                  <a:srgbClr val="000000"/>
                </a:solidFill>
                <a:latin typeface="TPVDSM+CenturyGothic"/>
                <a:cs typeface="TPVDSM+CenturyGothic"/>
              </a:rPr>
              <a:t> </a:t>
            </a:r>
            <a:r>
              <a:rPr dirty="0" sz="1600">
                <a:solidFill>
                  <a:srgbClr val="000000"/>
                </a:solidFill>
                <a:latin typeface="TPVDSM+CenturyGothic"/>
                <a:cs typeface="TPVDSM+CenturyGothic"/>
              </a:rPr>
              <a:t>OPEX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399945" y="3038598"/>
            <a:ext cx="1748370" cy="28723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6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262626"/>
                </a:solidFill>
                <a:latin typeface="TPVDSM+CenturyGothic"/>
                <a:cs typeface="TPVDSM+CenturyGothic"/>
              </a:rPr>
              <a:t>Well-stream</a:t>
            </a:r>
            <a:r>
              <a:rPr dirty="0" sz="1600">
                <a:solidFill>
                  <a:srgbClr val="262626"/>
                </a:solidFill>
                <a:latin typeface="TPVDSM+CenturyGothic"/>
                <a:cs typeface="TPVDSM+CenturyGothic"/>
              </a:rPr>
              <a:t> </a:t>
            </a:r>
            <a:r>
              <a:rPr dirty="0" sz="1600">
                <a:solidFill>
                  <a:srgbClr val="262626"/>
                </a:solidFill>
                <a:latin typeface="TPVDSM+CenturyGothic"/>
                <a:cs typeface="TPVDSM+CenturyGothic"/>
              </a:rPr>
              <a:t>Gas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417910" y="3039262"/>
            <a:ext cx="1378700" cy="28723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6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262626"/>
                </a:solidFill>
                <a:latin typeface="ACBEKK+CenturyGothic-Bold"/>
                <a:cs typeface="ACBEKK+CenturyGothic-Bold"/>
              </a:rPr>
              <a:t>Pipeline</a:t>
            </a:r>
            <a:r>
              <a:rPr dirty="0" sz="1600" b="1">
                <a:solidFill>
                  <a:srgbClr val="262626"/>
                </a:solidFill>
                <a:latin typeface="ACBEKK+CenturyGothic-Bold"/>
                <a:cs typeface="ACBEKK+CenturyGothic-Bold"/>
              </a:rPr>
              <a:t> </a:t>
            </a:r>
            <a:r>
              <a:rPr dirty="0" sz="1600" b="1">
                <a:solidFill>
                  <a:srgbClr val="262626"/>
                </a:solidFill>
                <a:latin typeface="ACBEKK+CenturyGothic-Bold"/>
                <a:cs typeface="ACBEKK+CenturyGothic-Bold"/>
              </a:rPr>
              <a:t>Gas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0562143" y="3148276"/>
            <a:ext cx="1427101" cy="53107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13543" marR="0">
              <a:lnSpc>
                <a:spcPts val="196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262626"/>
                </a:solidFill>
                <a:latin typeface="ACBEKK+CenturyGothic-Bold"/>
                <a:cs typeface="ACBEKK+CenturyGothic-Bold"/>
              </a:rPr>
              <a:t>Gas</a:t>
            </a:r>
          </a:p>
          <a:p>
            <a:pPr marL="0" marR="0">
              <a:lnSpc>
                <a:spcPts val="1919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262626"/>
                </a:solidFill>
                <a:latin typeface="ACBEKK+CenturyGothic-Bold"/>
                <a:cs typeface="ACBEKK+CenturyGothic-Bold"/>
              </a:rPr>
              <a:t>from</a:t>
            </a:r>
            <a:r>
              <a:rPr dirty="0" sz="1600" b="1">
                <a:solidFill>
                  <a:srgbClr val="262626"/>
                </a:solidFill>
                <a:latin typeface="ACBEKK+CenturyGothic-Bold"/>
                <a:cs typeface="ACBEKK+CenturyGothic-Bold"/>
              </a:rPr>
              <a:t> </a:t>
            </a:r>
            <a:r>
              <a:rPr dirty="0" sz="1600" b="1">
                <a:solidFill>
                  <a:srgbClr val="262626"/>
                </a:solidFill>
                <a:latin typeface="ACBEKK+CenturyGothic-Bold"/>
                <a:cs typeface="ACBEKK+CenturyGothic-Bold"/>
              </a:rPr>
              <a:t>Pipeline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238020" y="3254721"/>
            <a:ext cx="2064889" cy="22495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262626"/>
                </a:solidFill>
                <a:latin typeface="TPVDSM+CenturyGothic"/>
                <a:cs typeface="TPVDSM+CenturyGothic"/>
              </a:rPr>
              <a:t>(with</a:t>
            </a:r>
            <a:r>
              <a:rPr dirty="0" sz="1200">
                <a:solidFill>
                  <a:srgbClr val="262626"/>
                </a:solidFill>
                <a:latin typeface="TPVDSM+CenturyGothic"/>
                <a:cs typeface="TPVDSM+CenturyGothic"/>
              </a:rPr>
              <a:t> </a:t>
            </a:r>
            <a:r>
              <a:rPr dirty="0" sz="1200">
                <a:solidFill>
                  <a:srgbClr val="262626"/>
                </a:solidFill>
                <a:latin typeface="TPVDSM+CenturyGothic"/>
                <a:cs typeface="TPVDSM+CenturyGothic"/>
              </a:rPr>
              <a:t>Condensate,</a:t>
            </a:r>
            <a:r>
              <a:rPr dirty="0" sz="1200">
                <a:solidFill>
                  <a:srgbClr val="262626"/>
                </a:solidFill>
                <a:latin typeface="TPVDSM+CenturyGothic"/>
                <a:cs typeface="TPVDSM+CenturyGothic"/>
              </a:rPr>
              <a:t> </a:t>
            </a:r>
            <a:r>
              <a:rPr dirty="0" sz="1200">
                <a:solidFill>
                  <a:srgbClr val="262626"/>
                </a:solidFill>
                <a:latin typeface="TPVDSM+CenturyGothic"/>
                <a:cs typeface="TPVDSM+CenturyGothic"/>
              </a:rPr>
              <a:t>Water)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7344091" y="3254721"/>
            <a:ext cx="1525850" cy="22495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262626"/>
                </a:solidFill>
                <a:latin typeface="TPVDSM+CenturyGothic"/>
                <a:cs typeface="TPVDSM+CenturyGothic"/>
              </a:rPr>
              <a:t>(w/o</a:t>
            </a:r>
            <a:r>
              <a:rPr dirty="0" sz="1200">
                <a:solidFill>
                  <a:srgbClr val="262626"/>
                </a:solidFill>
                <a:latin typeface="TPVDSM+CenturyGothic"/>
                <a:cs typeface="TPVDSM+CenturyGothic"/>
              </a:rPr>
              <a:t> </a:t>
            </a:r>
            <a:r>
              <a:rPr dirty="0" sz="1200">
                <a:solidFill>
                  <a:srgbClr val="262626"/>
                </a:solidFill>
                <a:latin typeface="TPVDSM+CenturyGothic"/>
                <a:cs typeface="TPVDSM+CenturyGothic"/>
              </a:rPr>
              <a:t>Condensate)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3326286" y="3464423"/>
            <a:ext cx="1896845" cy="44107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6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spc="-20">
                <a:solidFill>
                  <a:srgbClr val="262626"/>
                </a:solidFill>
                <a:latin typeface="TPVDSM+CenturyGothic"/>
                <a:cs typeface="TPVDSM+CenturyGothic"/>
              </a:rPr>
              <a:t>Complicated</a:t>
            </a:r>
            <a:r>
              <a:rPr dirty="0" sz="1600" spc="-20">
                <a:solidFill>
                  <a:srgbClr val="262626"/>
                </a:solidFill>
                <a:latin typeface="TPVDSM+CenturyGothic"/>
                <a:cs typeface="TPVDSM+CenturyGothic"/>
              </a:rPr>
              <a:t> </a:t>
            </a:r>
            <a:r>
              <a:rPr dirty="0" sz="1600" spc="-20">
                <a:solidFill>
                  <a:srgbClr val="262626"/>
                </a:solidFill>
                <a:latin typeface="TPVDSM+CenturyGothic"/>
                <a:cs typeface="TPVDSM+CenturyGothic"/>
              </a:rPr>
              <a:t>Inlet</a:t>
            </a:r>
          </a:p>
          <a:p>
            <a:pPr marL="2222" marR="0">
              <a:lnSpc>
                <a:spcPts val="1299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spc="-20">
                <a:solidFill>
                  <a:srgbClr val="262626"/>
                </a:solidFill>
                <a:latin typeface="TPVDSM+CenturyGothic"/>
                <a:cs typeface="TPVDSM+CenturyGothic"/>
              </a:rPr>
              <a:t>(Pressure,</a:t>
            </a:r>
            <a:r>
              <a:rPr dirty="0" sz="1200" spc="-20">
                <a:solidFill>
                  <a:srgbClr val="262626"/>
                </a:solidFill>
                <a:latin typeface="TPVDSM+CenturyGothic"/>
                <a:cs typeface="TPVDSM+CenturyGothic"/>
              </a:rPr>
              <a:t> </a:t>
            </a:r>
            <a:r>
              <a:rPr dirty="0" sz="1200" spc="-20">
                <a:solidFill>
                  <a:srgbClr val="262626"/>
                </a:solidFill>
                <a:latin typeface="TPVDSM+CenturyGothic"/>
                <a:cs typeface="TPVDSM+CenturyGothic"/>
              </a:rPr>
              <a:t>Temp.</a:t>
            </a:r>
            <a:r>
              <a:rPr dirty="0" sz="1200" spc="-20">
                <a:solidFill>
                  <a:srgbClr val="262626"/>
                </a:solidFill>
                <a:latin typeface="TPVDSM+CenturyGothic"/>
                <a:cs typeface="TPVDSM+CenturyGothic"/>
              </a:rPr>
              <a:t> </a:t>
            </a:r>
            <a:r>
              <a:rPr dirty="0" sz="1200" spc="-20">
                <a:solidFill>
                  <a:srgbClr val="262626"/>
                </a:solidFill>
                <a:latin typeface="TPVDSM+CenturyGothic"/>
                <a:cs typeface="TPVDSM+CenturyGothic"/>
              </a:rPr>
              <a:t>control)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7464741" y="3554455"/>
            <a:ext cx="1284996" cy="28723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6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262626"/>
                </a:solidFill>
                <a:latin typeface="ACBEKK+CenturyGothic-Bold"/>
                <a:cs typeface="ACBEKK+CenturyGothic-Bold"/>
              </a:rPr>
              <a:t>Simple</a:t>
            </a:r>
            <a:r>
              <a:rPr dirty="0" sz="1600" b="1">
                <a:solidFill>
                  <a:srgbClr val="262626"/>
                </a:solidFill>
                <a:latin typeface="ACBEKK+CenturyGothic-Bold"/>
                <a:cs typeface="ACBEKK+CenturyGothic-Bold"/>
              </a:rPr>
              <a:t> </a:t>
            </a:r>
            <a:r>
              <a:rPr dirty="0" sz="1600" b="1">
                <a:solidFill>
                  <a:srgbClr val="262626"/>
                </a:solidFill>
                <a:latin typeface="ACBEKK+CenturyGothic-Bold"/>
                <a:cs typeface="ACBEKK+CenturyGothic-Bold"/>
              </a:rPr>
              <a:t>Inlet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3014974" y="3979500"/>
            <a:ext cx="2519449" cy="113888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6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262626"/>
                </a:solidFill>
                <a:latin typeface="TPVDSM+CenturyGothic"/>
                <a:cs typeface="TPVDSM+CenturyGothic"/>
              </a:rPr>
              <a:t>Condensate</a:t>
            </a:r>
            <a:r>
              <a:rPr dirty="0" sz="1600">
                <a:solidFill>
                  <a:srgbClr val="262626"/>
                </a:solidFill>
                <a:latin typeface="TPVDSM+CenturyGothic"/>
                <a:cs typeface="TPVDSM+CenturyGothic"/>
              </a:rPr>
              <a:t> </a:t>
            </a:r>
            <a:r>
              <a:rPr dirty="0" sz="1600">
                <a:solidFill>
                  <a:srgbClr val="262626"/>
                </a:solidFill>
                <a:latin typeface="TPVDSM+CenturyGothic"/>
                <a:cs typeface="TPVDSM+CenturyGothic"/>
              </a:rPr>
              <a:t>Separation</a:t>
            </a:r>
          </a:p>
          <a:p>
            <a:pPr marL="150812" marR="0">
              <a:lnSpc>
                <a:spcPts val="1961"/>
              </a:lnSpc>
              <a:spcBef>
                <a:spcPts val="1341"/>
              </a:spcBef>
              <a:spcAft>
                <a:spcPts val="0"/>
              </a:spcAft>
            </a:pPr>
            <a:r>
              <a:rPr dirty="0" sz="1600">
                <a:solidFill>
                  <a:srgbClr val="262626"/>
                </a:solidFill>
                <a:latin typeface="TPVDSM+CenturyGothic"/>
                <a:cs typeface="TPVDSM+CenturyGothic"/>
              </a:rPr>
              <a:t>Heavy</a:t>
            </a:r>
            <a:r>
              <a:rPr dirty="0" sz="1600">
                <a:solidFill>
                  <a:srgbClr val="262626"/>
                </a:solidFill>
                <a:latin typeface="TPVDSM+CenturyGothic"/>
                <a:cs typeface="TPVDSM+CenturyGothic"/>
              </a:rPr>
              <a:t> </a:t>
            </a:r>
            <a:r>
              <a:rPr dirty="0" sz="1600">
                <a:solidFill>
                  <a:srgbClr val="262626"/>
                </a:solidFill>
                <a:latin typeface="TPVDSM+CenturyGothic"/>
                <a:cs typeface="TPVDSM+CenturyGothic"/>
              </a:rPr>
              <a:t>Pre-Treatment</a:t>
            </a:r>
          </a:p>
          <a:p>
            <a:pPr marL="568326" marR="0">
              <a:lnSpc>
                <a:spcPts val="1961"/>
              </a:lnSpc>
              <a:spcBef>
                <a:spcPts val="1391"/>
              </a:spcBef>
              <a:spcAft>
                <a:spcPts val="0"/>
              </a:spcAft>
            </a:pPr>
            <a:r>
              <a:rPr dirty="0" sz="1600">
                <a:solidFill>
                  <a:srgbClr val="262626"/>
                </a:solidFill>
                <a:latin typeface="TPVDSM+CenturyGothic"/>
                <a:cs typeface="TPVDSM+CenturyGothic"/>
              </a:rPr>
              <a:t>Liquefaction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7028418" y="4283652"/>
            <a:ext cx="2190312" cy="83551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77786" marR="0">
              <a:lnSpc>
                <a:spcPts val="196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262626"/>
                </a:solidFill>
                <a:latin typeface="ACBEKK+CenturyGothic-Bold"/>
                <a:cs typeface="ACBEKK+CenturyGothic-Bold"/>
              </a:rPr>
              <a:t>Light</a:t>
            </a:r>
            <a:r>
              <a:rPr dirty="0" sz="1600" b="1">
                <a:solidFill>
                  <a:srgbClr val="262626"/>
                </a:solidFill>
                <a:latin typeface="ACBEKK+CenturyGothic-Bold"/>
                <a:cs typeface="ACBEKK+CenturyGothic-Bold"/>
              </a:rPr>
              <a:t> </a:t>
            </a:r>
            <a:r>
              <a:rPr dirty="0" sz="1600" b="1">
                <a:solidFill>
                  <a:srgbClr val="262626"/>
                </a:solidFill>
                <a:latin typeface="ACBEKK+CenturyGothic-Bold"/>
                <a:cs typeface="ACBEKK+CenturyGothic-Bold"/>
              </a:rPr>
              <a:t>Pre-Treatment</a:t>
            </a:r>
          </a:p>
          <a:p>
            <a:pPr marL="0" marR="0">
              <a:lnSpc>
                <a:spcPts val="1961"/>
              </a:lnSpc>
              <a:spcBef>
                <a:spcPts val="2305"/>
              </a:spcBef>
              <a:spcAft>
                <a:spcPts val="0"/>
              </a:spcAft>
            </a:pPr>
            <a:r>
              <a:rPr dirty="0" sz="1600" b="1">
                <a:solidFill>
                  <a:srgbClr val="262626"/>
                </a:solidFill>
                <a:latin typeface="ACBEKK+CenturyGothic-Bold"/>
                <a:cs typeface="ACBEKK+CenturyGothic-Bold"/>
              </a:rPr>
              <a:t>Multiple</a:t>
            </a:r>
            <a:r>
              <a:rPr dirty="0" sz="1600" b="1">
                <a:solidFill>
                  <a:srgbClr val="262626"/>
                </a:solidFill>
                <a:latin typeface="ACBEKK+CenturyGothic-Bold"/>
                <a:cs typeface="ACBEKK+CenturyGothic-Bold"/>
              </a:rPr>
              <a:t> </a:t>
            </a:r>
            <a:r>
              <a:rPr dirty="0" sz="1600" b="1">
                <a:solidFill>
                  <a:srgbClr val="262626"/>
                </a:solidFill>
                <a:latin typeface="ACBEKK+CenturyGothic-Bold"/>
                <a:cs typeface="ACBEKK+CenturyGothic-Bold"/>
              </a:rPr>
              <a:t>Liquefaction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3450743" y="5167725"/>
            <a:ext cx="1645959" cy="28723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6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262626"/>
                </a:solidFill>
                <a:latin typeface="TPVDSM+CenturyGothic"/>
                <a:cs typeface="TPVDSM+CenturyGothic"/>
              </a:rPr>
              <a:t>Subsea</a:t>
            </a:r>
            <a:r>
              <a:rPr dirty="0" sz="1600">
                <a:solidFill>
                  <a:srgbClr val="262626"/>
                </a:solidFill>
                <a:latin typeface="TPVDSM+CenturyGothic"/>
                <a:cs typeface="TPVDSM+CenturyGothic"/>
              </a:rPr>
              <a:t> </a:t>
            </a:r>
            <a:r>
              <a:rPr dirty="0" sz="1600">
                <a:solidFill>
                  <a:srgbClr val="262626"/>
                </a:solidFill>
                <a:latin typeface="TPVDSM+CenturyGothic"/>
                <a:cs typeface="TPVDSM+CenturyGothic"/>
              </a:rPr>
              <a:t>Control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3661881" y="5383848"/>
            <a:ext cx="1223895" cy="22495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spc="-20">
                <a:solidFill>
                  <a:srgbClr val="262626"/>
                </a:solidFill>
                <a:latin typeface="TPVDSM+CenturyGothic"/>
                <a:cs typeface="TPVDSM+CenturyGothic"/>
              </a:rPr>
              <a:t>(MEG,</a:t>
            </a:r>
            <a:r>
              <a:rPr dirty="0" sz="1200" spc="-21">
                <a:solidFill>
                  <a:srgbClr val="262626"/>
                </a:solidFill>
                <a:latin typeface="TPVDSM+CenturyGothic"/>
                <a:cs typeface="TPVDSM+CenturyGothic"/>
              </a:rPr>
              <a:t> </a:t>
            </a:r>
            <a:r>
              <a:rPr dirty="0" sz="1200" spc="-20">
                <a:solidFill>
                  <a:srgbClr val="262626"/>
                </a:solidFill>
                <a:latin typeface="TPVDSM+CenturyGothic"/>
                <a:cs typeface="TPVDSM+CenturyGothic"/>
              </a:rPr>
              <a:t>Pig</a:t>
            </a:r>
            <a:r>
              <a:rPr dirty="0" sz="1200" spc="-20">
                <a:solidFill>
                  <a:srgbClr val="262626"/>
                </a:solidFill>
                <a:latin typeface="TPVDSM+CenturyGothic"/>
                <a:cs typeface="TPVDSM+CenturyGothic"/>
              </a:rPr>
              <a:t> </a:t>
            </a:r>
            <a:r>
              <a:rPr dirty="0" sz="1200" spc="-20">
                <a:solidFill>
                  <a:srgbClr val="262626"/>
                </a:solidFill>
                <a:latin typeface="TPVDSM+CenturyGothic"/>
                <a:cs typeface="TPVDSM+CenturyGothic"/>
              </a:rPr>
              <a:t>etc.)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1298761" y="5371389"/>
            <a:ext cx="549506" cy="24566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34"/>
              </a:lnSpc>
              <a:spcBef>
                <a:spcPts val="0"/>
              </a:spcBef>
              <a:spcAft>
                <a:spcPts val="0"/>
              </a:spcAft>
            </a:pPr>
            <a:r>
              <a:rPr dirty="0" sz="1350">
                <a:solidFill>
                  <a:srgbClr val="ffffff"/>
                </a:solidFill>
                <a:latin typeface="TPVDSM+CenturyGothic"/>
                <a:cs typeface="TPVDSM+CenturyGothic"/>
              </a:rPr>
              <a:t>Jetty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230611" y="5573638"/>
            <a:ext cx="678135" cy="3183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0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ACBEKK+CenturyGothic-Bold"/>
                <a:cs typeface="ACBEKK+CenturyGothic-Bold"/>
              </a:rPr>
              <a:t>WELL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3167377" y="5682801"/>
            <a:ext cx="2214250" cy="71306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6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262626"/>
                </a:solidFill>
                <a:latin typeface="TPVDSM+CenturyGothic"/>
                <a:cs typeface="TPVDSM+CenturyGothic"/>
              </a:rPr>
              <a:t>Condensate</a:t>
            </a:r>
            <a:r>
              <a:rPr dirty="0" sz="1600">
                <a:solidFill>
                  <a:srgbClr val="262626"/>
                </a:solidFill>
                <a:latin typeface="TPVDSM+CenturyGothic"/>
                <a:cs typeface="TPVDSM+CenturyGothic"/>
              </a:rPr>
              <a:t> </a:t>
            </a:r>
            <a:r>
              <a:rPr dirty="0" sz="1600">
                <a:solidFill>
                  <a:srgbClr val="262626"/>
                </a:solidFill>
                <a:latin typeface="TPVDSM+CenturyGothic"/>
                <a:cs typeface="TPVDSM+CenturyGothic"/>
              </a:rPr>
              <a:t>Storage</a:t>
            </a:r>
          </a:p>
          <a:p>
            <a:pPr marL="765175" marR="0">
              <a:lnSpc>
                <a:spcPts val="1961"/>
              </a:lnSpc>
              <a:spcBef>
                <a:spcPts val="1341"/>
              </a:spcBef>
              <a:spcAft>
                <a:spcPts val="0"/>
              </a:spcAft>
            </a:pPr>
            <a:r>
              <a:rPr dirty="0" sz="1600">
                <a:solidFill>
                  <a:srgbClr val="262626"/>
                </a:solidFill>
                <a:latin typeface="TPVDSM+CenturyGothic"/>
                <a:cs typeface="TPVDSM+CenturyGothic"/>
              </a:rPr>
              <a:t>Turret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>
            <a:hlinkClick r:id="rId2"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72519" y="102476"/>
            <a:ext cx="3366472" cy="3218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808080"/>
                </a:solidFill>
                <a:latin typeface="PDVBBF+Arial-BoldMT"/>
                <a:cs typeface="PDVBBF+Arial-BoldMT"/>
              </a:rPr>
              <a:t>Preparing</a:t>
            </a:r>
            <a:r>
              <a:rPr dirty="0" sz="2000" b="1">
                <a:solidFill>
                  <a:srgbClr val="808080"/>
                </a:solidFill>
                <a:latin typeface="PDVBBF+Arial-BoldMT"/>
                <a:cs typeface="PDVBBF+Arial-BoldMT"/>
              </a:rPr>
              <a:t> </a:t>
            </a:r>
            <a:r>
              <a:rPr dirty="0" sz="2000" b="1">
                <a:solidFill>
                  <a:srgbClr val="808080"/>
                </a:solidFill>
                <a:latin typeface="PDVBBF+Arial-BoldMT"/>
                <a:cs typeface="PDVBBF+Arial-BoldMT"/>
              </a:rPr>
              <a:t>for</a:t>
            </a:r>
            <a:r>
              <a:rPr dirty="0" sz="2000" b="1">
                <a:solidFill>
                  <a:srgbClr val="808080"/>
                </a:solidFill>
                <a:latin typeface="PDVBBF+Arial-BoldMT"/>
                <a:cs typeface="PDVBBF+Arial-BoldMT"/>
              </a:rPr>
              <a:t> </a:t>
            </a:r>
            <a:r>
              <a:rPr dirty="0" sz="2000" b="1">
                <a:solidFill>
                  <a:srgbClr val="808080"/>
                </a:solidFill>
                <a:latin typeface="PDVBBF+Arial-BoldMT"/>
                <a:cs typeface="PDVBBF+Arial-BoldMT"/>
              </a:rPr>
              <a:t>Future</a:t>
            </a:r>
            <a:r>
              <a:rPr dirty="0" sz="2000" b="1">
                <a:solidFill>
                  <a:srgbClr val="808080"/>
                </a:solidFill>
                <a:latin typeface="PDVBBF+Arial-BoldMT"/>
                <a:cs typeface="PDVBBF+Arial-BoldMT"/>
              </a:rPr>
              <a:t> </a:t>
            </a:r>
            <a:r>
              <a:rPr dirty="0" sz="2000" b="1">
                <a:solidFill>
                  <a:srgbClr val="808080"/>
                </a:solidFill>
                <a:latin typeface="PDVBBF+Arial-BoldMT"/>
                <a:cs typeface="PDVBBF+Arial-BoldMT"/>
              </a:rPr>
              <a:t>FLNG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83510" y="550862"/>
            <a:ext cx="4699529" cy="495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034ea2"/>
                </a:solidFill>
                <a:latin typeface="Calibri"/>
                <a:cs typeface="Calibri"/>
              </a:rPr>
              <a:t>FLNG</a:t>
            </a:r>
            <a:r>
              <a:rPr dirty="0" sz="3600" b="1">
                <a:solidFill>
                  <a:srgbClr val="034ea2"/>
                </a:solidFill>
                <a:latin typeface="Calibri"/>
                <a:cs typeface="Calibri"/>
              </a:rPr>
              <a:t> </a:t>
            </a:r>
            <a:r>
              <a:rPr dirty="0" sz="3600" b="1">
                <a:solidFill>
                  <a:srgbClr val="034ea2"/>
                </a:solidFill>
                <a:latin typeface="Calibri"/>
                <a:cs typeface="Calibri"/>
              </a:rPr>
              <a:t>Solutions</a:t>
            </a:r>
            <a:r>
              <a:rPr dirty="0" sz="3600" b="1">
                <a:solidFill>
                  <a:srgbClr val="034ea2"/>
                </a:solidFill>
                <a:latin typeface="Calibri"/>
                <a:cs typeface="Calibri"/>
              </a:rPr>
              <a:t> </a:t>
            </a:r>
            <a:r>
              <a:rPr dirty="0" sz="3600" b="1">
                <a:solidFill>
                  <a:srgbClr val="034ea2"/>
                </a:solidFill>
                <a:latin typeface="Calibri"/>
                <a:cs typeface="Calibri"/>
              </a:rPr>
              <a:t>with</a:t>
            </a:r>
            <a:r>
              <a:rPr dirty="0" sz="3600" b="1">
                <a:solidFill>
                  <a:srgbClr val="034ea2"/>
                </a:solidFill>
                <a:latin typeface="Calibri"/>
                <a:cs typeface="Calibri"/>
              </a:rPr>
              <a:t> </a:t>
            </a:r>
            <a:r>
              <a:rPr dirty="0" sz="3600" b="1">
                <a:solidFill>
                  <a:srgbClr val="034ea2"/>
                </a:solidFill>
                <a:latin typeface="Calibri"/>
                <a:cs typeface="Calibri"/>
              </a:rPr>
              <a:t>SHI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71258" y="1354355"/>
            <a:ext cx="6307602" cy="66656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32"/>
              </a:lnSpc>
              <a:spcBef>
                <a:spcPts val="0"/>
              </a:spcBef>
              <a:spcAft>
                <a:spcPts val="0"/>
              </a:spcAft>
            </a:pPr>
            <a:r>
              <a:rPr dirty="0" sz="2150" b="1">
                <a:solidFill>
                  <a:srgbClr val="034ea2"/>
                </a:solidFill>
                <a:latin typeface="Calibri"/>
                <a:cs typeface="Calibri"/>
              </a:rPr>
              <a:t>“Comprehensive</a:t>
            </a:r>
            <a:r>
              <a:rPr dirty="0" sz="2150" b="1">
                <a:solidFill>
                  <a:srgbClr val="034ea2"/>
                </a:solidFill>
                <a:latin typeface="Calibri"/>
                <a:cs typeface="Calibri"/>
              </a:rPr>
              <a:t> </a:t>
            </a:r>
            <a:r>
              <a:rPr dirty="0" sz="2150" spc="-10" b="1">
                <a:solidFill>
                  <a:srgbClr val="034ea2"/>
                </a:solidFill>
                <a:latin typeface="Calibri"/>
                <a:cs typeface="Calibri"/>
              </a:rPr>
              <a:t>FLNG</a:t>
            </a:r>
            <a:r>
              <a:rPr dirty="0" sz="2150" b="1">
                <a:solidFill>
                  <a:srgbClr val="034ea2"/>
                </a:solidFill>
                <a:latin typeface="Calibri"/>
                <a:cs typeface="Calibri"/>
              </a:rPr>
              <a:t> </a:t>
            </a:r>
            <a:r>
              <a:rPr dirty="0" sz="2150" b="1">
                <a:solidFill>
                  <a:srgbClr val="034ea2"/>
                </a:solidFill>
                <a:latin typeface="Calibri"/>
                <a:cs typeface="Calibri"/>
              </a:rPr>
              <a:t>Solution</a:t>
            </a:r>
            <a:r>
              <a:rPr dirty="0" sz="2150" b="1">
                <a:solidFill>
                  <a:srgbClr val="034ea2"/>
                </a:solidFill>
                <a:latin typeface="Calibri"/>
                <a:cs typeface="Calibri"/>
              </a:rPr>
              <a:t> </a:t>
            </a:r>
            <a:r>
              <a:rPr dirty="0" sz="2150" b="1">
                <a:solidFill>
                  <a:srgbClr val="034ea2"/>
                </a:solidFill>
                <a:latin typeface="Calibri"/>
                <a:cs typeface="Calibri"/>
              </a:rPr>
              <a:t>available</a:t>
            </a:r>
            <a:r>
              <a:rPr dirty="0" sz="2150" b="1">
                <a:solidFill>
                  <a:srgbClr val="034ea2"/>
                </a:solidFill>
                <a:latin typeface="Calibri"/>
                <a:cs typeface="Calibri"/>
              </a:rPr>
              <a:t> </a:t>
            </a:r>
            <a:r>
              <a:rPr dirty="0" sz="2150" b="1">
                <a:solidFill>
                  <a:srgbClr val="034ea2"/>
                </a:solidFill>
                <a:latin typeface="Calibri"/>
                <a:cs typeface="Calibri"/>
              </a:rPr>
              <a:t>to</a:t>
            </a:r>
            <a:r>
              <a:rPr dirty="0" sz="2150" b="1">
                <a:solidFill>
                  <a:srgbClr val="034ea2"/>
                </a:solidFill>
                <a:latin typeface="Calibri"/>
                <a:cs typeface="Calibri"/>
              </a:rPr>
              <a:t> </a:t>
            </a:r>
            <a:r>
              <a:rPr dirty="0" sz="2150" spc="-10" b="1">
                <a:solidFill>
                  <a:srgbClr val="034ea2"/>
                </a:solidFill>
                <a:latin typeface="Calibri"/>
                <a:cs typeface="Calibri"/>
              </a:rPr>
              <a:t>Customer”</a:t>
            </a:r>
          </a:p>
          <a:p>
            <a:pPr marL="61221" marR="0">
              <a:lnSpc>
                <a:spcPts val="2150"/>
              </a:lnSpc>
              <a:spcBef>
                <a:spcPts val="669"/>
              </a:spcBef>
              <a:spcAft>
                <a:spcPts val="0"/>
              </a:spcAft>
            </a:pPr>
            <a:r>
              <a:rPr dirty="0" sz="2150" spc="-10" b="1">
                <a:solidFill>
                  <a:srgbClr val="034ea2"/>
                </a:solidFill>
                <a:latin typeface="Calibri"/>
                <a:cs typeface="Calibri"/>
              </a:rPr>
              <a:t>SHI</a:t>
            </a:r>
            <a:r>
              <a:rPr dirty="0" sz="2150" b="1">
                <a:solidFill>
                  <a:srgbClr val="034ea2"/>
                </a:solidFill>
                <a:latin typeface="Calibri"/>
                <a:cs typeface="Calibri"/>
              </a:rPr>
              <a:t> </a:t>
            </a:r>
            <a:r>
              <a:rPr dirty="0" sz="2150" spc="-10" b="1">
                <a:solidFill>
                  <a:srgbClr val="034ea2"/>
                </a:solidFill>
                <a:latin typeface="Calibri"/>
                <a:cs typeface="Calibri"/>
              </a:rPr>
              <a:t>have</a:t>
            </a:r>
            <a:r>
              <a:rPr dirty="0" sz="2150" b="1">
                <a:solidFill>
                  <a:srgbClr val="034ea2"/>
                </a:solidFill>
                <a:latin typeface="Calibri"/>
                <a:cs typeface="Calibri"/>
              </a:rPr>
              <a:t> </a:t>
            </a:r>
            <a:r>
              <a:rPr dirty="0" sz="2150" b="1">
                <a:solidFill>
                  <a:srgbClr val="034ea2"/>
                </a:solidFill>
                <a:latin typeface="Calibri"/>
                <a:cs typeface="Calibri"/>
              </a:rPr>
              <a:t>provided</a:t>
            </a:r>
            <a:r>
              <a:rPr dirty="0" sz="2150" spc="-10" b="1">
                <a:solidFill>
                  <a:srgbClr val="034ea2"/>
                </a:solidFill>
                <a:latin typeface="Calibri"/>
                <a:cs typeface="Calibri"/>
              </a:rPr>
              <a:t> </a:t>
            </a:r>
            <a:r>
              <a:rPr dirty="0" sz="2150" b="1" u="sng">
                <a:solidFill>
                  <a:srgbClr val="034ea2"/>
                </a:solidFill>
                <a:latin typeface="Calibri"/>
                <a:cs typeface="Calibri"/>
              </a:rPr>
              <a:t>the</a:t>
            </a:r>
            <a:r>
              <a:rPr dirty="0" sz="2150" b="1" u="sng">
                <a:solidFill>
                  <a:srgbClr val="034ea2"/>
                </a:solidFill>
                <a:latin typeface="Calibri"/>
                <a:cs typeface="Calibri"/>
              </a:rPr>
              <a:t> </a:t>
            </a:r>
            <a:r>
              <a:rPr dirty="0" sz="2150" spc="-10" b="1" u="sng">
                <a:solidFill>
                  <a:srgbClr val="034ea2"/>
                </a:solidFill>
                <a:latin typeface="Calibri"/>
                <a:cs typeface="Calibri"/>
              </a:rPr>
              <a:t>best</a:t>
            </a:r>
            <a:r>
              <a:rPr dirty="0" sz="2150" b="1" u="sng">
                <a:solidFill>
                  <a:srgbClr val="034ea2"/>
                </a:solidFill>
                <a:latin typeface="Calibri"/>
                <a:cs typeface="Calibri"/>
              </a:rPr>
              <a:t> </a:t>
            </a:r>
            <a:r>
              <a:rPr dirty="0" sz="2150" b="1" u="sng">
                <a:solidFill>
                  <a:srgbClr val="034ea2"/>
                </a:solidFill>
                <a:latin typeface="Calibri"/>
                <a:cs typeface="Calibri"/>
              </a:rPr>
              <a:t>fit-to-purpose</a:t>
            </a:r>
            <a:r>
              <a:rPr dirty="0" sz="2150" b="1" u="sng">
                <a:solidFill>
                  <a:srgbClr val="034ea2"/>
                </a:solidFill>
                <a:latin typeface="Calibri"/>
                <a:cs typeface="Calibri"/>
              </a:rPr>
              <a:t> </a:t>
            </a:r>
            <a:r>
              <a:rPr dirty="0" sz="2150" b="1" u="sng">
                <a:solidFill>
                  <a:srgbClr val="034ea2"/>
                </a:solidFill>
                <a:latin typeface="Calibri"/>
                <a:cs typeface="Calibri"/>
              </a:rPr>
              <a:t>solution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10517" y="2279546"/>
            <a:ext cx="1269254" cy="22440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66"/>
              </a:lnSpc>
              <a:spcBef>
                <a:spcPts val="0"/>
              </a:spcBef>
              <a:spcAft>
                <a:spcPts val="0"/>
              </a:spcAft>
            </a:pPr>
            <a:r>
              <a:rPr dirty="0" sz="1450" b="1">
                <a:solidFill>
                  <a:srgbClr val="f2f2f2"/>
                </a:solidFill>
                <a:latin typeface="Calibri"/>
                <a:cs typeface="Calibri"/>
              </a:rPr>
              <a:t>Concept</a:t>
            </a:r>
            <a:r>
              <a:rPr dirty="0" sz="1450" b="1">
                <a:solidFill>
                  <a:srgbClr val="f2f2f2"/>
                </a:solidFill>
                <a:latin typeface="Calibri"/>
                <a:cs typeface="Calibri"/>
              </a:rPr>
              <a:t> </a:t>
            </a:r>
            <a:r>
              <a:rPr dirty="0" sz="1450" b="1">
                <a:solidFill>
                  <a:srgbClr val="f2f2f2"/>
                </a:solidFill>
                <a:latin typeface="Calibri"/>
                <a:cs typeface="Calibri"/>
              </a:rPr>
              <a:t>Study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601934" y="2279544"/>
            <a:ext cx="853332" cy="22440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66"/>
              </a:lnSpc>
              <a:spcBef>
                <a:spcPts val="0"/>
              </a:spcBef>
              <a:spcAft>
                <a:spcPts val="0"/>
              </a:spcAft>
            </a:pPr>
            <a:r>
              <a:rPr dirty="0" sz="1450" b="1">
                <a:solidFill>
                  <a:srgbClr val="f2f2f2"/>
                </a:solidFill>
                <a:latin typeface="Calibri"/>
                <a:cs typeface="Calibri"/>
              </a:rPr>
              <a:t>Pre-FEED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739024" y="2279544"/>
            <a:ext cx="537117" cy="22440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66"/>
              </a:lnSpc>
              <a:spcBef>
                <a:spcPts val="0"/>
              </a:spcBef>
              <a:spcAft>
                <a:spcPts val="0"/>
              </a:spcAft>
            </a:pPr>
            <a:r>
              <a:rPr dirty="0" sz="1450" b="1">
                <a:solidFill>
                  <a:srgbClr val="f2f2f2"/>
                </a:solidFill>
                <a:latin typeface="Calibri"/>
                <a:cs typeface="Calibri"/>
              </a:rPr>
              <a:t>FEED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513306" y="2279544"/>
            <a:ext cx="441051" cy="22440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66"/>
              </a:lnSpc>
              <a:spcBef>
                <a:spcPts val="0"/>
              </a:spcBef>
              <a:spcAft>
                <a:spcPts val="0"/>
              </a:spcAft>
            </a:pPr>
            <a:r>
              <a:rPr dirty="0" sz="1450" b="1">
                <a:solidFill>
                  <a:srgbClr val="ffffff"/>
                </a:solidFill>
                <a:latin typeface="Calibri"/>
                <a:cs typeface="Calibri"/>
              </a:rPr>
              <a:t>EPC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938033" y="2404100"/>
            <a:ext cx="523320" cy="1565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32"/>
              </a:lnSpc>
              <a:spcBef>
                <a:spcPts val="0"/>
              </a:spcBef>
              <a:spcAft>
                <a:spcPts val="0"/>
              </a:spcAft>
            </a:pPr>
            <a:r>
              <a:rPr dirty="0" sz="950" spc="-10" b="1">
                <a:solidFill>
                  <a:srgbClr val="000000"/>
                </a:solidFill>
                <a:latin typeface="Calibri"/>
                <a:cs typeface="Calibri"/>
              </a:rPr>
              <a:t>(MTPA)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758248" y="2484047"/>
            <a:ext cx="2587221" cy="32881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89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 b="1">
                <a:solidFill>
                  <a:srgbClr val="f2f2f2"/>
                </a:solidFill>
                <a:latin typeface="ACBEKK+CenturyGothic-Bold"/>
                <a:cs typeface="ACBEKK+CenturyGothic-Bold"/>
              </a:rPr>
              <a:t>FLNG</a:t>
            </a:r>
            <a:r>
              <a:rPr dirty="0" sz="1850" b="1">
                <a:solidFill>
                  <a:srgbClr val="f2f2f2"/>
                </a:solidFill>
                <a:latin typeface="ACBEKK+CenturyGothic-Bold"/>
                <a:cs typeface="ACBEKK+CenturyGothic-Bold"/>
              </a:rPr>
              <a:t> </a:t>
            </a:r>
            <a:r>
              <a:rPr dirty="0" sz="1850" b="1">
                <a:solidFill>
                  <a:srgbClr val="f2f2f2"/>
                </a:solidFill>
                <a:latin typeface="ACBEKK+CenturyGothic-Bold"/>
                <a:cs typeface="ACBEKK+CenturyGothic-Bold"/>
              </a:rPr>
              <a:t>Spectrum</a:t>
            </a:r>
            <a:r>
              <a:rPr dirty="0" sz="1850" b="1">
                <a:solidFill>
                  <a:srgbClr val="f2f2f2"/>
                </a:solidFill>
                <a:latin typeface="ACBEKK+CenturyGothic-Bold"/>
                <a:cs typeface="ACBEKK+CenturyGothic-Bold"/>
              </a:rPr>
              <a:t> </a:t>
            </a:r>
            <a:r>
              <a:rPr dirty="0" sz="1850" b="1">
                <a:solidFill>
                  <a:srgbClr val="f2f2f2"/>
                </a:solidFill>
                <a:latin typeface="ACBEKK+CenturyGothic-Bold"/>
                <a:cs typeface="ACBEKK+CenturyGothic-Bold"/>
              </a:rPr>
              <a:t>in</a:t>
            </a:r>
            <a:r>
              <a:rPr dirty="0" sz="1850" spc="10" b="1">
                <a:solidFill>
                  <a:srgbClr val="f2f2f2"/>
                </a:solidFill>
                <a:latin typeface="ACBEKK+CenturyGothic-Bold"/>
                <a:cs typeface="ACBEKK+CenturyGothic-Bold"/>
              </a:rPr>
              <a:t> </a:t>
            </a:r>
            <a:r>
              <a:rPr dirty="0" sz="1850" spc="10" b="1">
                <a:solidFill>
                  <a:srgbClr val="f2f2f2"/>
                </a:solidFill>
                <a:latin typeface="ACBEKK+CenturyGothic-Bold"/>
                <a:cs typeface="ACBEKK+CenturyGothic-Bold"/>
              </a:rPr>
              <a:t>SHI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422872" y="2589928"/>
            <a:ext cx="2099395" cy="8763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8097" marR="0">
              <a:lnSpc>
                <a:spcPts val="1618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 spc="10" b="1">
                <a:solidFill>
                  <a:srgbClr val="f2f2f2"/>
                </a:solidFill>
                <a:latin typeface="ACBEKK+CenturyGothic-Bold"/>
                <a:cs typeface="ACBEKK+CenturyGothic-Bold"/>
              </a:rPr>
              <a:t>Shell</a:t>
            </a:r>
            <a:r>
              <a:rPr dirty="0" sz="1300" b="1">
                <a:solidFill>
                  <a:srgbClr val="f2f2f2"/>
                </a:solidFill>
                <a:latin typeface="ACBEKK+CenturyGothic-Bold"/>
                <a:cs typeface="ACBEKK+CenturyGothic-Bold"/>
              </a:rPr>
              <a:t> </a:t>
            </a:r>
            <a:r>
              <a:rPr dirty="0" sz="1300" spc="10" b="1">
                <a:solidFill>
                  <a:srgbClr val="f2f2f2"/>
                </a:solidFill>
                <a:latin typeface="ACBEKK+CenturyGothic-Bold"/>
                <a:cs typeface="ACBEKK+CenturyGothic-Bold"/>
              </a:rPr>
              <a:t>Prelude</a:t>
            </a:r>
            <a:r>
              <a:rPr dirty="0" sz="1300" b="1">
                <a:solidFill>
                  <a:srgbClr val="f2f2f2"/>
                </a:solidFill>
                <a:latin typeface="ACBEKK+CenturyGothic-Bold"/>
                <a:cs typeface="ACBEKK+CenturyGothic-Bold"/>
              </a:rPr>
              <a:t> </a:t>
            </a:r>
            <a:r>
              <a:rPr dirty="0" sz="1300" spc="10" b="1">
                <a:solidFill>
                  <a:srgbClr val="f2f2f2"/>
                </a:solidFill>
                <a:latin typeface="ACBEKK+CenturyGothic-Bold"/>
                <a:cs typeface="ACBEKK+CenturyGothic-Bold"/>
              </a:rPr>
              <a:t>FLNG</a:t>
            </a:r>
            <a:r>
              <a:rPr dirty="0" sz="1300" spc="10" b="1">
                <a:solidFill>
                  <a:srgbClr val="f2f2f2"/>
                </a:solidFill>
                <a:latin typeface="ACBEKK+CenturyGothic-Bold"/>
                <a:cs typeface="ACBEKK+CenturyGothic-Bold"/>
              </a:rPr>
              <a:t> </a:t>
            </a:r>
            <a:r>
              <a:rPr dirty="0" sz="1300" b="1">
                <a:solidFill>
                  <a:srgbClr val="f2f2f2"/>
                </a:solidFill>
                <a:latin typeface="ACBEKK+CenturyGothic-Bold"/>
                <a:cs typeface="ACBEKK+CenturyGothic-Bold"/>
              </a:rPr>
              <a:t>(3.6)</a:t>
            </a:r>
          </a:p>
          <a:p>
            <a:pPr marL="0" marR="0">
              <a:lnSpc>
                <a:spcPts val="1618"/>
              </a:lnSpc>
              <a:spcBef>
                <a:spcPts val="795"/>
              </a:spcBef>
              <a:spcAft>
                <a:spcPts val="0"/>
              </a:spcAft>
            </a:pPr>
            <a:r>
              <a:rPr dirty="0" sz="1300" spc="10" b="1">
                <a:solidFill>
                  <a:srgbClr val="f2f2f2"/>
                </a:solidFill>
                <a:latin typeface="ACBEKK+CenturyGothic-Bold"/>
                <a:cs typeface="ACBEKK+CenturyGothic-Bold"/>
              </a:rPr>
              <a:t>Petronas</a:t>
            </a:r>
            <a:r>
              <a:rPr dirty="0" sz="1300" b="1">
                <a:solidFill>
                  <a:srgbClr val="f2f2f2"/>
                </a:solidFill>
                <a:latin typeface="ACBEKK+CenturyGothic-Bold"/>
                <a:cs typeface="ACBEKK+CenturyGothic-Bold"/>
              </a:rPr>
              <a:t> </a:t>
            </a:r>
            <a:r>
              <a:rPr dirty="0" sz="1300" spc="10" b="1">
                <a:solidFill>
                  <a:srgbClr val="f2f2f2"/>
                </a:solidFill>
                <a:latin typeface="ACBEKK+CenturyGothic-Bold"/>
                <a:cs typeface="ACBEKK+CenturyGothic-Bold"/>
              </a:rPr>
              <a:t>FLNG</a:t>
            </a:r>
            <a:r>
              <a:rPr dirty="0" sz="1300" spc="10" b="1">
                <a:solidFill>
                  <a:srgbClr val="f2f2f2"/>
                </a:solidFill>
                <a:latin typeface="ACBEKK+CenturyGothic-Bold"/>
                <a:cs typeface="ACBEKK+CenturyGothic-Bold"/>
              </a:rPr>
              <a:t> </a:t>
            </a:r>
            <a:r>
              <a:rPr dirty="0" sz="1300" spc="12" b="1">
                <a:solidFill>
                  <a:srgbClr val="f2f2f2"/>
                </a:solidFill>
                <a:latin typeface="ACBEKK+CenturyGothic-Bold"/>
                <a:cs typeface="ACBEKK+CenturyGothic-Bold"/>
              </a:rPr>
              <a:t>Dua</a:t>
            </a:r>
            <a:r>
              <a:rPr dirty="0" sz="1300" b="1">
                <a:solidFill>
                  <a:srgbClr val="f2f2f2"/>
                </a:solidFill>
                <a:latin typeface="ACBEKK+CenturyGothic-Bold"/>
                <a:cs typeface="ACBEKK+CenturyGothic-Bold"/>
              </a:rPr>
              <a:t> </a:t>
            </a:r>
            <a:r>
              <a:rPr dirty="0" sz="1300" b="1">
                <a:solidFill>
                  <a:srgbClr val="f2f2f2"/>
                </a:solidFill>
                <a:latin typeface="ACBEKK+CenturyGothic-Bold"/>
                <a:cs typeface="ACBEKK+CenturyGothic-Bold"/>
              </a:rPr>
              <a:t>(1.5)</a:t>
            </a:r>
          </a:p>
          <a:p>
            <a:pPr marL="325436" marR="0">
              <a:lnSpc>
                <a:spcPts val="1618"/>
              </a:lnSpc>
              <a:spcBef>
                <a:spcPts val="950"/>
              </a:spcBef>
              <a:spcAft>
                <a:spcPts val="0"/>
              </a:spcAft>
            </a:pPr>
            <a:r>
              <a:rPr dirty="0" sz="1300" spc="11" b="1">
                <a:solidFill>
                  <a:srgbClr val="f2f2f2"/>
                </a:solidFill>
                <a:latin typeface="ACBEKK+CenturyGothic-Bold"/>
                <a:cs typeface="ACBEKK+CenturyGothic-Bold"/>
              </a:rPr>
              <a:t>ENI</a:t>
            </a:r>
            <a:r>
              <a:rPr dirty="0" sz="1300" b="1">
                <a:solidFill>
                  <a:srgbClr val="f2f2f2"/>
                </a:solidFill>
                <a:latin typeface="ACBEKK+CenturyGothic-Bold"/>
                <a:cs typeface="ACBEKK+CenturyGothic-Bold"/>
              </a:rPr>
              <a:t> </a:t>
            </a:r>
            <a:r>
              <a:rPr dirty="0" sz="1300" spc="10" b="1">
                <a:solidFill>
                  <a:srgbClr val="f2f2f2"/>
                </a:solidFill>
                <a:latin typeface="ACBEKK+CenturyGothic-Bold"/>
                <a:cs typeface="ACBEKK+CenturyGothic-Bold"/>
              </a:rPr>
              <a:t>Coral</a:t>
            </a:r>
            <a:r>
              <a:rPr dirty="0" sz="1300" b="1">
                <a:solidFill>
                  <a:srgbClr val="f2f2f2"/>
                </a:solidFill>
                <a:latin typeface="ACBEKK+CenturyGothic-Bold"/>
                <a:cs typeface="ACBEKK+CenturyGothic-Bold"/>
              </a:rPr>
              <a:t> </a:t>
            </a:r>
            <a:r>
              <a:rPr dirty="0" sz="1300" spc="10" b="1">
                <a:solidFill>
                  <a:srgbClr val="f2f2f2"/>
                </a:solidFill>
                <a:latin typeface="ACBEKK+CenturyGothic-Bold"/>
                <a:cs typeface="ACBEKK+CenturyGothic-Bold"/>
              </a:rPr>
              <a:t>FLNG</a:t>
            </a:r>
            <a:r>
              <a:rPr dirty="0" sz="1300" spc="10" b="1">
                <a:solidFill>
                  <a:srgbClr val="f2f2f2"/>
                </a:solidFill>
                <a:latin typeface="ACBEKK+CenturyGothic-Bold"/>
                <a:cs typeface="ACBEKK+CenturyGothic-Bold"/>
              </a:rPr>
              <a:t> </a:t>
            </a:r>
            <a:r>
              <a:rPr dirty="0" sz="1300" b="1">
                <a:solidFill>
                  <a:srgbClr val="f2f2f2"/>
                </a:solidFill>
                <a:latin typeface="ACBEKK+CenturyGothic-Bold"/>
                <a:cs typeface="ACBEKK+CenturyGothic-Bold"/>
              </a:rPr>
              <a:t>(3.3)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7802814" y="3114080"/>
            <a:ext cx="471072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 b="1">
                <a:solidFill>
                  <a:srgbClr val="272e3a"/>
                </a:solidFill>
                <a:latin typeface="Calibri"/>
                <a:cs typeface="Calibri"/>
              </a:rPr>
              <a:t>Item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9088549" y="3114080"/>
            <a:ext cx="937511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 b="1">
                <a:solidFill>
                  <a:srgbClr val="272e3a"/>
                </a:solidFill>
                <a:latin typeface="Calibri"/>
                <a:cs typeface="Calibri"/>
              </a:rPr>
              <a:t>Description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9088549" y="3376685"/>
            <a:ext cx="2959303" cy="4013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272e3a"/>
                </a:solidFill>
                <a:latin typeface="Calibri"/>
                <a:cs typeface="Calibri"/>
              </a:rPr>
              <a:t>Nearshore</a:t>
            </a:r>
            <a:r>
              <a:rPr dirty="0" sz="1300">
                <a:solidFill>
                  <a:srgbClr val="272e3a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272e3a"/>
                </a:solidFill>
                <a:latin typeface="Calibri"/>
                <a:cs typeface="Calibri"/>
              </a:rPr>
              <a:t>(Mild)</a:t>
            </a:r>
            <a:r>
              <a:rPr dirty="0" sz="1300">
                <a:solidFill>
                  <a:srgbClr val="272e3a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272e3a"/>
                </a:solidFill>
                <a:latin typeface="Calibri"/>
                <a:cs typeface="Calibri"/>
              </a:rPr>
              <a:t>to</a:t>
            </a:r>
            <a:r>
              <a:rPr dirty="0" sz="1300">
                <a:solidFill>
                  <a:srgbClr val="272e3a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272e3a"/>
                </a:solidFill>
                <a:latin typeface="Calibri"/>
                <a:cs typeface="Calibri"/>
              </a:rPr>
              <a:t>Offshore</a:t>
            </a:r>
            <a:r>
              <a:rPr dirty="0" sz="1300">
                <a:solidFill>
                  <a:srgbClr val="272e3a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272e3a"/>
                </a:solidFill>
                <a:latin typeface="Calibri"/>
                <a:cs typeface="Calibri"/>
              </a:rPr>
              <a:t>(Moderate</a:t>
            </a:r>
            <a:r>
              <a:rPr dirty="0" sz="1300">
                <a:solidFill>
                  <a:srgbClr val="272e3a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272e3a"/>
                </a:solidFill>
                <a:latin typeface="Calibri"/>
                <a:cs typeface="Calibri"/>
              </a:rPr>
              <a:t>/</a:t>
            </a:r>
          </a:p>
          <a:p>
            <a:pPr marL="0" marR="0">
              <a:lnSpc>
                <a:spcPts val="1300"/>
              </a:lnSpc>
              <a:spcBef>
                <a:spcPts val="260"/>
              </a:spcBef>
              <a:spcAft>
                <a:spcPts val="0"/>
              </a:spcAft>
            </a:pPr>
            <a:r>
              <a:rPr dirty="0" sz="1300">
                <a:solidFill>
                  <a:srgbClr val="272e3a"/>
                </a:solidFill>
                <a:latin typeface="Calibri"/>
                <a:cs typeface="Calibri"/>
              </a:rPr>
              <a:t>Harsh)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7802814" y="3475745"/>
            <a:ext cx="472926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272e3a"/>
                </a:solidFill>
                <a:latin typeface="Calibri"/>
                <a:cs typeface="Calibri"/>
              </a:rPr>
              <a:t>Field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104453" y="3558892"/>
            <a:ext cx="1070186" cy="20424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08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 b="1">
                <a:solidFill>
                  <a:srgbClr val="000000"/>
                </a:solidFill>
                <a:latin typeface="ACBEKK+CenturyGothic-Bold"/>
                <a:cs typeface="ACBEKK+CenturyGothic-Bold"/>
              </a:rPr>
              <a:t>Tortue</a:t>
            </a:r>
            <a:r>
              <a:rPr dirty="0" sz="1050" b="1">
                <a:solidFill>
                  <a:srgbClr val="000000"/>
                </a:solidFill>
                <a:latin typeface="ACBEKK+CenturyGothic-Bold"/>
                <a:cs typeface="ACBEKK+CenturyGothic-Bold"/>
              </a:rPr>
              <a:t> </a:t>
            </a:r>
            <a:r>
              <a:rPr dirty="0" sz="1050" b="1">
                <a:solidFill>
                  <a:srgbClr val="000000"/>
                </a:solidFill>
                <a:latin typeface="ACBEKK+CenturyGothic-Bold"/>
                <a:cs typeface="ACBEKK+CenturyGothic-Bold"/>
              </a:rPr>
              <a:t>1B</a:t>
            </a:r>
            <a:r>
              <a:rPr dirty="0" sz="1050" b="1">
                <a:solidFill>
                  <a:srgbClr val="000000"/>
                </a:solidFill>
                <a:latin typeface="ACBEKK+CenturyGothic-Bold"/>
                <a:cs typeface="ACBEKK+CenturyGothic-Bold"/>
              </a:rPr>
              <a:t> </a:t>
            </a:r>
            <a:r>
              <a:rPr dirty="0" sz="1050" b="1">
                <a:solidFill>
                  <a:srgbClr val="000000"/>
                </a:solidFill>
                <a:latin typeface="ACBEKK+CenturyGothic-Bold"/>
                <a:cs typeface="ACBEKK+CenturyGothic-Bold"/>
              </a:rPr>
              <a:t>(3.0)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4247893" y="3558892"/>
            <a:ext cx="1663126" cy="8320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08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 b="1">
                <a:solidFill>
                  <a:srgbClr val="000000"/>
                </a:solidFill>
                <a:latin typeface="ACBEKK+CenturyGothic-Bold"/>
                <a:cs typeface="ACBEKK+CenturyGothic-Bold"/>
              </a:rPr>
              <a:t>Shell</a:t>
            </a:r>
            <a:r>
              <a:rPr dirty="0" sz="1050" b="1">
                <a:solidFill>
                  <a:srgbClr val="000000"/>
                </a:solidFill>
                <a:latin typeface="ACBEKK+CenturyGothic-Bold"/>
                <a:cs typeface="ACBEKK+CenturyGothic-Bold"/>
              </a:rPr>
              <a:t> </a:t>
            </a:r>
            <a:r>
              <a:rPr dirty="0" sz="1050" b="1">
                <a:solidFill>
                  <a:srgbClr val="000000"/>
                </a:solidFill>
                <a:latin typeface="ACBEKK+CenturyGothic-Bold"/>
                <a:cs typeface="ACBEKK+CenturyGothic-Bold"/>
              </a:rPr>
              <a:t>Browse</a:t>
            </a:r>
            <a:r>
              <a:rPr dirty="0" sz="1050" b="1">
                <a:solidFill>
                  <a:srgbClr val="000000"/>
                </a:solidFill>
                <a:latin typeface="ACBEKK+CenturyGothic-Bold"/>
                <a:cs typeface="ACBEKK+CenturyGothic-Bold"/>
              </a:rPr>
              <a:t> </a:t>
            </a:r>
            <a:r>
              <a:rPr dirty="0" sz="1050" b="1">
                <a:solidFill>
                  <a:srgbClr val="000000"/>
                </a:solidFill>
                <a:latin typeface="ACBEKK+CenturyGothic-Bold"/>
                <a:cs typeface="ACBEKK+CenturyGothic-Bold"/>
              </a:rPr>
              <a:t>FLNG</a:t>
            </a:r>
            <a:r>
              <a:rPr dirty="0" sz="1050" b="1">
                <a:solidFill>
                  <a:srgbClr val="000000"/>
                </a:solidFill>
                <a:latin typeface="ACBEKK+CenturyGothic-Bold"/>
                <a:cs typeface="ACBEKK+CenturyGothic-Bold"/>
              </a:rPr>
              <a:t> </a:t>
            </a:r>
            <a:r>
              <a:rPr dirty="0" sz="1050" b="1">
                <a:solidFill>
                  <a:srgbClr val="000000"/>
                </a:solidFill>
                <a:latin typeface="ACBEKK+CenturyGothic-Bold"/>
                <a:cs typeface="ACBEKK+CenturyGothic-Bold"/>
              </a:rPr>
              <a:t>(4.0)</a:t>
            </a:r>
          </a:p>
          <a:p>
            <a:pPr marL="394825" marR="0">
              <a:lnSpc>
                <a:spcPts val="1308"/>
              </a:lnSpc>
              <a:spcBef>
                <a:spcPts val="1220"/>
              </a:spcBef>
              <a:spcAft>
                <a:spcPts val="0"/>
              </a:spcAft>
            </a:pPr>
            <a:r>
              <a:rPr dirty="0" sz="1050" spc="10" b="1">
                <a:solidFill>
                  <a:srgbClr val="000000"/>
                </a:solidFill>
                <a:latin typeface="ACBEKK+CenturyGothic-Bold"/>
                <a:cs typeface="ACBEKK+CenturyGothic-Bold"/>
              </a:rPr>
              <a:t>Lavaca</a:t>
            </a:r>
            <a:r>
              <a:rPr dirty="0" sz="1050" b="1">
                <a:solidFill>
                  <a:srgbClr val="000000"/>
                </a:solidFill>
                <a:latin typeface="ACBEKK+CenturyGothic-Bold"/>
                <a:cs typeface="ACBEKK+CenturyGothic-Bold"/>
              </a:rPr>
              <a:t> </a:t>
            </a:r>
            <a:r>
              <a:rPr dirty="0" sz="1050" spc="10" b="1">
                <a:solidFill>
                  <a:srgbClr val="000000"/>
                </a:solidFill>
                <a:latin typeface="ACBEKK+CenturyGothic-Bold"/>
                <a:cs typeface="ACBEKK+CenturyGothic-Bold"/>
              </a:rPr>
              <a:t>bay</a:t>
            </a:r>
            <a:r>
              <a:rPr dirty="0" sz="1050" b="1">
                <a:solidFill>
                  <a:srgbClr val="000000"/>
                </a:solidFill>
                <a:latin typeface="ACBEKK+CenturyGothic-Bold"/>
                <a:cs typeface="ACBEKK+CenturyGothic-Bold"/>
              </a:rPr>
              <a:t> </a:t>
            </a:r>
            <a:r>
              <a:rPr dirty="0" sz="1050" b="1">
                <a:solidFill>
                  <a:srgbClr val="000000"/>
                </a:solidFill>
                <a:latin typeface="ACBEKK+CenturyGothic-Bold"/>
                <a:cs typeface="ACBEKK+CenturyGothic-Bold"/>
              </a:rPr>
              <a:t>(4.0)</a:t>
            </a:r>
          </a:p>
          <a:p>
            <a:pPr marL="648407" marR="0">
              <a:lnSpc>
                <a:spcPts val="1308"/>
              </a:lnSpc>
              <a:spcBef>
                <a:spcPts val="1156"/>
              </a:spcBef>
              <a:spcAft>
                <a:spcPts val="0"/>
              </a:spcAft>
            </a:pPr>
            <a:r>
              <a:rPr dirty="0" sz="1050" b="1">
                <a:solidFill>
                  <a:srgbClr val="000000"/>
                </a:solidFill>
                <a:latin typeface="ACBEKK+CenturyGothic-Bold"/>
                <a:cs typeface="ACBEKK+CenturyGothic-Bold"/>
              </a:rPr>
              <a:t>PB</a:t>
            </a:r>
            <a:r>
              <a:rPr dirty="0" sz="1050" b="1">
                <a:solidFill>
                  <a:srgbClr val="000000"/>
                </a:solidFill>
                <a:latin typeface="ACBEKK+CenturyGothic-Bold"/>
                <a:cs typeface="ACBEKK+CenturyGothic-Bold"/>
              </a:rPr>
              <a:t> </a:t>
            </a:r>
            <a:r>
              <a:rPr dirty="0" sz="1050" b="1">
                <a:solidFill>
                  <a:srgbClr val="000000"/>
                </a:solidFill>
                <a:latin typeface="ACBEKK+CenturyGothic-Bold"/>
                <a:cs typeface="ACBEKK+CenturyGothic-Bold"/>
              </a:rPr>
              <a:t>FLNG</a:t>
            </a:r>
            <a:r>
              <a:rPr dirty="0" sz="1050" b="1">
                <a:solidFill>
                  <a:srgbClr val="000000"/>
                </a:solidFill>
                <a:latin typeface="ACBEKK+CenturyGothic-Bold"/>
                <a:cs typeface="ACBEKK+CenturyGothic-Bold"/>
              </a:rPr>
              <a:t> </a:t>
            </a:r>
            <a:r>
              <a:rPr dirty="0" sz="1050" b="1">
                <a:solidFill>
                  <a:srgbClr val="000000"/>
                </a:solidFill>
                <a:latin typeface="ACBEKK+CenturyGothic-Bold"/>
                <a:cs typeface="ACBEKK+CenturyGothic-Bold"/>
              </a:rPr>
              <a:t>(2.5)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068157" y="3868344"/>
            <a:ext cx="1108557" cy="5144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79159" marR="0">
              <a:lnSpc>
                <a:spcPts val="1308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 spc="10" b="1">
                <a:solidFill>
                  <a:srgbClr val="000000"/>
                </a:solidFill>
                <a:latin typeface="ACBEKK+CenturyGothic-Bold"/>
                <a:cs typeface="ACBEKK+CenturyGothic-Bold"/>
              </a:rPr>
              <a:t>SHI</a:t>
            </a:r>
            <a:r>
              <a:rPr dirty="0" sz="1050" b="1">
                <a:solidFill>
                  <a:srgbClr val="000000"/>
                </a:solidFill>
                <a:latin typeface="ACBEKK+CenturyGothic-Bold"/>
                <a:cs typeface="ACBEKK+CenturyGothic-Bold"/>
              </a:rPr>
              <a:t> </a:t>
            </a:r>
            <a:r>
              <a:rPr dirty="0" sz="1050" b="1">
                <a:solidFill>
                  <a:srgbClr val="000000"/>
                </a:solidFill>
                <a:latin typeface="ACBEKK+CenturyGothic-Bold"/>
                <a:cs typeface="ACBEKK+CenturyGothic-Bold"/>
              </a:rPr>
              <a:t>FLSO</a:t>
            </a:r>
            <a:r>
              <a:rPr dirty="0" sz="1050" spc="10" b="1">
                <a:solidFill>
                  <a:srgbClr val="000000"/>
                </a:solidFill>
                <a:latin typeface="ACBEKK+CenturyGothic-Bold"/>
                <a:cs typeface="ACBEKK+CenturyGothic-Bold"/>
              </a:rPr>
              <a:t> </a:t>
            </a:r>
            <a:r>
              <a:rPr dirty="0" sz="1050" b="1">
                <a:solidFill>
                  <a:srgbClr val="000000"/>
                </a:solidFill>
                <a:latin typeface="ACBEKK+CenturyGothic-Bold"/>
                <a:cs typeface="ACBEKK+CenturyGothic-Bold"/>
              </a:rPr>
              <a:t>(2.0)</a:t>
            </a:r>
          </a:p>
          <a:p>
            <a:pPr marL="0" marR="0">
              <a:lnSpc>
                <a:spcPts val="1308"/>
              </a:lnSpc>
              <a:spcBef>
                <a:spcPts val="1184"/>
              </a:spcBef>
              <a:spcAft>
                <a:spcPts val="0"/>
              </a:spcAft>
            </a:pPr>
            <a:r>
              <a:rPr dirty="0" sz="1050" b="1">
                <a:solidFill>
                  <a:srgbClr val="000000"/>
                </a:solidFill>
                <a:latin typeface="ACBEKK+CenturyGothic-Bold"/>
                <a:cs typeface="ACBEKK+CenturyGothic-Bold"/>
              </a:rPr>
              <a:t>Liza</a:t>
            </a:r>
            <a:r>
              <a:rPr dirty="0" sz="1050" b="1">
                <a:solidFill>
                  <a:srgbClr val="000000"/>
                </a:solidFill>
                <a:latin typeface="ACBEKK+CenturyGothic-Bold"/>
                <a:cs typeface="ACBEKK+CenturyGothic-Bold"/>
              </a:rPr>
              <a:t> </a:t>
            </a:r>
            <a:r>
              <a:rPr dirty="0" sz="1050" b="1">
                <a:solidFill>
                  <a:srgbClr val="000000"/>
                </a:solidFill>
                <a:latin typeface="ACBEKK+CenturyGothic-Bold"/>
                <a:cs typeface="ACBEKK+CenturyGothic-Bold"/>
              </a:rPr>
              <a:t>FLNG</a:t>
            </a:r>
            <a:r>
              <a:rPr dirty="0" sz="1050" b="1">
                <a:solidFill>
                  <a:srgbClr val="000000"/>
                </a:solidFill>
                <a:latin typeface="ACBEKK+CenturyGothic-Bold"/>
                <a:cs typeface="ACBEKK+CenturyGothic-Bold"/>
              </a:rPr>
              <a:t> </a:t>
            </a:r>
            <a:r>
              <a:rPr dirty="0" sz="1050" b="1">
                <a:solidFill>
                  <a:srgbClr val="000000"/>
                </a:solidFill>
                <a:latin typeface="ACBEKK+CenturyGothic-Bold"/>
                <a:cs typeface="ACBEKK+CenturyGothic-Bold"/>
              </a:rPr>
              <a:t>(0.9)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2546011" y="3879989"/>
            <a:ext cx="1509833" cy="8232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08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 b="1">
                <a:solidFill>
                  <a:srgbClr val="000000"/>
                </a:solidFill>
                <a:latin typeface="ACBEKK+CenturyGothic-Bold"/>
                <a:cs typeface="ACBEKK+CenturyGothic-Bold"/>
              </a:rPr>
              <a:t>Nearshore</a:t>
            </a:r>
            <a:r>
              <a:rPr dirty="0" sz="1050" b="1">
                <a:solidFill>
                  <a:srgbClr val="000000"/>
                </a:solidFill>
                <a:latin typeface="ACBEKK+CenturyGothic-Bold"/>
                <a:cs typeface="ACBEKK+CenturyGothic-Bold"/>
              </a:rPr>
              <a:t> </a:t>
            </a:r>
            <a:r>
              <a:rPr dirty="0" sz="1050" b="1">
                <a:solidFill>
                  <a:srgbClr val="000000"/>
                </a:solidFill>
                <a:latin typeface="ACBEKK+CenturyGothic-Bold"/>
                <a:cs typeface="ACBEKK+CenturyGothic-Bold"/>
              </a:rPr>
              <a:t>FLNG(3.0)</a:t>
            </a:r>
          </a:p>
          <a:p>
            <a:pPr marL="348042" marR="0">
              <a:lnSpc>
                <a:spcPts val="1308"/>
              </a:lnSpc>
              <a:spcBef>
                <a:spcPts val="1106"/>
              </a:spcBef>
              <a:spcAft>
                <a:spcPts val="0"/>
              </a:spcAft>
            </a:pPr>
            <a:r>
              <a:rPr dirty="0" sz="1050" b="1">
                <a:solidFill>
                  <a:srgbClr val="000000"/>
                </a:solidFill>
                <a:latin typeface="ACBEKK+CenturyGothic-Bold"/>
                <a:cs typeface="ACBEKK+CenturyGothic-Bold"/>
              </a:rPr>
              <a:t>Triton</a:t>
            </a:r>
            <a:r>
              <a:rPr dirty="0" sz="1050" b="1">
                <a:solidFill>
                  <a:srgbClr val="000000"/>
                </a:solidFill>
                <a:latin typeface="ACBEKK+CenturyGothic-Bold"/>
                <a:cs typeface="ACBEKK+CenturyGothic-Bold"/>
              </a:rPr>
              <a:t> </a:t>
            </a:r>
            <a:r>
              <a:rPr dirty="0" sz="1050" b="1">
                <a:solidFill>
                  <a:srgbClr val="000000"/>
                </a:solidFill>
                <a:latin typeface="ACBEKK+CenturyGothic-Bold"/>
                <a:cs typeface="ACBEKK+CenturyGothic-Bold"/>
              </a:rPr>
              <a:t>FLNG(2.0)</a:t>
            </a:r>
          </a:p>
          <a:p>
            <a:pPr marL="469042" marR="0">
              <a:lnSpc>
                <a:spcPts val="1308"/>
              </a:lnSpc>
              <a:spcBef>
                <a:spcPts val="1151"/>
              </a:spcBef>
              <a:spcAft>
                <a:spcPts val="0"/>
              </a:spcAft>
            </a:pPr>
            <a:r>
              <a:rPr dirty="0" sz="1050" spc="11" b="1">
                <a:solidFill>
                  <a:srgbClr val="000000"/>
                </a:solidFill>
                <a:latin typeface="ACBEKK+CenturyGothic-Bold"/>
                <a:cs typeface="ACBEKK+CenturyGothic-Bold"/>
              </a:rPr>
              <a:t>AG</a:t>
            </a:r>
            <a:r>
              <a:rPr dirty="0" sz="1050" b="1">
                <a:solidFill>
                  <a:srgbClr val="000000"/>
                </a:solidFill>
                <a:latin typeface="ACBEKK+CenturyGothic-Bold"/>
                <a:cs typeface="ACBEKK+CenturyGothic-Bold"/>
              </a:rPr>
              <a:t> </a:t>
            </a:r>
            <a:r>
              <a:rPr dirty="0" sz="1050" b="1">
                <a:solidFill>
                  <a:srgbClr val="000000"/>
                </a:solidFill>
                <a:latin typeface="ACBEKK+CenturyGothic-Bold"/>
                <a:cs typeface="ACBEKK+CenturyGothic-Bold"/>
              </a:rPr>
              <a:t>FLNG(1.0)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7802814" y="3852355"/>
            <a:ext cx="763949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272e3a"/>
                </a:solidFill>
                <a:latin typeface="Calibri"/>
                <a:cs typeface="Calibri"/>
              </a:rPr>
              <a:t>Feed</a:t>
            </a:r>
            <a:r>
              <a:rPr dirty="0" sz="1300">
                <a:solidFill>
                  <a:srgbClr val="272e3a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272e3a"/>
                </a:solidFill>
                <a:latin typeface="Calibri"/>
                <a:cs typeface="Calibri"/>
              </a:rPr>
              <a:t>Gas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9088549" y="3852355"/>
            <a:ext cx="1571937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272e3a"/>
                </a:solidFill>
                <a:latin typeface="Calibri"/>
                <a:cs typeface="Calibri"/>
              </a:rPr>
              <a:t>Raw</a:t>
            </a:r>
            <a:r>
              <a:rPr dirty="0" sz="1300" spc="-15">
                <a:solidFill>
                  <a:srgbClr val="272e3a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272e3a"/>
                </a:solidFill>
                <a:latin typeface="Calibri"/>
                <a:cs typeface="Calibri"/>
              </a:rPr>
              <a:t>and</a:t>
            </a:r>
            <a:r>
              <a:rPr dirty="0" sz="1300">
                <a:solidFill>
                  <a:srgbClr val="272e3a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272e3a"/>
                </a:solidFill>
                <a:latin typeface="Calibri"/>
                <a:cs typeface="Calibri"/>
              </a:rPr>
              <a:t>Treated</a:t>
            </a:r>
            <a:r>
              <a:rPr dirty="0" sz="1300">
                <a:solidFill>
                  <a:srgbClr val="272e3a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272e3a"/>
                </a:solidFill>
                <a:latin typeface="Calibri"/>
                <a:cs typeface="Calibri"/>
              </a:rPr>
              <a:t>Gas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7802814" y="4151176"/>
            <a:ext cx="981608" cy="50202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272e3a"/>
                </a:solidFill>
                <a:latin typeface="Calibri"/>
                <a:cs typeface="Calibri"/>
              </a:rPr>
              <a:t>Liquefaction</a:t>
            </a:r>
          </a:p>
          <a:p>
            <a:pPr marL="0" marR="0">
              <a:lnSpc>
                <a:spcPts val="1300"/>
              </a:lnSpc>
              <a:spcBef>
                <a:spcPts val="1052"/>
              </a:spcBef>
              <a:spcAft>
                <a:spcPts val="0"/>
              </a:spcAft>
            </a:pPr>
            <a:r>
              <a:rPr dirty="0" sz="1300">
                <a:solidFill>
                  <a:srgbClr val="272e3a"/>
                </a:solidFill>
                <a:latin typeface="Calibri"/>
                <a:cs typeface="Calibri"/>
              </a:rPr>
              <a:t>Cargo</a:t>
            </a:r>
            <a:r>
              <a:rPr dirty="0" sz="1300">
                <a:solidFill>
                  <a:srgbClr val="272e3a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272e3a"/>
                </a:solidFill>
                <a:latin typeface="Calibri"/>
                <a:cs typeface="Calibri"/>
              </a:rPr>
              <a:t>Capa.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9088549" y="4151176"/>
            <a:ext cx="1808606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272e3a"/>
                </a:solidFill>
                <a:latin typeface="Calibri"/>
                <a:cs typeface="Calibri"/>
              </a:rPr>
              <a:t>SMR,</a:t>
            </a:r>
            <a:r>
              <a:rPr dirty="0" sz="1300">
                <a:solidFill>
                  <a:srgbClr val="272e3a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272e3a"/>
                </a:solidFill>
                <a:latin typeface="Calibri"/>
                <a:cs typeface="Calibri"/>
              </a:rPr>
              <a:t>DMR,</a:t>
            </a:r>
            <a:r>
              <a:rPr dirty="0" sz="1300">
                <a:solidFill>
                  <a:srgbClr val="272e3a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272e3a"/>
                </a:solidFill>
                <a:latin typeface="Calibri"/>
                <a:cs typeface="Calibri"/>
              </a:rPr>
              <a:t>N2,</a:t>
            </a:r>
            <a:r>
              <a:rPr dirty="0" sz="1300">
                <a:solidFill>
                  <a:srgbClr val="272e3a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272e3a"/>
                </a:solidFill>
                <a:latin typeface="Calibri"/>
                <a:cs typeface="Calibri"/>
              </a:rPr>
              <a:t>SENSE</a:t>
            </a:r>
            <a:r>
              <a:rPr dirty="0" sz="1300">
                <a:solidFill>
                  <a:srgbClr val="272e3a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272e3a"/>
                </a:solidFill>
                <a:latin typeface="Calibri"/>
                <a:cs typeface="Calibri"/>
              </a:rPr>
              <a:t>IV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9088549" y="4442568"/>
            <a:ext cx="2631826" cy="2106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272e3a"/>
                </a:solidFill>
                <a:latin typeface="Calibri"/>
                <a:cs typeface="Calibri"/>
              </a:rPr>
              <a:t>170K</a:t>
            </a:r>
            <a:r>
              <a:rPr dirty="0" sz="1300">
                <a:solidFill>
                  <a:srgbClr val="272e3a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272e3a"/>
                </a:solidFill>
                <a:latin typeface="Calibri"/>
                <a:cs typeface="Calibri"/>
              </a:rPr>
              <a:t>~</a:t>
            </a:r>
            <a:r>
              <a:rPr dirty="0" sz="1300">
                <a:solidFill>
                  <a:srgbClr val="272e3a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272e3a"/>
                </a:solidFill>
                <a:latin typeface="Calibri"/>
                <a:cs typeface="Calibri"/>
              </a:rPr>
              <a:t>240K</a:t>
            </a:r>
            <a:r>
              <a:rPr dirty="0" sz="1300">
                <a:solidFill>
                  <a:srgbClr val="272e3a"/>
                </a:solidFill>
                <a:latin typeface="Calibri"/>
                <a:cs typeface="Calibri"/>
              </a:rPr>
              <a:t> </a:t>
            </a:r>
            <a:r>
              <a:rPr dirty="0" sz="1300" spc="49">
                <a:solidFill>
                  <a:srgbClr val="272e3a"/>
                </a:solidFill>
                <a:latin typeface="Calibri"/>
                <a:cs typeface="Calibri"/>
              </a:rPr>
              <a:t>m</a:t>
            </a:r>
            <a:r>
              <a:rPr dirty="0" sz="1300" baseline="30000">
                <a:solidFill>
                  <a:srgbClr val="272e3a"/>
                </a:solidFill>
                <a:latin typeface="Calibri"/>
                <a:cs typeface="Calibri"/>
              </a:rPr>
              <a:t>3</a:t>
            </a:r>
            <a:r>
              <a:rPr dirty="0" sz="1300" baseline="30000" spc="13">
                <a:solidFill>
                  <a:srgbClr val="272e3a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272e3a"/>
                </a:solidFill>
                <a:latin typeface="Calibri"/>
                <a:cs typeface="Calibri"/>
              </a:rPr>
              <a:t>(One</a:t>
            </a:r>
            <a:r>
              <a:rPr dirty="0" sz="1200">
                <a:solidFill>
                  <a:srgbClr val="272e3a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272e3a"/>
                </a:solidFill>
                <a:latin typeface="Calibri"/>
                <a:cs typeface="Calibri"/>
              </a:rPr>
              <a:t>or</a:t>
            </a:r>
            <a:r>
              <a:rPr dirty="0" sz="1200">
                <a:solidFill>
                  <a:srgbClr val="272e3a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272e3a"/>
                </a:solidFill>
                <a:latin typeface="Calibri"/>
                <a:cs typeface="Calibri"/>
              </a:rPr>
              <a:t>Two</a:t>
            </a:r>
            <a:r>
              <a:rPr dirty="0" sz="1200">
                <a:solidFill>
                  <a:srgbClr val="272e3a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272e3a"/>
                </a:solidFill>
                <a:latin typeface="Calibri"/>
                <a:cs typeface="Calibri"/>
              </a:rPr>
              <a:t>Row</a:t>
            </a:r>
            <a:r>
              <a:rPr dirty="0" sz="1200">
                <a:solidFill>
                  <a:srgbClr val="272e3a"/>
                </a:solidFill>
                <a:latin typeface="Calibri"/>
                <a:cs typeface="Calibri"/>
              </a:rPr>
              <a:t> </a:t>
            </a:r>
            <a:r>
              <a:rPr dirty="0" sz="1200" spc="-18">
                <a:solidFill>
                  <a:srgbClr val="272e3a"/>
                </a:solidFill>
                <a:latin typeface="Calibri"/>
                <a:cs typeface="Calibri"/>
              </a:rPr>
              <a:t>CCS)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4572280" y="4499035"/>
            <a:ext cx="1338358" cy="5116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08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 b="1">
                <a:solidFill>
                  <a:srgbClr val="000000"/>
                </a:solidFill>
                <a:latin typeface="ACBEKK+CenturyGothic-Bold"/>
                <a:cs typeface="ACBEKK+CenturyGothic-Bol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INPEX</a:t>
            </a:r>
            <a:r>
              <a:rPr dirty="0" sz="1050" b="1">
                <a:solidFill>
                  <a:srgbClr val="000000"/>
                </a:solidFill>
                <a:latin typeface="ACBEKK+CenturyGothic-Bold"/>
                <a:cs typeface="ACBEKK+CenturyGothic-Bol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050" b="1">
                <a:solidFill>
                  <a:srgbClr val="000000"/>
                </a:solidFill>
                <a:latin typeface="ACBEKK+CenturyGothic-Bold"/>
                <a:cs typeface="ACBEKK+CenturyGothic-Bol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Masela(2.5)</a:t>
            </a:r>
          </a:p>
          <a:p>
            <a:pPr marL="228013" marR="0">
              <a:lnSpc>
                <a:spcPts val="1308"/>
              </a:lnSpc>
              <a:spcBef>
                <a:spcPts val="1112"/>
              </a:spcBef>
              <a:spcAft>
                <a:spcPts val="0"/>
              </a:spcAft>
            </a:pPr>
            <a:r>
              <a:rPr dirty="0" sz="1050" b="1">
                <a:solidFill>
                  <a:srgbClr val="000000"/>
                </a:solidFill>
                <a:latin typeface="ACBEKK+CenturyGothic-Bold"/>
                <a:cs typeface="ACBEKK+CenturyGothic-Bold"/>
              </a:rPr>
              <a:t>FLEX</a:t>
            </a:r>
            <a:r>
              <a:rPr dirty="0" sz="1050" b="1">
                <a:solidFill>
                  <a:srgbClr val="000000"/>
                </a:solidFill>
                <a:latin typeface="ACBEKK+CenturyGothic-Bold"/>
                <a:cs typeface="ACBEKK+CenturyGothic-Bold"/>
              </a:rPr>
              <a:t> </a:t>
            </a:r>
            <a:r>
              <a:rPr dirty="0" sz="1050" b="1">
                <a:solidFill>
                  <a:srgbClr val="000000"/>
                </a:solidFill>
                <a:latin typeface="ACBEKK+CenturyGothic-Bold"/>
                <a:cs typeface="ACBEKK+CenturyGothic-Bold"/>
              </a:rPr>
              <a:t>FLNG(2.0)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9088549" y="4727548"/>
            <a:ext cx="2979323" cy="4013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272e3a"/>
                </a:solidFill>
                <a:latin typeface="Calibri"/>
                <a:cs typeface="Calibri"/>
              </a:rPr>
              <a:t>Turret,</a:t>
            </a:r>
            <a:r>
              <a:rPr dirty="0" sz="1300">
                <a:solidFill>
                  <a:srgbClr val="272e3a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272e3a"/>
                </a:solidFill>
                <a:latin typeface="Calibri"/>
                <a:cs typeface="Calibri"/>
              </a:rPr>
              <a:t>Jetty</a:t>
            </a:r>
            <a:r>
              <a:rPr dirty="0" sz="1300">
                <a:solidFill>
                  <a:srgbClr val="272e3a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272e3a"/>
                </a:solidFill>
                <a:latin typeface="Calibri"/>
                <a:cs typeface="Calibri"/>
              </a:rPr>
              <a:t>or</a:t>
            </a:r>
            <a:r>
              <a:rPr dirty="0" sz="1300" spc="-124">
                <a:solidFill>
                  <a:srgbClr val="272e3a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272e3a"/>
                </a:solidFill>
                <a:latin typeface="Calibri"/>
                <a:cs typeface="Calibri"/>
              </a:rPr>
              <a:t>Spread</a:t>
            </a:r>
            <a:r>
              <a:rPr dirty="0" sz="1300">
                <a:solidFill>
                  <a:srgbClr val="272e3a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272e3a"/>
                </a:solidFill>
                <a:latin typeface="Calibri"/>
                <a:cs typeface="Calibri"/>
              </a:rPr>
              <a:t>Mooring</a:t>
            </a:r>
            <a:r>
              <a:rPr dirty="0" sz="1300">
                <a:solidFill>
                  <a:srgbClr val="272e3a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272e3a"/>
                </a:solidFill>
                <a:latin typeface="Calibri"/>
                <a:cs typeface="Calibri"/>
              </a:rPr>
              <a:t>(incl.</a:t>
            </a:r>
            <a:r>
              <a:rPr dirty="0" sz="1300">
                <a:solidFill>
                  <a:srgbClr val="272e3a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272e3a"/>
                </a:solidFill>
                <a:latin typeface="Calibri"/>
                <a:cs typeface="Calibri"/>
              </a:rPr>
              <a:t>One-</a:t>
            </a:r>
          </a:p>
          <a:p>
            <a:pPr marL="0" marR="0">
              <a:lnSpc>
                <a:spcPts val="1300"/>
              </a:lnSpc>
              <a:spcBef>
                <a:spcPts val="260"/>
              </a:spcBef>
              <a:spcAft>
                <a:spcPts val="0"/>
              </a:spcAft>
            </a:pPr>
            <a:r>
              <a:rPr dirty="0" sz="1300">
                <a:solidFill>
                  <a:srgbClr val="272e3a"/>
                </a:solidFill>
                <a:latin typeface="Calibri"/>
                <a:cs typeface="Calibri"/>
              </a:rPr>
              <a:t>Side</a:t>
            </a:r>
            <a:r>
              <a:rPr dirty="0" sz="1300">
                <a:solidFill>
                  <a:srgbClr val="272e3a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272e3a"/>
                </a:solidFill>
                <a:latin typeface="Calibri"/>
                <a:cs typeface="Calibri"/>
              </a:rPr>
              <a:t>Mooring)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2821618" y="4803885"/>
            <a:ext cx="1235236" cy="20424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08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 spc="10" b="1">
                <a:solidFill>
                  <a:srgbClr val="000000"/>
                </a:solidFill>
                <a:latin typeface="ACBEKK+CenturyGothic-Bold"/>
                <a:cs typeface="ACBEKK+CenturyGothic-Bold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Cedar</a:t>
            </a:r>
            <a:r>
              <a:rPr dirty="0" sz="1050" b="1">
                <a:solidFill>
                  <a:srgbClr val="000000"/>
                </a:solidFill>
                <a:latin typeface="ACBEKK+CenturyGothic-Bold"/>
                <a:cs typeface="ACBEKK+CenturyGothic-Bold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050" b="1">
                <a:solidFill>
                  <a:srgbClr val="000000"/>
                </a:solidFill>
                <a:latin typeface="ACBEKK+CenturyGothic-Bold"/>
                <a:cs typeface="ACBEKK+CenturyGothic-Bold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FLNG(3.0)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7802814" y="4826608"/>
            <a:ext cx="727589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272e3a"/>
                </a:solidFill>
                <a:latin typeface="Calibri"/>
                <a:cs typeface="Calibri"/>
              </a:rPr>
              <a:t>Mooring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2889932" y="5123421"/>
            <a:ext cx="1159622" cy="20424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08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 b="1">
                <a:solidFill>
                  <a:srgbClr val="000000"/>
                </a:solidFill>
                <a:latin typeface="ACBEKK+CenturyGothic-Bold"/>
                <a:cs typeface="ACBEKK+CenturyGothic-Bold"/>
              </a:rPr>
              <a:t>Nearshore</a:t>
            </a:r>
            <a:r>
              <a:rPr dirty="0" sz="1050" b="1">
                <a:solidFill>
                  <a:srgbClr val="000000"/>
                </a:solidFill>
                <a:latin typeface="ACBEKK+CenturyGothic-Bold"/>
                <a:cs typeface="ACBEKK+CenturyGothic-Bold"/>
              </a:rPr>
              <a:t> </a:t>
            </a:r>
            <a:r>
              <a:rPr dirty="0" sz="1050" b="1">
                <a:solidFill>
                  <a:srgbClr val="000000"/>
                </a:solidFill>
                <a:latin typeface="ACBEKK+CenturyGothic-Bold"/>
                <a:cs typeface="ACBEKK+CenturyGothic-Bold"/>
              </a:rPr>
              <a:t>(2.0)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4713836" y="5119508"/>
            <a:ext cx="1200227" cy="822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3910" marR="0">
              <a:lnSpc>
                <a:spcPts val="1308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 spc="10" b="1">
                <a:solidFill>
                  <a:srgbClr val="000000"/>
                </a:solidFill>
                <a:latin typeface="ACBEKK+CenturyGothic-Bold"/>
                <a:cs typeface="ACBEKK+CenturyGothic-Bold"/>
              </a:rPr>
              <a:t>Golar</a:t>
            </a:r>
            <a:r>
              <a:rPr dirty="0" sz="1050" b="1">
                <a:solidFill>
                  <a:srgbClr val="000000"/>
                </a:solidFill>
                <a:latin typeface="ACBEKK+CenturyGothic-Bold"/>
                <a:cs typeface="ACBEKK+CenturyGothic-Bold"/>
              </a:rPr>
              <a:t> </a:t>
            </a:r>
            <a:r>
              <a:rPr dirty="0" sz="1050" b="1">
                <a:solidFill>
                  <a:srgbClr val="000000"/>
                </a:solidFill>
                <a:latin typeface="ACBEKK+CenturyGothic-Bold"/>
                <a:cs typeface="ACBEKK+CenturyGothic-Bold"/>
              </a:rPr>
              <a:t>FLNG(3.3)</a:t>
            </a:r>
          </a:p>
          <a:p>
            <a:pPr marL="0" marR="0">
              <a:lnSpc>
                <a:spcPts val="1308"/>
              </a:lnSpc>
              <a:spcBef>
                <a:spcPts val="1174"/>
              </a:spcBef>
              <a:spcAft>
                <a:spcPts val="0"/>
              </a:spcAft>
            </a:pPr>
            <a:r>
              <a:rPr dirty="0" sz="1050" b="1">
                <a:solidFill>
                  <a:srgbClr val="034ea2"/>
                </a:solidFill>
                <a:latin typeface="ACBEKK+CenturyGothic-Bold"/>
                <a:cs typeface="ACBEKK+CenturyGothic-Bold"/>
              </a:rPr>
              <a:t>Delfin</a:t>
            </a:r>
            <a:r>
              <a:rPr dirty="0" sz="1050" b="1">
                <a:solidFill>
                  <a:srgbClr val="034ea2"/>
                </a:solidFill>
                <a:latin typeface="ACBEKK+CenturyGothic-Bold"/>
                <a:cs typeface="ACBEKK+CenturyGothic-Bold"/>
              </a:rPr>
              <a:t> </a:t>
            </a:r>
            <a:r>
              <a:rPr dirty="0" sz="1050" spc="10" b="1">
                <a:solidFill>
                  <a:srgbClr val="034ea2"/>
                </a:solidFill>
                <a:latin typeface="ACBEKK+CenturyGothic-Bold"/>
                <a:cs typeface="ACBEKK+CenturyGothic-Bold"/>
              </a:rPr>
              <a:t>GOM(3.5)</a:t>
            </a:r>
          </a:p>
          <a:p>
            <a:pPr marL="13910" marR="0">
              <a:lnSpc>
                <a:spcPts val="1308"/>
              </a:lnSpc>
              <a:spcBef>
                <a:spcPts val="1075"/>
              </a:spcBef>
              <a:spcAft>
                <a:spcPts val="0"/>
              </a:spcAft>
            </a:pPr>
            <a:r>
              <a:rPr dirty="0" sz="1050" spc="10" b="1">
                <a:solidFill>
                  <a:srgbClr val="034ea2"/>
                </a:solidFill>
                <a:latin typeface="ACBEKK+CenturyGothic-Bold"/>
                <a:cs typeface="ACBEKK+CenturyGothic-Bold"/>
              </a:rPr>
              <a:t>Golar</a:t>
            </a:r>
            <a:r>
              <a:rPr dirty="0" sz="1050" b="1">
                <a:solidFill>
                  <a:srgbClr val="034ea2"/>
                </a:solidFill>
                <a:latin typeface="ACBEKK+CenturyGothic-Bold"/>
                <a:cs typeface="ACBEKK+CenturyGothic-Bold"/>
              </a:rPr>
              <a:t> </a:t>
            </a:r>
            <a:r>
              <a:rPr dirty="0" sz="1050" b="1">
                <a:solidFill>
                  <a:srgbClr val="034ea2"/>
                </a:solidFill>
                <a:latin typeface="ACBEKK+CenturyGothic-Bold"/>
                <a:cs typeface="ACBEKK+CenturyGothic-Bold"/>
              </a:rPr>
              <a:t>FLNG(5.0)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9088549" y="5181948"/>
            <a:ext cx="2004245" cy="4013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272e3a"/>
                </a:solidFill>
                <a:latin typeface="Calibri"/>
                <a:cs typeface="Calibri"/>
              </a:rPr>
              <a:t>MLA</a:t>
            </a:r>
            <a:r>
              <a:rPr dirty="0" sz="1300">
                <a:solidFill>
                  <a:srgbClr val="272e3a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272e3a"/>
                </a:solidFill>
                <a:latin typeface="Calibri"/>
                <a:cs typeface="Calibri"/>
              </a:rPr>
              <a:t>(Marine</a:t>
            </a:r>
            <a:r>
              <a:rPr dirty="0" sz="1300">
                <a:solidFill>
                  <a:srgbClr val="272e3a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272e3a"/>
                </a:solidFill>
                <a:latin typeface="Calibri"/>
                <a:cs typeface="Calibri"/>
              </a:rPr>
              <a:t>Loading</a:t>
            </a:r>
            <a:r>
              <a:rPr dirty="0" sz="1300">
                <a:solidFill>
                  <a:srgbClr val="272e3a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272e3a"/>
                </a:solidFill>
                <a:latin typeface="Calibri"/>
                <a:cs typeface="Calibri"/>
              </a:rPr>
              <a:t>Arm),</a:t>
            </a:r>
          </a:p>
          <a:p>
            <a:pPr marL="0" marR="0">
              <a:lnSpc>
                <a:spcPts val="1300"/>
              </a:lnSpc>
              <a:spcBef>
                <a:spcPts val="260"/>
              </a:spcBef>
              <a:spcAft>
                <a:spcPts val="0"/>
              </a:spcAft>
            </a:pPr>
            <a:r>
              <a:rPr dirty="0" sz="1300">
                <a:solidFill>
                  <a:srgbClr val="272e3a"/>
                </a:solidFill>
                <a:latin typeface="Calibri"/>
                <a:cs typeface="Calibri"/>
              </a:rPr>
              <a:t>Flexible</a:t>
            </a:r>
            <a:r>
              <a:rPr dirty="0" sz="1300">
                <a:solidFill>
                  <a:srgbClr val="272e3a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272e3a"/>
                </a:solidFill>
                <a:latin typeface="Calibri"/>
                <a:cs typeface="Calibri"/>
              </a:rPr>
              <a:t>Hose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7802814" y="5281008"/>
            <a:ext cx="855606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272e3a"/>
                </a:solidFill>
                <a:latin typeface="Calibri"/>
                <a:cs typeface="Calibri"/>
              </a:rPr>
              <a:t>Offloading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2132476" y="5429843"/>
            <a:ext cx="1932177" cy="2109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08"/>
              </a:lnSpc>
              <a:spcBef>
                <a:spcPts val="0"/>
              </a:spcBef>
              <a:spcAft>
                <a:spcPts val="0"/>
              </a:spcAft>
            </a:pPr>
            <a:r>
              <a:rPr dirty="0" sz="950" b="1">
                <a:solidFill>
                  <a:srgbClr val="034ea2"/>
                </a:solidFill>
                <a:latin typeface="TDHOFF+CenturyGothic-BoldItalic"/>
                <a:cs typeface="TDHOFF+CenturyGothic-BoldItalic"/>
              </a:rPr>
              <a:t>Confidential</a:t>
            </a:r>
            <a:r>
              <a:rPr dirty="0" sz="950" spc="370" b="1">
                <a:solidFill>
                  <a:srgbClr val="034ea2"/>
                </a:solidFill>
                <a:latin typeface="Times New Roman"/>
                <a:cs typeface="Times New Roman"/>
              </a:rPr>
              <a:t> </a:t>
            </a:r>
            <a:r>
              <a:rPr dirty="0" sz="1050" b="1">
                <a:solidFill>
                  <a:srgbClr val="034ea2"/>
                </a:solidFill>
                <a:latin typeface="ACBEKK+CenturyGothic-Bold"/>
                <a:cs typeface="ACBEKK+CenturyGothic-Bold"/>
              </a:rPr>
              <a:t>Nearshore</a:t>
            </a:r>
            <a:r>
              <a:rPr dirty="0" sz="1050" b="1">
                <a:solidFill>
                  <a:srgbClr val="034ea2"/>
                </a:solidFill>
                <a:latin typeface="ACBEKK+CenturyGothic-Bold"/>
                <a:cs typeface="ACBEKK+CenturyGothic-Bold"/>
              </a:rPr>
              <a:t> </a:t>
            </a:r>
            <a:r>
              <a:rPr dirty="0" sz="1050" b="1">
                <a:solidFill>
                  <a:srgbClr val="034ea2"/>
                </a:solidFill>
                <a:latin typeface="ACBEKK+CenturyGothic-Bold"/>
                <a:cs typeface="ACBEKK+CenturyGothic-Bold"/>
              </a:rPr>
              <a:t>(6.0)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7802814" y="5673431"/>
            <a:ext cx="582482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272e3a"/>
                </a:solidFill>
                <a:latin typeface="Calibri"/>
                <a:cs typeface="Calibri"/>
              </a:rPr>
              <a:t>Power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9088549" y="5673431"/>
            <a:ext cx="2342721" cy="53364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272e3a"/>
                </a:solidFill>
                <a:latin typeface="Calibri"/>
                <a:cs typeface="Calibri"/>
              </a:rPr>
              <a:t>GTG,</a:t>
            </a:r>
            <a:r>
              <a:rPr dirty="0" sz="1300">
                <a:solidFill>
                  <a:srgbClr val="272e3a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272e3a"/>
                </a:solidFill>
                <a:latin typeface="Calibri"/>
                <a:cs typeface="Calibri"/>
              </a:rPr>
              <a:t>STG+DFGE,</a:t>
            </a:r>
            <a:r>
              <a:rPr dirty="0" sz="1300">
                <a:solidFill>
                  <a:srgbClr val="272e3a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272e3a"/>
                </a:solidFill>
                <a:latin typeface="Calibri"/>
                <a:cs typeface="Calibri"/>
              </a:rPr>
              <a:t>Onshore</a:t>
            </a:r>
            <a:r>
              <a:rPr dirty="0" sz="1300">
                <a:solidFill>
                  <a:srgbClr val="272e3a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272e3a"/>
                </a:solidFill>
                <a:latin typeface="Calibri"/>
                <a:cs typeface="Calibri"/>
              </a:rPr>
              <a:t>Power</a:t>
            </a:r>
          </a:p>
          <a:p>
            <a:pPr marL="0" marR="0">
              <a:lnSpc>
                <a:spcPts val="1300"/>
              </a:lnSpc>
              <a:spcBef>
                <a:spcPts val="1301"/>
              </a:spcBef>
              <a:spcAft>
                <a:spcPts val="0"/>
              </a:spcAft>
            </a:pPr>
            <a:r>
              <a:rPr dirty="0" sz="1300">
                <a:solidFill>
                  <a:srgbClr val="272e3a"/>
                </a:solidFill>
                <a:latin typeface="Calibri"/>
                <a:cs typeface="Calibri"/>
              </a:rPr>
              <a:t>Yes</a:t>
            </a:r>
            <a:r>
              <a:rPr dirty="0" sz="1300">
                <a:solidFill>
                  <a:srgbClr val="272e3a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272e3a"/>
                </a:solidFill>
                <a:latin typeface="Calibri"/>
                <a:cs typeface="Calibri"/>
              </a:rPr>
              <a:t>with</a:t>
            </a:r>
            <a:r>
              <a:rPr dirty="0" sz="1300">
                <a:solidFill>
                  <a:srgbClr val="272e3a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272e3a"/>
                </a:solidFill>
                <a:latin typeface="Calibri"/>
                <a:cs typeface="Calibri"/>
              </a:rPr>
              <a:t>Thrusters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2132476" y="5748532"/>
            <a:ext cx="849055" cy="18337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43"/>
              </a:lnSpc>
              <a:spcBef>
                <a:spcPts val="0"/>
              </a:spcBef>
              <a:spcAft>
                <a:spcPts val="0"/>
              </a:spcAft>
            </a:pPr>
            <a:r>
              <a:rPr dirty="0" sz="950" b="1">
                <a:solidFill>
                  <a:srgbClr val="034ea2"/>
                </a:solidFill>
                <a:latin typeface="TDHOFF+CenturyGothic-BoldItalic"/>
                <a:cs typeface="TDHOFF+CenturyGothic-BoldItalic"/>
              </a:rPr>
              <a:t>Confidential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3033618" y="5755869"/>
            <a:ext cx="1029398" cy="20424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08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 b="1">
                <a:solidFill>
                  <a:srgbClr val="034ea2"/>
                </a:solidFill>
                <a:latin typeface="ACBEKK+CenturyGothic-Bold"/>
                <a:cs typeface="ACBEKK+CenturyGothic-Bold"/>
              </a:rPr>
              <a:t>Offshore</a:t>
            </a:r>
            <a:r>
              <a:rPr dirty="0" sz="1050" b="1">
                <a:solidFill>
                  <a:srgbClr val="034ea2"/>
                </a:solidFill>
                <a:latin typeface="ACBEKK+CenturyGothic-Bold"/>
                <a:cs typeface="ACBEKK+CenturyGothic-Bold"/>
              </a:rPr>
              <a:t> </a:t>
            </a:r>
            <a:r>
              <a:rPr dirty="0" sz="1050" b="1">
                <a:solidFill>
                  <a:srgbClr val="034ea2"/>
                </a:solidFill>
                <a:latin typeface="ACBEKK+CenturyGothic-Bold"/>
                <a:cs typeface="ACBEKK+CenturyGothic-Bold"/>
              </a:rPr>
              <a:t>(5.0)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7802814" y="6003879"/>
            <a:ext cx="1154291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272e3a"/>
                </a:solidFill>
                <a:latin typeface="Calibri"/>
                <a:cs typeface="Calibri"/>
              </a:rPr>
              <a:t>Self</a:t>
            </a:r>
            <a:r>
              <a:rPr dirty="0" sz="1300" spc="12">
                <a:solidFill>
                  <a:srgbClr val="272e3a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272e3a"/>
                </a:solidFill>
                <a:latin typeface="Calibri"/>
                <a:cs typeface="Calibri"/>
              </a:rPr>
              <a:t>Propulsion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4768259" y="6062100"/>
            <a:ext cx="1159622" cy="20424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08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 b="1">
                <a:solidFill>
                  <a:srgbClr val="034ea2"/>
                </a:solidFill>
                <a:latin typeface="ACBEKK+CenturyGothic-Bold"/>
                <a:cs typeface="ACBEKK+CenturyGothic-Bold"/>
              </a:rPr>
              <a:t>Nearshore</a:t>
            </a:r>
            <a:r>
              <a:rPr dirty="0" sz="1050" b="1">
                <a:solidFill>
                  <a:srgbClr val="034ea2"/>
                </a:solidFill>
                <a:latin typeface="ACBEKK+CenturyGothic-Bold"/>
                <a:cs typeface="ACBEKK+CenturyGothic-Bold"/>
              </a:rPr>
              <a:t> </a:t>
            </a:r>
            <a:r>
              <a:rPr dirty="0" sz="1050" b="1">
                <a:solidFill>
                  <a:srgbClr val="034ea2"/>
                </a:solidFill>
                <a:latin typeface="ACBEKK+CenturyGothic-Bold"/>
                <a:cs typeface="ACBEKK+CenturyGothic-Bold"/>
              </a:rPr>
              <a:t>(2.0)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4016295" y="6372807"/>
            <a:ext cx="1911586" cy="20424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08"/>
              </a:lnSpc>
              <a:spcBef>
                <a:spcPts val="0"/>
              </a:spcBef>
              <a:spcAft>
                <a:spcPts val="0"/>
              </a:spcAft>
            </a:pPr>
            <a:r>
              <a:rPr dirty="0" sz="950" b="1">
                <a:solidFill>
                  <a:srgbClr val="034ea2"/>
                </a:solidFill>
                <a:latin typeface="TDHOFF+CenturyGothic-BoldItalic"/>
                <a:cs typeface="TDHOFF+CenturyGothic-BoldItalic"/>
              </a:rPr>
              <a:t>Confidential</a:t>
            </a:r>
            <a:r>
              <a:rPr dirty="0" sz="950" spc="206" b="1">
                <a:solidFill>
                  <a:srgbClr val="034ea2"/>
                </a:solidFill>
                <a:latin typeface="Times New Roman"/>
                <a:cs typeface="Times New Roman"/>
              </a:rPr>
              <a:t> </a:t>
            </a:r>
            <a:r>
              <a:rPr dirty="0" sz="1050" b="1">
                <a:solidFill>
                  <a:srgbClr val="034ea2"/>
                </a:solidFill>
                <a:latin typeface="ACBEKK+CenturyGothic-Bold"/>
                <a:cs typeface="ACBEKK+CenturyGothic-Bold"/>
              </a:rPr>
              <a:t>Nearshore</a:t>
            </a:r>
            <a:r>
              <a:rPr dirty="0" sz="1050" b="1">
                <a:solidFill>
                  <a:srgbClr val="034ea2"/>
                </a:solidFill>
                <a:latin typeface="ACBEKK+CenturyGothic-Bold"/>
                <a:cs typeface="ACBEKK+CenturyGothic-Bold"/>
              </a:rPr>
              <a:t> </a:t>
            </a:r>
            <a:r>
              <a:rPr dirty="0" sz="1050" b="1">
                <a:solidFill>
                  <a:srgbClr val="034ea2"/>
                </a:solidFill>
                <a:latin typeface="ACBEKK+CenturyGothic-Bold"/>
                <a:cs typeface="ACBEKK+CenturyGothic-Bold"/>
              </a:rPr>
              <a:t>(3.0)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resentationFormat>On-screen Show (4:3)</PresentationFormat>
  <ScaleCrop>false</ScaleCrop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cp:revision>1</cp:revision>
  <dcterms:modified xsi:type="dcterms:W3CDTF">2022-09-20T07:08:00-05:00</dcterms:modified>
</cp:coreProperties>
</file>