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4" r:id="rId5"/>
    <p:sldId id="260" r:id="rId6"/>
    <p:sldId id="263" r:id="rId7"/>
    <p:sldId id="261" r:id="rId8"/>
    <p:sldId id="270" r:id="rId9"/>
    <p:sldId id="278" r:id="rId10"/>
    <p:sldId id="276" r:id="rId11"/>
    <p:sldId id="284" r:id="rId12"/>
    <p:sldId id="280" r:id="rId13"/>
    <p:sldId id="262" r:id="rId14"/>
    <p:sldId id="264" r:id="rId15"/>
    <p:sldId id="265" r:id="rId16"/>
    <p:sldId id="266" r:id="rId17"/>
    <p:sldId id="268" r:id="rId18"/>
    <p:sldId id="267" r:id="rId19"/>
    <p:sldId id="269" r:id="rId20"/>
    <p:sldId id="282" r:id="rId21"/>
    <p:sldId id="286" r:id="rId2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327"/>
    <a:srgbClr val="263B80"/>
    <a:srgbClr val="323E4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8B28F-8431-4435-8085-775EAFDE91E0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6A2F8-8CA9-48A5-B864-95DE425D79B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18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70BCA-87CB-480D-9D16-3B428180AB65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525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70BCA-87CB-480D-9D16-3B428180AB65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69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70BCA-87CB-480D-9D16-3B428180AB65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47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70BCA-87CB-480D-9D16-3B428180AB65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95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70BCA-87CB-480D-9D16-3B428180AB65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804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E5D3-18F3-3DC7-4306-2E7EC65AD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F9D8E-1358-6414-DD7C-8BE1E696F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9F273-9C06-964A-9102-A48A7EE7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5993-4F38-4FFD-BE15-2AB8A7B1D905}" type="datetimeFigureOut">
              <a:rPr lang="pt-PT" smtClean="0"/>
              <a:t>15/09/2022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5A5D6-7649-49AD-F074-CE84A337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16068-027E-6AAE-3CE5-7EDD316F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6F6D-8D83-430C-98A7-F4D711A4ED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664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8B46D-721E-04A0-87B9-C810E408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B588A-490B-6B0D-EF39-B566217DC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DE80-2843-A41E-8557-E1418A76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5993-4F38-4FFD-BE15-2AB8A7B1D905}" type="datetimeFigureOut">
              <a:rPr lang="pt-PT" smtClean="0"/>
              <a:t>15/09/2022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87336-82F3-B79A-2DA9-D6751827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AD074-9015-D3FB-08D7-6A2A720A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6F6D-8D83-430C-98A7-F4D711A4ED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256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D01E9-090F-8ACC-36CF-177BE155C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1F228-34DE-0DC8-5912-0C9C30C99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03220-2F90-54C4-C3EF-977C2A58F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5993-4F38-4FFD-BE15-2AB8A7B1D905}" type="datetimeFigureOut">
              <a:rPr lang="pt-PT" smtClean="0"/>
              <a:t>15/09/2022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0C862-50E2-C6EE-611A-DA9070B8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E1014-B4CB-097E-03AE-92E30412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6F6D-8D83-430C-98A7-F4D711A4ED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44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C09C-CDEA-36CB-1FC9-3904CCD5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6ED3B-C70B-2FC1-69B2-A3C7CA8E0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7FA68-8F62-3016-81A6-61D4C92F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5993-4F38-4FFD-BE15-2AB8A7B1D905}" type="datetimeFigureOut">
              <a:rPr lang="pt-PT" smtClean="0"/>
              <a:t>15/09/2022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0749-FCBC-51AA-D2DA-0432AD3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A17AF-CE5B-59E9-6F6B-2FEAF32A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6F6D-8D83-430C-98A7-F4D711A4ED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057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4692-9CC6-A201-56DA-A3A53735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7B54A-5496-6D12-9B3E-E4FA49AB7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CE73-A2AF-CBB4-0BA8-E0673816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5993-4F38-4FFD-BE15-2AB8A7B1D905}" type="datetimeFigureOut">
              <a:rPr lang="pt-PT" smtClean="0"/>
              <a:t>15/09/2022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F1F78-7B9C-0BA7-387E-2128D90A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90283-9EE8-42BD-A3C1-5CB84185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6F6D-8D83-430C-98A7-F4D711A4ED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617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5E92-EA4C-1C05-338B-2A2D42F8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7B93-D89E-D11A-023F-CEA4C9D4D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DEEE2-C81F-F4D1-4052-A9C84BA26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20875-35FC-AE17-4CCB-4CA8BBEF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5993-4F38-4FFD-BE15-2AB8A7B1D905}" type="datetimeFigureOut">
              <a:rPr lang="pt-PT" smtClean="0"/>
              <a:t>15/09/2022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0492F-3274-7700-0367-9DB626E7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9415B-3AA3-EEF5-0CBD-82850D19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6F6D-8D83-430C-98A7-F4D711A4ED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319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8DB1-B718-37D2-28AF-9FD38B1D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59F07-9BE0-1C48-743B-CEBC36AFD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6DFE4-C654-5331-4717-09AC11E31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1FFAA-F2B7-00EE-7112-8E86805BF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1EF3B-A946-297B-374C-70C5DCF84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A6D00-FE01-CE66-324B-C1CCCC21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5993-4F38-4FFD-BE15-2AB8A7B1D905}" type="datetimeFigureOut">
              <a:rPr lang="pt-PT" smtClean="0"/>
              <a:t>15/09/2022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5BC6C1-B313-E1B2-E640-AD91215C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FF93E-B8AD-BC70-363F-5F29E5C3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6F6D-8D83-430C-98A7-F4D711A4ED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445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5C4D-F129-CAE4-5C7A-F1943C7F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C29A6-4DA6-9D98-430B-CCBE06F7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5993-4F38-4FFD-BE15-2AB8A7B1D905}" type="datetimeFigureOut">
              <a:rPr lang="pt-PT" smtClean="0"/>
              <a:t>15/09/2022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AB6F0-3782-28D8-8D51-A2E5D600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6862E-EF77-1CD0-AA45-8A118A0B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6F6D-8D83-430C-98A7-F4D711A4ED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010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686F4-2263-B300-4825-7EDF7048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5993-4F38-4FFD-BE15-2AB8A7B1D905}" type="datetimeFigureOut">
              <a:rPr lang="pt-PT" smtClean="0"/>
              <a:t>15/09/2022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D622A-31EF-C97B-D7C6-296226EF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B61A7-9AD6-CC13-30F1-47A34CC7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6F6D-8D83-430C-98A7-F4D711A4ED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086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B6F8-234D-9FEC-37B0-9B9FFC8D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13DB-DF07-294E-FC2E-010A0C6B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46405-0865-F606-C621-2B9DF4945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0884F-4492-97E5-5095-59B89636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5993-4F38-4FFD-BE15-2AB8A7B1D905}" type="datetimeFigureOut">
              <a:rPr lang="pt-PT" smtClean="0"/>
              <a:t>15/09/2022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6037-60B8-CC2D-A12D-C36B9C2F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CF234-2B3A-32DA-564E-1294A25B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6F6D-8D83-430C-98A7-F4D711A4ED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348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DC05-6500-440E-40B5-DFB636E3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4E0F6-123A-830A-159F-C12F23B0A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B5C49-1FF1-DD26-7340-FF6D0386F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5CE27-CF84-FFA9-1658-490ACBD8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5993-4F38-4FFD-BE15-2AB8A7B1D905}" type="datetimeFigureOut">
              <a:rPr lang="pt-PT" smtClean="0"/>
              <a:t>15/09/2022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00A88-0DF2-7E90-8DE8-41B0BF32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5A594-57BC-24DD-482F-5854ABA1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6F6D-8D83-430C-98A7-F4D711A4ED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957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0E88F1-1DFE-2EC3-F637-DC55445D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D9EDB-9E7A-6358-F1A9-4904E5D7F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A8F03-D8BA-A78E-5ADF-5FC0868A2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5993-4F38-4FFD-BE15-2AB8A7B1D905}" type="datetimeFigureOut">
              <a:rPr lang="pt-PT" smtClean="0"/>
              <a:t>15/09/2022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3173B-39A5-E8FC-C033-4601FED94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458D3-80CE-A486-23B6-560AF050E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6F6D-8D83-430C-98A7-F4D711A4ED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34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.sv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4.sv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sv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sv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sv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hyperlink" Target="mailto:onorio.manuel@mozparks.co.m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F577B8-BE64-C842-D25E-CA5751B748F5}"/>
              </a:ext>
            </a:extLst>
          </p:cNvPr>
          <p:cNvSpPr txBox="1"/>
          <p:nvPr/>
        </p:nvSpPr>
        <p:spPr>
          <a:xfrm>
            <a:off x="1036188" y="1248211"/>
            <a:ext cx="5182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63B80"/>
                </a:solidFill>
                <a:latin typeface="Myriad Pro" panose="020B0503030403020204" pitchFamily="34" charset="0"/>
              </a:rPr>
              <a:t>Eco Agro-industrial Parks Development in Mozambique</a:t>
            </a:r>
          </a:p>
          <a:p>
            <a:pPr algn="ctr"/>
            <a:endParaRPr lang="it-IT" sz="2800" b="1" dirty="0">
              <a:solidFill>
                <a:srgbClr val="263B80"/>
              </a:solidFill>
              <a:latin typeface="Myriad Pro" panose="020B0503030403020204" pitchFamily="34" charset="0"/>
            </a:endParaRPr>
          </a:p>
          <a:p>
            <a:pPr algn="ctr"/>
            <a:r>
              <a:rPr lang="it-IT" sz="2800" b="1" dirty="0">
                <a:solidFill>
                  <a:srgbClr val="00B050"/>
                </a:solidFill>
                <a:latin typeface="Myriad Pro" panose="020B0503030403020204" pitchFamily="34" charset="0"/>
              </a:rPr>
              <a:t>Special Economic Zones</a:t>
            </a:r>
            <a:endParaRPr lang="en-US" sz="2800" b="1" dirty="0">
              <a:solidFill>
                <a:srgbClr val="00B050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8B001-0558-A5FB-38FE-49CF336056A5}"/>
              </a:ext>
            </a:extLst>
          </p:cNvPr>
          <p:cNvSpPr txBox="1"/>
          <p:nvPr/>
        </p:nvSpPr>
        <p:spPr>
          <a:xfrm>
            <a:off x="944293" y="4828193"/>
            <a:ext cx="229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63B80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15</a:t>
            </a:r>
            <a:r>
              <a:rPr lang="en-US" sz="1800" b="1" dirty="0">
                <a:solidFill>
                  <a:srgbClr val="263B80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 September 2022</a:t>
            </a:r>
            <a:endParaRPr lang="pt-BR" b="1" dirty="0">
              <a:solidFill>
                <a:srgbClr val="263B80"/>
              </a:solidFill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31493-66F6-22A1-357F-5CE700B91F25}"/>
              </a:ext>
            </a:extLst>
          </p:cNvPr>
          <p:cNvSpPr txBox="1"/>
          <p:nvPr/>
        </p:nvSpPr>
        <p:spPr>
          <a:xfrm>
            <a:off x="944293" y="3874291"/>
            <a:ext cx="4389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23E48"/>
                </a:solidFill>
                <a:latin typeface="Myriad Pro" panose="020B0503030403020204" pitchFamily="34" charset="0"/>
              </a:rPr>
              <a:t>Mozambique Gas &amp; Energy Summit &amp; Exhibition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5004152-65A6-7698-7B61-595F831CE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238" y="359072"/>
            <a:ext cx="1657122" cy="78622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AAA6D-CB64-CF2A-C401-7560284AF519}"/>
              </a:ext>
            </a:extLst>
          </p:cNvPr>
          <p:cNvCxnSpPr>
            <a:cxnSpLocks/>
          </p:cNvCxnSpPr>
          <p:nvPr/>
        </p:nvCxnSpPr>
        <p:spPr>
          <a:xfrm>
            <a:off x="1036188" y="3503750"/>
            <a:ext cx="4531492" cy="0"/>
          </a:xfrm>
          <a:prstGeom prst="line">
            <a:avLst/>
          </a:prstGeom>
          <a:ln w="22225">
            <a:solidFill>
              <a:srgbClr val="86B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510A7977-749C-10DA-D2B1-D8C90909C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508" y="5572737"/>
            <a:ext cx="1482650" cy="562549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C35CC0A-2E86-9D3F-4B49-3CCAA210C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4346" y="5542225"/>
            <a:ext cx="1482650" cy="593060"/>
          </a:xfrm>
          <a:prstGeom prst="rect">
            <a:avLst/>
          </a:prstGeom>
        </p:spPr>
      </p:pic>
      <p:pic>
        <p:nvPicPr>
          <p:cNvPr id="33" name="Picture 32" descr="A picture containing outdoor, sky, mountain, nature&#10;&#10;Description automatically generated">
            <a:extLst>
              <a:ext uri="{FF2B5EF4-FFF2-40B4-BE49-F238E27FC236}">
                <a16:creationId xmlns:a16="http://schemas.microsoft.com/office/drawing/2014/main" id="{8E9A22E2-F6EB-6DCF-4F39-D52F1923E8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/>
          <a:stretch/>
        </p:blipFill>
        <p:spPr>
          <a:xfrm>
            <a:off x="6391187" y="0"/>
            <a:ext cx="581492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6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C0B59D-62C1-27FD-E7EE-AEA6CFE17E35}"/>
              </a:ext>
            </a:extLst>
          </p:cNvPr>
          <p:cNvSpPr txBox="1"/>
          <p:nvPr/>
        </p:nvSpPr>
        <p:spPr>
          <a:xfrm>
            <a:off x="569211" y="1788516"/>
            <a:ext cx="29234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27AAE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</a:rPr>
              <a:t>Topuito</a:t>
            </a:r>
            <a:r>
              <a:rPr lang="en-GB" sz="4000" b="1" dirty="0">
                <a:solidFill>
                  <a:srgbClr val="27AAE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</a:rPr>
              <a:t> Special Economic Zone</a:t>
            </a:r>
            <a:endParaRPr lang="pt-PT" sz="4000" b="1" dirty="0">
              <a:solidFill>
                <a:srgbClr val="27AAE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BDFA8C-0FCA-1F45-736B-1E76D03B1648}"/>
              </a:ext>
            </a:extLst>
          </p:cNvPr>
          <p:cNvGrpSpPr/>
          <p:nvPr/>
        </p:nvGrpSpPr>
        <p:grpSpPr>
          <a:xfrm>
            <a:off x="3467184" y="312783"/>
            <a:ext cx="8551990" cy="6232432"/>
            <a:chOff x="3628104" y="406780"/>
            <a:chExt cx="8551990" cy="62324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1509B0-39D7-1895-6490-5488EC380134}"/>
                </a:ext>
              </a:extLst>
            </p:cNvPr>
            <p:cNvSpPr txBox="1"/>
            <p:nvPr/>
          </p:nvSpPr>
          <p:spPr>
            <a:xfrm>
              <a:off x="6187527" y="406780"/>
              <a:ext cx="1545443" cy="305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Clr>
                  <a:srgbClr val="81B641"/>
                </a:buClr>
              </a:pPr>
              <a:r>
                <a:rPr lang="en-GB" sz="1400" b="1" dirty="0">
                  <a:solidFill>
                    <a:srgbClr val="81B641"/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200ha in total</a:t>
              </a:r>
              <a:endParaRPr lang="pt-PT" sz="1400" b="1" dirty="0">
                <a:solidFill>
                  <a:srgbClr val="81B64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DCCDF2A-56D0-88FB-B209-D9D67EA68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28104" y="578271"/>
              <a:ext cx="4109884" cy="570145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191A77-335F-D653-8B1A-8AC95E421912}"/>
                </a:ext>
              </a:extLst>
            </p:cNvPr>
            <p:cNvSpPr txBox="1"/>
            <p:nvPr/>
          </p:nvSpPr>
          <p:spPr>
            <a:xfrm>
              <a:off x="7208563" y="1527215"/>
              <a:ext cx="1314486" cy="30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Clr>
                  <a:srgbClr val="81B641"/>
                </a:buClr>
              </a:pPr>
              <a:r>
                <a:rPr lang="en-GB" sz="1400" b="1" dirty="0">
                  <a:solidFill>
                    <a:srgbClr val="27AAE1"/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Investment</a:t>
              </a:r>
              <a:endParaRPr lang="pt-PT" sz="1400" b="1" dirty="0">
                <a:solidFill>
                  <a:srgbClr val="27AAE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4D0301-FBDA-D118-E38A-36B5F63353B8}"/>
                </a:ext>
              </a:extLst>
            </p:cNvPr>
            <p:cNvSpPr txBox="1"/>
            <p:nvPr/>
          </p:nvSpPr>
          <p:spPr>
            <a:xfrm>
              <a:off x="7732971" y="2541976"/>
              <a:ext cx="3154637" cy="30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Clr>
                  <a:srgbClr val="81B641"/>
                </a:buClr>
              </a:pPr>
              <a:r>
                <a:rPr lang="en-GB" sz="1400" b="1" dirty="0">
                  <a:solidFill>
                    <a:srgbClr val="81B641"/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Pled (World Bank Facility) Support</a:t>
              </a:r>
              <a:endParaRPr lang="pt-PT" sz="1400" b="1" dirty="0">
                <a:solidFill>
                  <a:srgbClr val="81B64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CF045-F845-78F1-A532-CEF58158508A}"/>
                </a:ext>
              </a:extLst>
            </p:cNvPr>
            <p:cNvSpPr txBox="1"/>
            <p:nvPr/>
          </p:nvSpPr>
          <p:spPr>
            <a:xfrm>
              <a:off x="7732970" y="3735762"/>
              <a:ext cx="3154637" cy="30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Clr>
                  <a:srgbClr val="81B641"/>
                </a:buClr>
              </a:pPr>
              <a:r>
                <a:rPr lang="en-GB" sz="1400" b="1" dirty="0">
                  <a:solidFill>
                    <a:srgbClr val="27AAE1"/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Kenmare</a:t>
              </a:r>
              <a:endParaRPr lang="pt-PT" sz="1400" b="1" dirty="0">
                <a:solidFill>
                  <a:srgbClr val="27AAE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2E0994-B8B5-BE15-E04E-4246DE79352C}"/>
                </a:ext>
              </a:extLst>
            </p:cNvPr>
            <p:cNvSpPr txBox="1"/>
            <p:nvPr/>
          </p:nvSpPr>
          <p:spPr>
            <a:xfrm>
              <a:off x="7252808" y="4891823"/>
              <a:ext cx="3154637" cy="30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Clr>
                  <a:srgbClr val="81B641"/>
                </a:buClr>
              </a:pPr>
              <a:r>
                <a:rPr lang="en-GB" sz="1400" b="1" dirty="0">
                  <a:solidFill>
                    <a:srgbClr val="81B641"/>
                  </a:solidFill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Strong f</a:t>
              </a:r>
              <a:r>
                <a:rPr lang="en-GB" sz="1400" b="1" dirty="0">
                  <a:solidFill>
                    <a:srgbClr val="81B641"/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ocus on </a:t>
              </a:r>
              <a:r>
                <a:rPr lang="en-GB" sz="1400" b="1" dirty="0" err="1">
                  <a:solidFill>
                    <a:srgbClr val="81B641"/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Agro</a:t>
              </a:r>
              <a:r>
                <a:rPr lang="en-GB" sz="1400" b="1" dirty="0">
                  <a:solidFill>
                    <a:srgbClr val="81B641"/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value chain</a:t>
              </a:r>
              <a:endParaRPr lang="pt-PT" sz="1400" b="1" dirty="0">
                <a:solidFill>
                  <a:srgbClr val="81B64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E1080C-83C7-9515-F16E-8D6FDC506537}"/>
                </a:ext>
              </a:extLst>
            </p:cNvPr>
            <p:cNvSpPr txBox="1"/>
            <p:nvPr/>
          </p:nvSpPr>
          <p:spPr>
            <a:xfrm>
              <a:off x="6119490" y="6089528"/>
              <a:ext cx="3154637" cy="30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Clr>
                  <a:srgbClr val="81B641"/>
                </a:buClr>
              </a:pPr>
              <a:r>
                <a:rPr lang="en-GB" sz="1400" b="1" dirty="0">
                  <a:solidFill>
                    <a:srgbClr val="27AAE1"/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Partner</a:t>
              </a:r>
              <a:endParaRPr lang="pt-PT" sz="1400" b="1" dirty="0">
                <a:solidFill>
                  <a:srgbClr val="27AAE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BE8EB-0798-286D-F6B4-0AD1B059F390}"/>
                </a:ext>
              </a:extLst>
            </p:cNvPr>
            <p:cNvSpPr txBox="1"/>
            <p:nvPr/>
          </p:nvSpPr>
          <p:spPr>
            <a:xfrm>
              <a:off x="6157703" y="666493"/>
              <a:ext cx="3374787" cy="30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Clr>
                  <a:srgbClr val="81B641"/>
                </a:buClr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30ha underdevelopment </a:t>
              </a:r>
              <a:endParaRPr lang="pt-PT" sz="1400" dirty="0">
                <a:solidFill>
                  <a:schemeClr val="bg2">
                    <a:lumMod val="50000"/>
                  </a:schemeClr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D1CE1D-6B88-BD15-16F4-03E7B7DF4BA2}"/>
                </a:ext>
              </a:extLst>
            </p:cNvPr>
            <p:cNvSpPr txBox="1"/>
            <p:nvPr/>
          </p:nvSpPr>
          <p:spPr>
            <a:xfrm>
              <a:off x="7142734" y="1788794"/>
              <a:ext cx="3374787" cy="30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Clr>
                  <a:srgbClr val="81B641"/>
                </a:buClr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By </a:t>
              </a:r>
              <a:r>
                <a:rPr lang="en-GB" sz="14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MozParks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pt-PT" sz="1400" dirty="0">
                <a:solidFill>
                  <a:schemeClr val="bg2">
                    <a:lumMod val="50000"/>
                  </a:schemeClr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42A552-22EE-997C-39CE-524019342243}"/>
                </a:ext>
              </a:extLst>
            </p:cNvPr>
            <p:cNvSpPr txBox="1"/>
            <p:nvPr/>
          </p:nvSpPr>
          <p:spPr>
            <a:xfrm>
              <a:off x="7732971" y="2824678"/>
              <a:ext cx="4109884" cy="305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Clr>
                  <a:srgbClr val="81B641"/>
                </a:buClr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Support local content development</a:t>
              </a:r>
              <a:endParaRPr lang="pt-PT" sz="1400" dirty="0">
                <a:solidFill>
                  <a:schemeClr val="bg2">
                    <a:lumMod val="50000"/>
                  </a:schemeClr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93E717-E7ED-AE1F-98B0-D8714ADA2B23}"/>
                </a:ext>
              </a:extLst>
            </p:cNvPr>
            <p:cNvSpPr txBox="1"/>
            <p:nvPr/>
          </p:nvSpPr>
          <p:spPr>
            <a:xfrm>
              <a:off x="7411129" y="4003606"/>
              <a:ext cx="4768965" cy="866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500"/>
                </a:spcAft>
                <a:buClr>
                  <a:srgbClr val="27AAE1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One of world’s largest mineral sand producer </a:t>
              </a:r>
            </a:p>
            <a:p>
              <a:pPr marL="285750" indent="-285750">
                <a:spcAft>
                  <a:spcPts val="500"/>
                </a:spcAft>
                <a:buClr>
                  <a:srgbClr val="27AAE1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Most transparent extractive Industry in Mozambique </a:t>
              </a:r>
            </a:p>
            <a:p>
              <a:pPr marL="285750" indent="-285750">
                <a:spcAft>
                  <a:spcPts val="500"/>
                </a:spcAft>
                <a:buClr>
                  <a:srgbClr val="27AAE1"/>
                </a:buClr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Attract Kenmare Mine Suppliers</a:t>
              </a:r>
              <a:endParaRPr lang="pt-PT" sz="1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B82A66-6309-EA34-8019-03CE24D285B0}"/>
                </a:ext>
              </a:extLst>
            </p:cNvPr>
            <p:cNvSpPr txBox="1"/>
            <p:nvPr/>
          </p:nvSpPr>
          <p:spPr>
            <a:xfrm>
              <a:off x="7252808" y="5229993"/>
              <a:ext cx="4242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500"/>
                </a:spcAft>
                <a:buClr>
                  <a:srgbClr val="27AAE1"/>
                </a:buClr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Market: Catering Companies</a:t>
              </a:r>
              <a:endParaRPr lang="pt-PT" sz="1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F04D3C-1C73-E713-0350-6D77BA39544C}"/>
                </a:ext>
              </a:extLst>
            </p:cNvPr>
            <p:cNvSpPr txBox="1"/>
            <p:nvPr/>
          </p:nvSpPr>
          <p:spPr>
            <a:xfrm>
              <a:off x="6164725" y="6331435"/>
              <a:ext cx="4242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500"/>
                </a:spcAft>
                <a:buClr>
                  <a:srgbClr val="27AAE1"/>
                </a:buClr>
              </a:pP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Government of the Nampula province</a:t>
              </a:r>
              <a:endParaRPr lang="pt-PT" sz="14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0E94AA28-D2E2-BF7E-5444-FE21534DA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1223" y="628782"/>
            <a:ext cx="1250207" cy="5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6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104446B8-5237-7B96-E1C4-D04D5042B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52" b="1551"/>
          <a:stretch/>
        </p:blipFill>
        <p:spPr>
          <a:xfrm>
            <a:off x="3148970" y="635155"/>
            <a:ext cx="8783724" cy="4465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C0B59D-62C1-27FD-E7EE-AEA6CFE17E35}"/>
              </a:ext>
            </a:extLst>
          </p:cNvPr>
          <p:cNvSpPr txBox="1"/>
          <p:nvPr/>
        </p:nvSpPr>
        <p:spPr>
          <a:xfrm>
            <a:off x="433316" y="2295025"/>
            <a:ext cx="16418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7AAE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</a:rPr>
              <a:t>THE </a:t>
            </a:r>
            <a:r>
              <a:rPr lang="en-GB" sz="3200" b="1" dirty="0">
                <a:solidFill>
                  <a:srgbClr val="81B64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</a:rPr>
              <a:t>SEZ</a:t>
            </a:r>
            <a:r>
              <a:rPr lang="en-GB" sz="3200" b="1" dirty="0">
                <a:solidFill>
                  <a:srgbClr val="27AAE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</a:rPr>
              <a:t> MODEL</a:t>
            </a:r>
          </a:p>
          <a:p>
            <a:r>
              <a:rPr lang="en-GB" sz="3200" b="1" dirty="0">
                <a:solidFill>
                  <a:srgbClr val="27AAE1"/>
                </a:solidFill>
                <a:latin typeface="Myriad Pro" panose="020B0503030403020204" pitchFamily="34" charset="0"/>
              </a:rPr>
              <a:t>30ha</a:t>
            </a:r>
            <a:endParaRPr lang="pt-PT" sz="3200" b="1" dirty="0">
              <a:solidFill>
                <a:srgbClr val="27AAE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14A48C-882A-202F-0AD5-E559602F1622}"/>
              </a:ext>
            </a:extLst>
          </p:cNvPr>
          <p:cNvGrpSpPr/>
          <p:nvPr/>
        </p:nvGrpSpPr>
        <p:grpSpPr>
          <a:xfrm>
            <a:off x="3395689" y="1334945"/>
            <a:ext cx="7992577" cy="2917105"/>
            <a:chOff x="1423304" y="1046909"/>
            <a:chExt cx="9355123" cy="35752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69B0B1-0464-078D-B439-FBFB171FF4E7}"/>
                </a:ext>
              </a:extLst>
            </p:cNvPr>
            <p:cNvGrpSpPr/>
            <p:nvPr/>
          </p:nvGrpSpPr>
          <p:grpSpPr>
            <a:xfrm>
              <a:off x="1755429" y="3138955"/>
              <a:ext cx="8102208" cy="998317"/>
              <a:chOff x="2526006" y="2485545"/>
              <a:chExt cx="8102208" cy="998317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79E74D8-A410-27B0-580C-6542FD4A5EDC}"/>
                  </a:ext>
                </a:extLst>
              </p:cNvPr>
              <p:cNvSpPr/>
              <p:nvPr/>
            </p:nvSpPr>
            <p:spPr>
              <a:xfrm>
                <a:off x="2526006" y="3210716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CaixaDeTexto 7">
                <a:extLst>
                  <a:ext uri="{FF2B5EF4-FFF2-40B4-BE49-F238E27FC236}">
                    <a16:creationId xmlns:a16="http://schemas.microsoft.com/office/drawing/2014/main" id="{E1CFA930-1993-788B-AFE7-C98AEE2949E2}"/>
                  </a:ext>
                </a:extLst>
              </p:cNvPr>
              <p:cNvSpPr txBox="1"/>
              <p:nvPr/>
            </p:nvSpPr>
            <p:spPr>
              <a:xfrm>
                <a:off x="2531110" y="3176085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7BBD89C-E8A2-431F-53E3-29A686E53691}"/>
                  </a:ext>
                </a:extLst>
              </p:cNvPr>
              <p:cNvSpPr/>
              <p:nvPr/>
            </p:nvSpPr>
            <p:spPr>
              <a:xfrm>
                <a:off x="10337813" y="2485545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F33E2C0-AD0E-7B53-2497-5DCF0D49A91C}"/>
                </a:ext>
              </a:extLst>
            </p:cNvPr>
            <p:cNvSpPr/>
            <p:nvPr/>
          </p:nvSpPr>
          <p:spPr>
            <a:xfrm>
              <a:off x="1423304" y="2888786"/>
              <a:ext cx="290401" cy="267788"/>
            </a:xfrm>
            <a:prstGeom prst="ellipse">
              <a:avLst/>
            </a:prstGeom>
            <a:solidFill>
              <a:srgbClr val="24A9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3B9B758-5313-1B26-73D2-302B952FD5B8}"/>
                </a:ext>
              </a:extLst>
            </p:cNvPr>
            <p:cNvSpPr/>
            <p:nvPr/>
          </p:nvSpPr>
          <p:spPr>
            <a:xfrm>
              <a:off x="2414239" y="3007188"/>
              <a:ext cx="290401" cy="267788"/>
            </a:xfrm>
            <a:prstGeom prst="ellipse">
              <a:avLst/>
            </a:prstGeom>
            <a:solidFill>
              <a:srgbClr val="24A9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59CB95E-B8C8-3051-C197-92257BC28610}"/>
                </a:ext>
              </a:extLst>
            </p:cNvPr>
            <p:cNvSpPr/>
            <p:nvPr/>
          </p:nvSpPr>
          <p:spPr>
            <a:xfrm>
              <a:off x="2693498" y="3010586"/>
              <a:ext cx="290401" cy="267788"/>
            </a:xfrm>
            <a:prstGeom prst="ellipse">
              <a:avLst/>
            </a:prstGeom>
            <a:solidFill>
              <a:srgbClr val="24A9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FC08EBE-FB68-C95C-F339-2CE7A0350156}"/>
                </a:ext>
              </a:extLst>
            </p:cNvPr>
            <p:cNvGrpSpPr/>
            <p:nvPr/>
          </p:nvGrpSpPr>
          <p:grpSpPr>
            <a:xfrm>
              <a:off x="3999458" y="2565966"/>
              <a:ext cx="433969" cy="310989"/>
              <a:chOff x="4078234" y="4962354"/>
              <a:chExt cx="433969" cy="310989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8200947-8AE8-4337-1DFE-397FB30DDABB}"/>
                  </a:ext>
                </a:extLst>
              </p:cNvPr>
              <p:cNvSpPr/>
              <p:nvPr/>
            </p:nvSpPr>
            <p:spPr>
              <a:xfrm>
                <a:off x="4093985" y="5005555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CaixaDeTexto 7">
                <a:extLst>
                  <a:ext uri="{FF2B5EF4-FFF2-40B4-BE49-F238E27FC236}">
                    <a16:creationId xmlns:a16="http://schemas.microsoft.com/office/drawing/2014/main" id="{63062BE7-AF12-7672-C7EA-B1F5126D1379}"/>
                  </a:ext>
                </a:extLst>
              </p:cNvPr>
              <p:cNvSpPr txBox="1"/>
              <p:nvPr/>
            </p:nvSpPr>
            <p:spPr>
              <a:xfrm>
                <a:off x="4078234" y="4962354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94B53AA-4BB8-BDFB-0BBB-07A1B3B69FDF}"/>
                </a:ext>
              </a:extLst>
            </p:cNvPr>
            <p:cNvGrpSpPr/>
            <p:nvPr/>
          </p:nvGrpSpPr>
          <p:grpSpPr>
            <a:xfrm>
              <a:off x="3662555" y="3047947"/>
              <a:ext cx="433969" cy="307777"/>
              <a:chOff x="3660016" y="5055336"/>
              <a:chExt cx="433969" cy="307777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0DAFB94-2B68-0A5B-3DD2-B8681789B6F3}"/>
                  </a:ext>
                </a:extLst>
              </p:cNvPr>
              <p:cNvSpPr/>
              <p:nvPr/>
            </p:nvSpPr>
            <p:spPr>
              <a:xfrm>
                <a:off x="3680764" y="5095325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CaixaDeTexto 7">
                <a:extLst>
                  <a:ext uri="{FF2B5EF4-FFF2-40B4-BE49-F238E27FC236}">
                    <a16:creationId xmlns:a16="http://schemas.microsoft.com/office/drawing/2014/main" id="{71DA14EA-B71C-5954-442B-7B89F587C4F3}"/>
                  </a:ext>
                </a:extLst>
              </p:cNvPr>
              <p:cNvSpPr txBox="1"/>
              <p:nvPr/>
            </p:nvSpPr>
            <p:spPr>
              <a:xfrm>
                <a:off x="3660016" y="5055336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B438AF3-A144-DC59-E901-3491957F97F1}"/>
                </a:ext>
              </a:extLst>
            </p:cNvPr>
            <p:cNvGrpSpPr/>
            <p:nvPr/>
          </p:nvGrpSpPr>
          <p:grpSpPr>
            <a:xfrm>
              <a:off x="3079164" y="2925200"/>
              <a:ext cx="433969" cy="307777"/>
              <a:chOff x="3164637" y="4921442"/>
              <a:chExt cx="433969" cy="30777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C0C5D1D-2C40-27F2-9EA9-674952CB5EC3}"/>
                  </a:ext>
                </a:extLst>
              </p:cNvPr>
              <p:cNvSpPr/>
              <p:nvPr/>
            </p:nvSpPr>
            <p:spPr>
              <a:xfrm>
                <a:off x="3183753" y="4961431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CaixaDeTexto 7">
                <a:extLst>
                  <a:ext uri="{FF2B5EF4-FFF2-40B4-BE49-F238E27FC236}">
                    <a16:creationId xmlns:a16="http://schemas.microsoft.com/office/drawing/2014/main" id="{CB182994-8672-B67C-2BB7-E2A484C11B83}"/>
                  </a:ext>
                </a:extLst>
              </p:cNvPr>
              <p:cNvSpPr txBox="1"/>
              <p:nvPr/>
            </p:nvSpPr>
            <p:spPr>
              <a:xfrm>
                <a:off x="3164637" y="4921442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86804EA-15C2-BC47-B75D-E710FD1FB0CA}"/>
                </a:ext>
              </a:extLst>
            </p:cNvPr>
            <p:cNvGrpSpPr/>
            <p:nvPr/>
          </p:nvGrpSpPr>
          <p:grpSpPr>
            <a:xfrm>
              <a:off x="1854666" y="2310432"/>
              <a:ext cx="433969" cy="307777"/>
              <a:chOff x="2749783" y="5067540"/>
              <a:chExt cx="433969" cy="307777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225E135-6D3B-9606-8B42-F53E3F67A0A2}"/>
                  </a:ext>
                </a:extLst>
              </p:cNvPr>
              <p:cNvSpPr/>
              <p:nvPr/>
            </p:nvSpPr>
            <p:spPr>
              <a:xfrm>
                <a:off x="2777590" y="5095325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CaixaDeTexto 7">
                <a:extLst>
                  <a:ext uri="{FF2B5EF4-FFF2-40B4-BE49-F238E27FC236}">
                    <a16:creationId xmlns:a16="http://schemas.microsoft.com/office/drawing/2014/main" id="{93E581FB-0FD9-8AB1-6468-1518347A71B3}"/>
                  </a:ext>
                </a:extLst>
              </p:cNvPr>
              <p:cNvSpPr txBox="1"/>
              <p:nvPr/>
            </p:nvSpPr>
            <p:spPr>
              <a:xfrm>
                <a:off x="2749783" y="5067540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CD544FF-605F-AE17-A2E6-F8410260B9D0}"/>
                </a:ext>
              </a:extLst>
            </p:cNvPr>
            <p:cNvGrpSpPr/>
            <p:nvPr/>
          </p:nvGrpSpPr>
          <p:grpSpPr>
            <a:xfrm>
              <a:off x="1841322" y="1046909"/>
              <a:ext cx="433969" cy="307777"/>
              <a:chOff x="2535638" y="4985560"/>
              <a:chExt cx="433969" cy="307777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9D2AEC9-A9F9-A0E8-9FC6-ED14E61BC4DF}"/>
                  </a:ext>
                </a:extLst>
              </p:cNvPr>
              <p:cNvSpPr/>
              <p:nvPr/>
            </p:nvSpPr>
            <p:spPr>
              <a:xfrm>
                <a:off x="2546031" y="5005554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CaixaDeTexto 7">
                <a:extLst>
                  <a:ext uri="{FF2B5EF4-FFF2-40B4-BE49-F238E27FC236}">
                    <a16:creationId xmlns:a16="http://schemas.microsoft.com/office/drawing/2014/main" id="{8F0A93E5-B579-CC25-6912-7031342516B1}"/>
                  </a:ext>
                </a:extLst>
              </p:cNvPr>
              <p:cNvSpPr txBox="1"/>
              <p:nvPr/>
            </p:nvSpPr>
            <p:spPr>
              <a:xfrm>
                <a:off x="2535638" y="4985560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76806C5-284F-03F8-FC86-F4868892EF84}"/>
                </a:ext>
              </a:extLst>
            </p:cNvPr>
            <p:cNvGrpSpPr/>
            <p:nvPr/>
          </p:nvGrpSpPr>
          <p:grpSpPr>
            <a:xfrm>
              <a:off x="3357068" y="4030556"/>
              <a:ext cx="433969" cy="307777"/>
              <a:chOff x="4093985" y="3990862"/>
              <a:chExt cx="433969" cy="30777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B390BF8-69C0-756F-D9B3-215011FC9866}"/>
                  </a:ext>
                </a:extLst>
              </p:cNvPr>
              <p:cNvSpPr/>
              <p:nvPr/>
            </p:nvSpPr>
            <p:spPr>
              <a:xfrm>
                <a:off x="4106373" y="4026437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CaixaDeTexto 7">
                <a:extLst>
                  <a:ext uri="{FF2B5EF4-FFF2-40B4-BE49-F238E27FC236}">
                    <a16:creationId xmlns:a16="http://schemas.microsoft.com/office/drawing/2014/main" id="{02E3FB67-12BD-0D2F-870F-0A658B6329D4}"/>
                  </a:ext>
                </a:extLst>
              </p:cNvPr>
              <p:cNvSpPr txBox="1"/>
              <p:nvPr/>
            </p:nvSpPr>
            <p:spPr>
              <a:xfrm>
                <a:off x="4093985" y="3990862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12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B90E660-922C-7940-F317-F44B6288C238}"/>
                </a:ext>
              </a:extLst>
            </p:cNvPr>
            <p:cNvGrpSpPr/>
            <p:nvPr/>
          </p:nvGrpSpPr>
          <p:grpSpPr>
            <a:xfrm>
              <a:off x="8185333" y="3121087"/>
              <a:ext cx="1815872" cy="1226268"/>
              <a:chOff x="8424148" y="3903213"/>
              <a:chExt cx="1815872" cy="122626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B79BBDE-13BA-24E1-CE4D-FCD661E497AC}"/>
                  </a:ext>
                </a:extLst>
              </p:cNvPr>
              <p:cNvSpPr/>
              <p:nvPr/>
            </p:nvSpPr>
            <p:spPr>
              <a:xfrm>
                <a:off x="8424148" y="4832676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CaixaDeTexto 7">
                <a:extLst>
                  <a:ext uri="{FF2B5EF4-FFF2-40B4-BE49-F238E27FC236}">
                    <a16:creationId xmlns:a16="http://schemas.microsoft.com/office/drawing/2014/main" id="{E27F2918-1A46-1D6C-20A3-1FCB6081D6C5}"/>
                  </a:ext>
                </a:extLst>
              </p:cNvPr>
              <p:cNvSpPr txBox="1"/>
              <p:nvPr/>
            </p:nvSpPr>
            <p:spPr>
              <a:xfrm>
                <a:off x="8424148" y="4821704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15</a:t>
                </a:r>
              </a:p>
            </p:txBody>
          </p:sp>
          <p:sp>
            <p:nvSpPr>
              <p:cNvPr id="53" name="CaixaDeTexto 7">
                <a:extLst>
                  <a:ext uri="{FF2B5EF4-FFF2-40B4-BE49-F238E27FC236}">
                    <a16:creationId xmlns:a16="http://schemas.microsoft.com/office/drawing/2014/main" id="{A99655B8-9DCF-EB62-498C-20DC4FF5618A}"/>
                  </a:ext>
                </a:extLst>
              </p:cNvPr>
              <p:cNvSpPr txBox="1"/>
              <p:nvPr/>
            </p:nvSpPr>
            <p:spPr>
              <a:xfrm>
                <a:off x="9806051" y="3903213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17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36A534-FA01-1EE2-78C3-CC49DC882B84}"/>
                </a:ext>
              </a:extLst>
            </p:cNvPr>
            <p:cNvGrpSpPr/>
            <p:nvPr/>
          </p:nvGrpSpPr>
          <p:grpSpPr>
            <a:xfrm>
              <a:off x="4675639" y="2638293"/>
              <a:ext cx="433969" cy="307777"/>
              <a:chOff x="3328952" y="3718660"/>
              <a:chExt cx="433969" cy="307777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966EB4B-3194-3186-9827-BCF357064095}"/>
                  </a:ext>
                </a:extLst>
              </p:cNvPr>
              <p:cNvSpPr/>
              <p:nvPr/>
            </p:nvSpPr>
            <p:spPr>
              <a:xfrm>
                <a:off x="3328952" y="3747618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CaixaDeTexto 7">
                <a:extLst>
                  <a:ext uri="{FF2B5EF4-FFF2-40B4-BE49-F238E27FC236}">
                    <a16:creationId xmlns:a16="http://schemas.microsoft.com/office/drawing/2014/main" id="{C50B035F-C72A-AB24-F367-8E9C00732D37}"/>
                  </a:ext>
                </a:extLst>
              </p:cNvPr>
              <p:cNvSpPr txBox="1"/>
              <p:nvPr/>
            </p:nvSpPr>
            <p:spPr>
              <a:xfrm>
                <a:off x="3328952" y="3718660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13</a:t>
                </a:r>
              </a:p>
            </p:txBody>
          </p:sp>
        </p:grpSp>
        <p:sp>
          <p:nvSpPr>
            <p:cNvPr id="25" name="CaixaDeTexto 7">
              <a:extLst>
                <a:ext uri="{FF2B5EF4-FFF2-40B4-BE49-F238E27FC236}">
                  <a16:creationId xmlns:a16="http://schemas.microsoft.com/office/drawing/2014/main" id="{A61FA934-4D5B-3E46-744E-9BDE8F129614}"/>
                </a:ext>
              </a:extLst>
            </p:cNvPr>
            <p:cNvSpPr txBox="1"/>
            <p:nvPr/>
          </p:nvSpPr>
          <p:spPr>
            <a:xfrm>
              <a:off x="2665439" y="3002686"/>
              <a:ext cx="433969" cy="307777"/>
            </a:xfrm>
            <a:prstGeom prst="rect">
              <a:avLst/>
            </a:prstGeom>
            <a:noFill/>
          </p:spPr>
          <p:txBody>
            <a:bodyPr wrap="square" lIns="97500" rtlCol="0" anchor="t" anchorCtr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Bahnschrift SemiBold Condensed" panose="020B0502040204020203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28B59CD-F342-8DD4-0ACD-FCEEF8EC3381}"/>
                </a:ext>
              </a:extLst>
            </p:cNvPr>
            <p:cNvGrpSpPr/>
            <p:nvPr/>
          </p:nvGrpSpPr>
          <p:grpSpPr>
            <a:xfrm>
              <a:off x="3312180" y="1402405"/>
              <a:ext cx="433969" cy="310559"/>
              <a:chOff x="4799480" y="1934234"/>
              <a:chExt cx="433969" cy="310559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5044853-8C9C-6B06-0183-34DAAF321985}"/>
                  </a:ext>
                </a:extLst>
              </p:cNvPr>
              <p:cNvSpPr/>
              <p:nvPr/>
            </p:nvSpPr>
            <p:spPr>
              <a:xfrm>
                <a:off x="4799480" y="1934234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CaixaDeTexto 7">
                <a:extLst>
                  <a:ext uri="{FF2B5EF4-FFF2-40B4-BE49-F238E27FC236}">
                    <a16:creationId xmlns:a16="http://schemas.microsoft.com/office/drawing/2014/main" id="{DA0CA629-2558-CB73-786D-1E7049E3DC20}"/>
                  </a:ext>
                </a:extLst>
              </p:cNvPr>
              <p:cNvSpPr txBox="1"/>
              <p:nvPr/>
            </p:nvSpPr>
            <p:spPr>
              <a:xfrm>
                <a:off x="4799480" y="1937016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</p:grpSp>
        <p:sp>
          <p:nvSpPr>
            <p:cNvPr id="27" name="CaixaDeTexto 7">
              <a:extLst>
                <a:ext uri="{FF2B5EF4-FFF2-40B4-BE49-F238E27FC236}">
                  <a16:creationId xmlns:a16="http://schemas.microsoft.com/office/drawing/2014/main" id="{C55BD1BC-726E-BBA6-1AE6-8F7A990705CB}"/>
                </a:ext>
              </a:extLst>
            </p:cNvPr>
            <p:cNvSpPr txBox="1"/>
            <p:nvPr/>
          </p:nvSpPr>
          <p:spPr>
            <a:xfrm>
              <a:off x="2407779" y="2985067"/>
              <a:ext cx="433969" cy="307777"/>
            </a:xfrm>
            <a:prstGeom prst="rect">
              <a:avLst/>
            </a:prstGeom>
            <a:noFill/>
          </p:spPr>
          <p:txBody>
            <a:bodyPr wrap="square" lIns="97500" rtlCol="0" anchor="t" anchorCtr="0">
              <a:spAutoFit/>
            </a:bodyPr>
            <a:lstStyle/>
            <a:p>
              <a:r>
                <a:rPr lang="en-GB" sz="1400" b="1">
                  <a:solidFill>
                    <a:schemeClr val="bg1"/>
                  </a:solidFill>
                  <a:latin typeface="Bahnschrift SemiBold Condensed" panose="020B0502040204020203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8" name="CaixaDeTexto 7">
              <a:extLst>
                <a:ext uri="{FF2B5EF4-FFF2-40B4-BE49-F238E27FC236}">
                  <a16:creationId xmlns:a16="http://schemas.microsoft.com/office/drawing/2014/main" id="{C0E239A4-8C66-E3BC-D57E-91B4C9DD00D0}"/>
                </a:ext>
              </a:extLst>
            </p:cNvPr>
            <p:cNvSpPr txBox="1"/>
            <p:nvPr/>
          </p:nvSpPr>
          <p:spPr>
            <a:xfrm>
              <a:off x="1469642" y="2874712"/>
              <a:ext cx="433969" cy="307777"/>
            </a:xfrm>
            <a:prstGeom prst="rect">
              <a:avLst/>
            </a:prstGeom>
            <a:noFill/>
          </p:spPr>
          <p:txBody>
            <a:bodyPr wrap="square" lIns="97500" rtlCol="0" anchor="t" anchorCtr="0">
              <a:spAutoFit/>
            </a:bodyPr>
            <a:lstStyle/>
            <a:p>
              <a:r>
                <a:rPr lang="en-GB" sz="1400" b="1">
                  <a:solidFill>
                    <a:schemeClr val="bg1"/>
                  </a:solidFill>
                  <a:latin typeface="Bahnschrift SemiBold Condensed" panose="020B0502040204020203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5176154-4D28-7AF7-8F66-B3DA2E2CE0DB}"/>
                </a:ext>
              </a:extLst>
            </p:cNvPr>
            <p:cNvGrpSpPr/>
            <p:nvPr/>
          </p:nvGrpSpPr>
          <p:grpSpPr>
            <a:xfrm>
              <a:off x="1961154" y="2942536"/>
              <a:ext cx="433969" cy="307777"/>
              <a:chOff x="2488370" y="4096577"/>
              <a:chExt cx="433969" cy="30777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EA99BBE-F43F-C72B-020C-483052D70E00}"/>
                  </a:ext>
                </a:extLst>
              </p:cNvPr>
              <p:cNvSpPr/>
              <p:nvPr/>
            </p:nvSpPr>
            <p:spPr>
              <a:xfrm>
                <a:off x="2512106" y="4129557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CaixaDeTexto 7">
                <a:extLst>
                  <a:ext uri="{FF2B5EF4-FFF2-40B4-BE49-F238E27FC236}">
                    <a16:creationId xmlns:a16="http://schemas.microsoft.com/office/drawing/2014/main" id="{D79C7A19-D88C-DE6E-C375-228337EF587C}"/>
                  </a:ext>
                </a:extLst>
              </p:cNvPr>
              <p:cNvSpPr txBox="1"/>
              <p:nvPr/>
            </p:nvSpPr>
            <p:spPr>
              <a:xfrm>
                <a:off x="2488370" y="4096577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37C51BF-EBC5-1EE7-6724-09AEE6B22AF5}"/>
                </a:ext>
              </a:extLst>
            </p:cNvPr>
            <p:cNvGrpSpPr/>
            <p:nvPr/>
          </p:nvGrpSpPr>
          <p:grpSpPr>
            <a:xfrm>
              <a:off x="3959743" y="2092195"/>
              <a:ext cx="433969" cy="307777"/>
              <a:chOff x="3272919" y="2652992"/>
              <a:chExt cx="433969" cy="307777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1CE935C-E436-6B75-0400-7857AC69C655}"/>
                  </a:ext>
                </a:extLst>
              </p:cNvPr>
              <p:cNvSpPr/>
              <p:nvPr/>
            </p:nvSpPr>
            <p:spPr>
              <a:xfrm>
                <a:off x="3285026" y="2672987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CaixaDeTexto 7">
                <a:extLst>
                  <a:ext uri="{FF2B5EF4-FFF2-40B4-BE49-F238E27FC236}">
                    <a16:creationId xmlns:a16="http://schemas.microsoft.com/office/drawing/2014/main" id="{43404E0D-D484-4DC9-9EA5-BA8BF384ED80}"/>
                  </a:ext>
                </a:extLst>
              </p:cNvPr>
              <p:cNvSpPr txBox="1"/>
              <p:nvPr/>
            </p:nvSpPr>
            <p:spPr>
              <a:xfrm>
                <a:off x="3272919" y="2652992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4D04028-1F7E-E9CD-7C7A-1CC8E6737AEE}"/>
                </a:ext>
              </a:extLst>
            </p:cNvPr>
            <p:cNvGrpSpPr/>
            <p:nvPr/>
          </p:nvGrpSpPr>
          <p:grpSpPr>
            <a:xfrm>
              <a:off x="6211390" y="2657412"/>
              <a:ext cx="433969" cy="307777"/>
              <a:chOff x="7163625" y="4577543"/>
              <a:chExt cx="433969" cy="30777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C1D687E-B03D-B7CF-D01F-6DAC1DC375E3}"/>
                  </a:ext>
                </a:extLst>
              </p:cNvPr>
              <p:cNvSpPr/>
              <p:nvPr/>
            </p:nvSpPr>
            <p:spPr>
              <a:xfrm>
                <a:off x="7193855" y="4607890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CaixaDeTexto 7">
                <a:extLst>
                  <a:ext uri="{FF2B5EF4-FFF2-40B4-BE49-F238E27FC236}">
                    <a16:creationId xmlns:a16="http://schemas.microsoft.com/office/drawing/2014/main" id="{8AD11056-6469-0EBD-B990-EA31EFE05CB9}"/>
                  </a:ext>
                </a:extLst>
              </p:cNvPr>
              <p:cNvSpPr txBox="1"/>
              <p:nvPr/>
            </p:nvSpPr>
            <p:spPr>
              <a:xfrm>
                <a:off x="7163625" y="4577543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14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5A2E06-482D-B2CA-ED49-E854AC06CCA5}"/>
                </a:ext>
              </a:extLst>
            </p:cNvPr>
            <p:cNvGrpSpPr/>
            <p:nvPr/>
          </p:nvGrpSpPr>
          <p:grpSpPr>
            <a:xfrm>
              <a:off x="6052559" y="1341225"/>
              <a:ext cx="433969" cy="307777"/>
              <a:chOff x="7221779" y="4768681"/>
              <a:chExt cx="433969" cy="30777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91B8A09-D69A-526E-715B-63297C94810E}"/>
                  </a:ext>
                </a:extLst>
              </p:cNvPr>
              <p:cNvSpPr/>
              <p:nvPr/>
            </p:nvSpPr>
            <p:spPr>
              <a:xfrm>
                <a:off x="7235409" y="4795405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CaixaDeTexto 7">
                <a:extLst>
                  <a:ext uri="{FF2B5EF4-FFF2-40B4-BE49-F238E27FC236}">
                    <a16:creationId xmlns:a16="http://schemas.microsoft.com/office/drawing/2014/main" id="{968C6E4E-6961-8057-5A51-AFF8B140052B}"/>
                  </a:ext>
                </a:extLst>
              </p:cNvPr>
              <p:cNvSpPr txBox="1"/>
              <p:nvPr/>
            </p:nvSpPr>
            <p:spPr>
              <a:xfrm>
                <a:off x="7221779" y="4768681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14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146B31C-434D-0FB5-DDEF-737D738B8D2B}"/>
                </a:ext>
              </a:extLst>
            </p:cNvPr>
            <p:cNvGrpSpPr/>
            <p:nvPr/>
          </p:nvGrpSpPr>
          <p:grpSpPr>
            <a:xfrm>
              <a:off x="5777420" y="3939939"/>
              <a:ext cx="433969" cy="307777"/>
              <a:chOff x="7229008" y="4564161"/>
              <a:chExt cx="433969" cy="30777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3C7B6B8-4376-D4AD-A2CD-CD15A858F534}"/>
                  </a:ext>
                </a:extLst>
              </p:cNvPr>
              <p:cNvSpPr/>
              <p:nvPr/>
            </p:nvSpPr>
            <p:spPr>
              <a:xfrm>
                <a:off x="7244688" y="4590639"/>
                <a:ext cx="290401" cy="267788"/>
              </a:xfrm>
              <a:prstGeom prst="ellipse">
                <a:avLst/>
              </a:prstGeom>
              <a:solidFill>
                <a:srgbClr val="24A9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CaixaDeTexto 7">
                <a:extLst>
                  <a:ext uri="{FF2B5EF4-FFF2-40B4-BE49-F238E27FC236}">
                    <a16:creationId xmlns:a16="http://schemas.microsoft.com/office/drawing/2014/main" id="{742C129E-86A5-20E4-295A-A7AF552AD981}"/>
                  </a:ext>
                </a:extLst>
              </p:cNvPr>
              <p:cNvSpPr txBox="1"/>
              <p:nvPr/>
            </p:nvSpPr>
            <p:spPr>
              <a:xfrm>
                <a:off x="7229008" y="4564161"/>
                <a:ext cx="433969" cy="307777"/>
              </a:xfrm>
              <a:prstGeom prst="rect">
                <a:avLst/>
              </a:prstGeom>
              <a:noFill/>
            </p:spPr>
            <p:txBody>
              <a:bodyPr wrap="square" lIns="97500" rtlCol="0" anchor="t" anchorCtr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  <a:latin typeface="Bahnschrift SemiBold Condensed" panose="020B0502040204020203" pitchFamily="34" charset="0"/>
                    <a:cs typeface="Calibri" panose="020F0502020204030204" pitchFamily="34" charset="0"/>
                  </a:rPr>
                  <a:t>14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CE498A-968F-B866-BE08-2F0F3BBBF7C9}"/>
                </a:ext>
              </a:extLst>
            </p:cNvPr>
            <p:cNvSpPr txBox="1"/>
            <p:nvPr/>
          </p:nvSpPr>
          <p:spPr>
            <a:xfrm>
              <a:off x="8728872" y="2457357"/>
              <a:ext cx="20495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Renewable energy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B79D4D-964E-D5D7-031E-2845ADE27FEF}"/>
                </a:ext>
              </a:extLst>
            </p:cNvPr>
            <p:cNvSpPr txBox="1"/>
            <p:nvPr/>
          </p:nvSpPr>
          <p:spPr>
            <a:xfrm>
              <a:off x="2704641" y="2318168"/>
              <a:ext cx="1135748" cy="716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Common areas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4E3455-F036-C376-1936-4E55CB15D16D}"/>
                </a:ext>
              </a:extLst>
            </p:cNvPr>
            <p:cNvSpPr/>
            <p:nvPr/>
          </p:nvSpPr>
          <p:spPr>
            <a:xfrm>
              <a:off x="4912557" y="3966417"/>
              <a:ext cx="53483" cy="655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CaixaDeTexto 7">
            <a:extLst>
              <a:ext uri="{FF2B5EF4-FFF2-40B4-BE49-F238E27FC236}">
                <a16:creationId xmlns:a16="http://schemas.microsoft.com/office/drawing/2014/main" id="{0704F1E6-6469-3FC3-8DF1-CBB4BB5DCFB4}"/>
              </a:ext>
            </a:extLst>
          </p:cNvPr>
          <p:cNvSpPr txBox="1"/>
          <p:nvPr/>
        </p:nvSpPr>
        <p:spPr>
          <a:xfrm>
            <a:off x="4672217" y="4953170"/>
            <a:ext cx="1732631" cy="954107"/>
          </a:xfrm>
          <a:prstGeom prst="rect">
            <a:avLst/>
          </a:prstGeom>
          <a:noFill/>
        </p:spPr>
        <p:txBody>
          <a:bodyPr wrap="square" lIns="97500" rtlCol="0" anchor="t" anchorCtr="0">
            <a:spAutoFit/>
          </a:bodyPr>
          <a:lstStyle/>
          <a:p>
            <a:pPr marL="342900" indent="-342900">
              <a:buClr>
                <a:srgbClr val="27AAE1"/>
              </a:buClr>
              <a:buFont typeface="+mj-lt"/>
              <a:buAutoNum type="arabicPeriod" startAt="5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One stop shop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 startAt="5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Security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 startAt="5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Park offices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 startAt="5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Training centre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D6D1C2-68BC-7465-A460-2C08DD11D395}"/>
              </a:ext>
            </a:extLst>
          </p:cNvPr>
          <p:cNvSpPr txBox="1"/>
          <p:nvPr/>
        </p:nvSpPr>
        <p:spPr>
          <a:xfrm>
            <a:off x="6545094" y="4944732"/>
            <a:ext cx="3092129" cy="1169551"/>
          </a:xfrm>
          <a:prstGeom prst="rect">
            <a:avLst/>
          </a:prstGeom>
          <a:noFill/>
        </p:spPr>
        <p:txBody>
          <a:bodyPr wrap="square" lIns="97500" rtlCol="0" anchor="t" anchorCtr="0">
            <a:spAutoFit/>
          </a:bodyPr>
          <a:lstStyle/>
          <a:p>
            <a:pPr marL="342900" indent="-342900">
              <a:buClr>
                <a:srgbClr val="27AAE1"/>
              </a:buClr>
              <a:buFont typeface="+mj-lt"/>
              <a:buAutoNum type="arabicPeriod" startAt="9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Food court and restauration area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 startAt="9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Common ablutions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 startAt="9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Warehouses 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 startAt="9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SME village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 startAt="9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Truck and car Parking</a:t>
            </a: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29DDA606-F7CC-22F5-07B8-B243742B121E}"/>
              </a:ext>
            </a:extLst>
          </p:cNvPr>
          <p:cNvSpPr txBox="1"/>
          <p:nvPr/>
        </p:nvSpPr>
        <p:spPr>
          <a:xfrm>
            <a:off x="9637223" y="4951621"/>
            <a:ext cx="2536545" cy="1169551"/>
          </a:xfrm>
          <a:prstGeom prst="rect">
            <a:avLst/>
          </a:prstGeom>
          <a:noFill/>
        </p:spPr>
        <p:txBody>
          <a:bodyPr wrap="square" lIns="97500" rtlCol="0" anchor="t" anchorCtr="0">
            <a:spAutoFit/>
          </a:bodyPr>
          <a:lstStyle/>
          <a:p>
            <a:pPr marL="342900" indent="-342900">
              <a:buClr>
                <a:srgbClr val="27AAE1"/>
              </a:buClr>
              <a:buFont typeface="+mj-lt"/>
              <a:buAutoNum type="arabicPeriod" startAt="14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Parking spaces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 startAt="14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Waste Square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 startAt="14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Market and exhibition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 startAt="14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Renewable energy</a:t>
            </a:r>
          </a:p>
          <a:p>
            <a:pPr>
              <a:buClr>
                <a:srgbClr val="27AAE1"/>
              </a:buClr>
            </a:pPr>
            <a:r>
              <a:rPr lang="en-GB" sz="1400" dirty="0">
                <a:solidFill>
                  <a:srgbClr val="27AAE1"/>
                </a:solidFill>
                <a:latin typeface="Myriad Pro" panose="020B0503030403020204"/>
                <a:cs typeface="Calibri" panose="020F0502020204030204" pitchFamily="34" charset="0"/>
              </a:rPr>
              <a:t>S01-27</a:t>
            </a: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 Industrial Plots</a:t>
            </a:r>
          </a:p>
        </p:txBody>
      </p:sp>
      <p:sp>
        <p:nvSpPr>
          <p:cNvPr id="10" name="CaixaDeTexto 7">
            <a:extLst>
              <a:ext uri="{FF2B5EF4-FFF2-40B4-BE49-F238E27FC236}">
                <a16:creationId xmlns:a16="http://schemas.microsoft.com/office/drawing/2014/main" id="{BAAC0822-654A-0BF5-6C71-57805DD82089}"/>
              </a:ext>
            </a:extLst>
          </p:cNvPr>
          <p:cNvSpPr txBox="1"/>
          <p:nvPr/>
        </p:nvSpPr>
        <p:spPr>
          <a:xfrm>
            <a:off x="2741731" y="4959710"/>
            <a:ext cx="1930486" cy="954107"/>
          </a:xfrm>
          <a:prstGeom prst="rect">
            <a:avLst/>
          </a:prstGeom>
          <a:noFill/>
        </p:spPr>
        <p:txBody>
          <a:bodyPr wrap="square" lIns="97500" rtlCol="0" anchor="t" anchorCtr="0">
            <a:spAutoFit/>
          </a:bodyPr>
          <a:lstStyle/>
          <a:p>
            <a:pPr marL="342900" indent="-342900">
              <a:buClr>
                <a:srgbClr val="27AAE1"/>
              </a:buClr>
              <a:buFont typeface="+mj-lt"/>
              <a:buAutoNum type="arabicPeriod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Commercial area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Sports area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Bus Stop</a:t>
            </a:r>
          </a:p>
          <a:p>
            <a:pPr marL="342900" indent="-342900">
              <a:buClr>
                <a:srgbClr val="27AAE1"/>
              </a:buClr>
              <a:buFont typeface="+mj-lt"/>
              <a:buAutoNum type="arabicPeriod"/>
            </a:pPr>
            <a:r>
              <a:rPr lang="en-GB" sz="1400" dirty="0">
                <a:solidFill>
                  <a:srgbClr val="323E48"/>
                </a:solidFill>
                <a:latin typeface="Myriad Pro" panose="020B0503030403020204"/>
                <a:cs typeface="Calibri" panose="020F0502020204030204" pitchFamily="34" charset="0"/>
              </a:rPr>
              <a:t>Residential area</a:t>
            </a:r>
          </a:p>
        </p:txBody>
      </p:sp>
      <p:sp>
        <p:nvSpPr>
          <p:cNvPr id="11" name="CaixaDeTexto 7">
            <a:extLst>
              <a:ext uri="{FF2B5EF4-FFF2-40B4-BE49-F238E27FC236}">
                <a16:creationId xmlns:a16="http://schemas.microsoft.com/office/drawing/2014/main" id="{85747FFF-0339-7C87-F2E2-947890E8CEEA}"/>
              </a:ext>
            </a:extLst>
          </p:cNvPr>
          <p:cNvSpPr txBox="1"/>
          <p:nvPr/>
        </p:nvSpPr>
        <p:spPr>
          <a:xfrm>
            <a:off x="2471219" y="2900081"/>
            <a:ext cx="1512935" cy="261610"/>
          </a:xfrm>
          <a:prstGeom prst="rect">
            <a:avLst/>
          </a:prstGeom>
          <a:noFill/>
        </p:spPr>
        <p:txBody>
          <a:bodyPr wrap="square" lIns="97500" rtlCol="0" anchor="t" anchorCtr="0">
            <a:spAutoFit/>
          </a:bodyPr>
          <a:lstStyle/>
          <a:p>
            <a:r>
              <a:rPr lang="en-GB" sz="1100" dirty="0">
                <a:solidFill>
                  <a:srgbClr val="24A9E1"/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Entrance</a:t>
            </a:r>
          </a:p>
        </p:txBody>
      </p:sp>
      <p:grpSp>
        <p:nvGrpSpPr>
          <p:cNvPr id="69" name="Google Shape;438;p43">
            <a:extLst>
              <a:ext uri="{FF2B5EF4-FFF2-40B4-BE49-F238E27FC236}">
                <a16:creationId xmlns:a16="http://schemas.microsoft.com/office/drawing/2014/main" id="{2DDDA5F3-FA31-2CFB-1797-130DB71E0C3C}"/>
              </a:ext>
            </a:extLst>
          </p:cNvPr>
          <p:cNvGrpSpPr/>
          <p:nvPr/>
        </p:nvGrpSpPr>
        <p:grpSpPr>
          <a:xfrm rot="10800000" flipH="1">
            <a:off x="0" y="5856123"/>
            <a:ext cx="4978883" cy="1032224"/>
            <a:chOff x="1367050" y="3059225"/>
            <a:chExt cx="1407100" cy="8484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0" name="Google Shape;439;p43">
              <a:extLst>
                <a:ext uri="{FF2B5EF4-FFF2-40B4-BE49-F238E27FC236}">
                  <a16:creationId xmlns:a16="http://schemas.microsoft.com/office/drawing/2014/main" id="{1E9BA6B4-25FC-A83F-2D68-BD32E29923AF}"/>
                </a:ext>
              </a:extLst>
            </p:cNvPr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43">
              <a:extLst>
                <a:ext uri="{FF2B5EF4-FFF2-40B4-BE49-F238E27FC236}">
                  <a16:creationId xmlns:a16="http://schemas.microsoft.com/office/drawing/2014/main" id="{8CEE13EB-29FC-D718-D9B6-868D24F2EE6A}"/>
                </a:ext>
              </a:extLst>
            </p:cNvPr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A2036CC-DB37-329E-BBDB-E70DC5A0F402}"/>
              </a:ext>
            </a:extLst>
          </p:cNvPr>
          <p:cNvGrpSpPr/>
          <p:nvPr/>
        </p:nvGrpSpPr>
        <p:grpSpPr>
          <a:xfrm>
            <a:off x="601799" y="477756"/>
            <a:ext cx="2600506" cy="692497"/>
            <a:chOff x="381253" y="477756"/>
            <a:chExt cx="2600506" cy="692497"/>
          </a:xfrm>
        </p:grpSpPr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369124C9-1B7D-D4AB-4A14-AB7861B36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253" y="547479"/>
              <a:ext cx="1250207" cy="593164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870CD92-91C5-7112-32A1-8E9E0EFD6965}"/>
                </a:ext>
              </a:extLst>
            </p:cNvPr>
            <p:cNvSpPr txBox="1"/>
            <p:nvPr/>
          </p:nvSpPr>
          <p:spPr>
            <a:xfrm>
              <a:off x="1738327" y="477756"/>
              <a:ext cx="124343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300" b="1" i="1" dirty="0" err="1">
                  <a:solidFill>
                    <a:srgbClr val="323E48"/>
                  </a:solidFill>
                </a:rPr>
                <a:t>The</a:t>
              </a:r>
              <a:r>
                <a:rPr lang="pt-PT" sz="1300" b="1" i="1" dirty="0">
                  <a:solidFill>
                    <a:srgbClr val="323E48"/>
                  </a:solidFill>
                </a:rPr>
                <a:t> </a:t>
              </a:r>
              <a:r>
                <a:rPr lang="pt-PT" sz="1300" b="1" i="1" dirty="0" err="1">
                  <a:solidFill>
                    <a:srgbClr val="81B641"/>
                  </a:solidFill>
                </a:rPr>
                <a:t>Mozambican</a:t>
              </a:r>
              <a:r>
                <a:rPr lang="pt-PT" sz="1300" b="1" i="1" dirty="0">
                  <a:solidFill>
                    <a:srgbClr val="81B641"/>
                  </a:solidFill>
                </a:rPr>
                <a:t> </a:t>
              </a:r>
              <a:r>
                <a:rPr lang="pt-PT" sz="1300" b="1" i="1" dirty="0" err="1">
                  <a:solidFill>
                    <a:srgbClr val="323E48"/>
                  </a:solidFill>
                </a:rPr>
                <a:t>Way</a:t>
              </a:r>
              <a:endParaRPr lang="en-GB" sz="1300" b="1" i="1" dirty="0">
                <a:solidFill>
                  <a:srgbClr val="323E48"/>
                </a:solidFill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74C5DF6-C533-1D9D-0731-B88D2A003D32}"/>
                </a:ext>
              </a:extLst>
            </p:cNvPr>
            <p:cNvCxnSpPr/>
            <p:nvPr/>
          </p:nvCxnSpPr>
          <p:spPr>
            <a:xfrm>
              <a:off x="1729912" y="507367"/>
              <a:ext cx="0" cy="633276"/>
            </a:xfrm>
            <a:prstGeom prst="line">
              <a:avLst/>
            </a:prstGeom>
            <a:ln w="28575">
              <a:solidFill>
                <a:srgbClr val="81B6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33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1317;p85">
            <a:extLst>
              <a:ext uri="{FF2B5EF4-FFF2-40B4-BE49-F238E27FC236}">
                <a16:creationId xmlns:a16="http://schemas.microsoft.com/office/drawing/2014/main" id="{39DEEA6A-DFD6-A93A-0BEF-C5AC57C1B71D}"/>
              </a:ext>
            </a:extLst>
          </p:cNvPr>
          <p:cNvGrpSpPr/>
          <p:nvPr/>
        </p:nvGrpSpPr>
        <p:grpSpPr>
          <a:xfrm>
            <a:off x="5776224" y="2457046"/>
            <a:ext cx="636220" cy="557988"/>
            <a:chOff x="-46033225" y="1982825"/>
            <a:chExt cx="300900" cy="263900"/>
          </a:xfrm>
          <a:solidFill>
            <a:srgbClr val="81B641"/>
          </a:solidFill>
        </p:grpSpPr>
        <p:sp>
          <p:nvSpPr>
            <p:cNvPr id="8" name="Google Shape;11318;p85">
              <a:extLst>
                <a:ext uri="{FF2B5EF4-FFF2-40B4-BE49-F238E27FC236}">
                  <a16:creationId xmlns:a16="http://schemas.microsoft.com/office/drawing/2014/main" id="{AAB5E8E5-2082-9A9E-C61F-981A00720894}"/>
                </a:ext>
              </a:extLst>
            </p:cNvPr>
            <p:cNvSpPr/>
            <p:nvPr/>
          </p:nvSpPr>
          <p:spPr>
            <a:xfrm>
              <a:off x="-45962325" y="2053725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25"/>
                  </a:moveTo>
                  <a:cubicBezTo>
                    <a:pt x="4505" y="725"/>
                    <a:pt x="5608" y="1828"/>
                    <a:pt x="5608" y="3151"/>
                  </a:cubicBezTo>
                  <a:cubicBezTo>
                    <a:pt x="5608" y="4506"/>
                    <a:pt x="4505" y="5608"/>
                    <a:pt x="3151" y="5608"/>
                  </a:cubicBezTo>
                  <a:cubicBezTo>
                    <a:pt x="1827" y="5608"/>
                    <a:pt x="725" y="4474"/>
                    <a:pt x="725" y="3151"/>
                  </a:cubicBezTo>
                  <a:cubicBezTo>
                    <a:pt x="725" y="1828"/>
                    <a:pt x="1827" y="725"/>
                    <a:pt x="3151" y="725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4"/>
                    <a:pt x="1418" y="6301"/>
                    <a:pt x="3151" y="6301"/>
                  </a:cubicBezTo>
                  <a:cubicBezTo>
                    <a:pt x="4883" y="6301"/>
                    <a:pt x="6301" y="4884"/>
                    <a:pt x="6301" y="3151"/>
                  </a:cubicBezTo>
                  <a:cubicBezTo>
                    <a:pt x="6301" y="1418"/>
                    <a:pt x="4883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319;p85">
              <a:extLst>
                <a:ext uri="{FF2B5EF4-FFF2-40B4-BE49-F238E27FC236}">
                  <a16:creationId xmlns:a16="http://schemas.microsoft.com/office/drawing/2014/main" id="{730977E4-E43B-8BCA-FE96-82FA35A991E7}"/>
                </a:ext>
              </a:extLst>
            </p:cNvPr>
            <p:cNvSpPr/>
            <p:nvPr/>
          </p:nvSpPr>
          <p:spPr>
            <a:xfrm>
              <a:off x="-45927675" y="2088375"/>
              <a:ext cx="89025" cy="88250"/>
            </a:xfrm>
            <a:custGeom>
              <a:avLst/>
              <a:gdLst/>
              <a:ahLst/>
              <a:cxnLst/>
              <a:rect l="l" t="t" r="r" b="b"/>
              <a:pathLst>
                <a:path w="3561" h="3530" extrusionOk="0">
                  <a:moveTo>
                    <a:pt x="1765" y="694"/>
                  </a:moveTo>
                  <a:cubicBezTo>
                    <a:pt x="2363" y="694"/>
                    <a:pt x="2836" y="1166"/>
                    <a:pt x="2836" y="1765"/>
                  </a:cubicBezTo>
                  <a:cubicBezTo>
                    <a:pt x="2804" y="2363"/>
                    <a:pt x="2332" y="2836"/>
                    <a:pt x="1765" y="2836"/>
                  </a:cubicBezTo>
                  <a:cubicBezTo>
                    <a:pt x="1197" y="2836"/>
                    <a:pt x="725" y="2363"/>
                    <a:pt x="725" y="1765"/>
                  </a:cubicBezTo>
                  <a:cubicBezTo>
                    <a:pt x="725" y="1166"/>
                    <a:pt x="1197" y="694"/>
                    <a:pt x="1765" y="694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5"/>
                  </a:cubicBezTo>
                  <a:cubicBezTo>
                    <a:pt x="3497" y="788"/>
                    <a:pt x="2710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320;p85">
              <a:extLst>
                <a:ext uri="{FF2B5EF4-FFF2-40B4-BE49-F238E27FC236}">
                  <a16:creationId xmlns:a16="http://schemas.microsoft.com/office/drawing/2014/main" id="{6609E675-B756-E9D1-8CF7-948311B374ED}"/>
                </a:ext>
              </a:extLst>
            </p:cNvPr>
            <p:cNvSpPr/>
            <p:nvPr/>
          </p:nvSpPr>
          <p:spPr>
            <a:xfrm>
              <a:off x="-46033225" y="1982825"/>
              <a:ext cx="300900" cy="263900"/>
            </a:xfrm>
            <a:custGeom>
              <a:avLst/>
              <a:gdLst/>
              <a:ahLst/>
              <a:cxnLst/>
              <a:rect l="l" t="t" r="r" b="b"/>
              <a:pathLst>
                <a:path w="12036" h="10556" extrusionOk="0">
                  <a:moveTo>
                    <a:pt x="7184" y="726"/>
                  </a:moveTo>
                  <a:lnTo>
                    <a:pt x="7530" y="1419"/>
                  </a:lnTo>
                  <a:lnTo>
                    <a:pt x="4474" y="1419"/>
                  </a:lnTo>
                  <a:lnTo>
                    <a:pt x="4821" y="726"/>
                  </a:lnTo>
                  <a:close/>
                  <a:moveTo>
                    <a:pt x="694" y="3750"/>
                  </a:moveTo>
                  <a:lnTo>
                    <a:pt x="1387" y="4097"/>
                  </a:lnTo>
                  <a:lnTo>
                    <a:pt x="1387" y="7877"/>
                  </a:lnTo>
                  <a:lnTo>
                    <a:pt x="694" y="8224"/>
                  </a:lnTo>
                  <a:lnTo>
                    <a:pt x="694" y="3750"/>
                  </a:lnTo>
                  <a:close/>
                  <a:moveTo>
                    <a:pt x="11279" y="3750"/>
                  </a:moveTo>
                  <a:lnTo>
                    <a:pt x="11279" y="8224"/>
                  </a:lnTo>
                  <a:lnTo>
                    <a:pt x="10555" y="7877"/>
                  </a:lnTo>
                  <a:lnTo>
                    <a:pt x="10555" y="4097"/>
                  </a:lnTo>
                  <a:lnTo>
                    <a:pt x="11279" y="3750"/>
                  </a:lnTo>
                  <a:close/>
                  <a:moveTo>
                    <a:pt x="10933" y="2175"/>
                  </a:moveTo>
                  <a:cubicBezTo>
                    <a:pt x="11122" y="2175"/>
                    <a:pt x="11279" y="2332"/>
                    <a:pt x="11279" y="2521"/>
                  </a:cubicBezTo>
                  <a:lnTo>
                    <a:pt x="11279" y="2994"/>
                  </a:lnTo>
                  <a:lnTo>
                    <a:pt x="10051" y="3592"/>
                  </a:lnTo>
                  <a:cubicBezTo>
                    <a:pt x="9925" y="3655"/>
                    <a:pt x="9862" y="3781"/>
                    <a:pt x="9862" y="3908"/>
                  </a:cubicBezTo>
                  <a:lnTo>
                    <a:pt x="9862" y="8098"/>
                  </a:lnTo>
                  <a:cubicBezTo>
                    <a:pt x="9862" y="8224"/>
                    <a:pt x="9925" y="8350"/>
                    <a:pt x="10051" y="8444"/>
                  </a:cubicBezTo>
                  <a:lnTo>
                    <a:pt x="11279" y="9011"/>
                  </a:lnTo>
                  <a:lnTo>
                    <a:pt x="11279" y="9484"/>
                  </a:lnTo>
                  <a:cubicBezTo>
                    <a:pt x="11279" y="9704"/>
                    <a:pt x="11122" y="9830"/>
                    <a:pt x="10933" y="9830"/>
                  </a:cubicBezTo>
                  <a:lnTo>
                    <a:pt x="1040" y="9830"/>
                  </a:lnTo>
                  <a:cubicBezTo>
                    <a:pt x="851" y="9830"/>
                    <a:pt x="694" y="9673"/>
                    <a:pt x="694" y="9484"/>
                  </a:cubicBezTo>
                  <a:lnTo>
                    <a:pt x="694" y="9011"/>
                  </a:lnTo>
                  <a:lnTo>
                    <a:pt x="1891" y="8444"/>
                  </a:lnTo>
                  <a:cubicBezTo>
                    <a:pt x="2017" y="8350"/>
                    <a:pt x="2111" y="8224"/>
                    <a:pt x="2111" y="8098"/>
                  </a:cubicBezTo>
                  <a:lnTo>
                    <a:pt x="2111" y="3908"/>
                  </a:lnTo>
                  <a:cubicBezTo>
                    <a:pt x="2111" y="3781"/>
                    <a:pt x="2017" y="3655"/>
                    <a:pt x="1891" y="3592"/>
                  </a:cubicBezTo>
                  <a:lnTo>
                    <a:pt x="694" y="2994"/>
                  </a:lnTo>
                  <a:lnTo>
                    <a:pt x="694" y="2521"/>
                  </a:lnTo>
                  <a:cubicBezTo>
                    <a:pt x="694" y="2332"/>
                    <a:pt x="851" y="2175"/>
                    <a:pt x="1040" y="2175"/>
                  </a:cubicBezTo>
                  <a:close/>
                  <a:moveTo>
                    <a:pt x="4632" y="1"/>
                  </a:moveTo>
                  <a:cubicBezTo>
                    <a:pt x="4506" y="1"/>
                    <a:pt x="4380" y="95"/>
                    <a:pt x="4317" y="190"/>
                  </a:cubicBezTo>
                  <a:lnTo>
                    <a:pt x="3718" y="1419"/>
                  </a:lnTo>
                  <a:lnTo>
                    <a:pt x="2143" y="1419"/>
                  </a:lnTo>
                  <a:lnTo>
                    <a:pt x="2143" y="1072"/>
                  </a:lnTo>
                  <a:cubicBezTo>
                    <a:pt x="2143" y="883"/>
                    <a:pt x="1985" y="694"/>
                    <a:pt x="1796" y="694"/>
                  </a:cubicBezTo>
                  <a:cubicBezTo>
                    <a:pt x="1576" y="694"/>
                    <a:pt x="1418" y="883"/>
                    <a:pt x="1418" y="1072"/>
                  </a:cubicBezTo>
                  <a:lnTo>
                    <a:pt x="1418" y="1419"/>
                  </a:lnTo>
                  <a:lnTo>
                    <a:pt x="1072" y="1419"/>
                  </a:lnTo>
                  <a:cubicBezTo>
                    <a:pt x="473" y="1419"/>
                    <a:pt x="1" y="1891"/>
                    <a:pt x="1" y="249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64" y="10555"/>
                  </a:lnTo>
                  <a:cubicBezTo>
                    <a:pt x="11563" y="10555"/>
                    <a:pt x="12035" y="10082"/>
                    <a:pt x="12035" y="9484"/>
                  </a:cubicBezTo>
                  <a:lnTo>
                    <a:pt x="12035" y="2490"/>
                  </a:lnTo>
                  <a:cubicBezTo>
                    <a:pt x="12004" y="1891"/>
                    <a:pt x="11500" y="1419"/>
                    <a:pt x="10933" y="1419"/>
                  </a:cubicBezTo>
                  <a:lnTo>
                    <a:pt x="8318" y="1419"/>
                  </a:lnTo>
                  <a:lnTo>
                    <a:pt x="7719" y="190"/>
                  </a:lnTo>
                  <a:cubicBezTo>
                    <a:pt x="7656" y="95"/>
                    <a:pt x="7530" y="1"/>
                    <a:pt x="7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2BA1CD7-2242-834F-1204-6C6425D5361A}"/>
              </a:ext>
            </a:extLst>
          </p:cNvPr>
          <p:cNvSpPr txBox="1"/>
          <p:nvPr/>
        </p:nvSpPr>
        <p:spPr>
          <a:xfrm>
            <a:off x="2665854" y="3090981"/>
            <a:ext cx="685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27AAE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</a:rPr>
              <a:t>PHOTO GALLERY</a:t>
            </a:r>
            <a:endParaRPr lang="pt-PT" sz="5400" b="1" dirty="0">
              <a:solidFill>
                <a:srgbClr val="27AAE1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Google Shape;437;p43">
            <a:extLst>
              <a:ext uri="{FF2B5EF4-FFF2-40B4-BE49-F238E27FC236}">
                <a16:creationId xmlns:a16="http://schemas.microsoft.com/office/drawing/2014/main" id="{814F6F7B-C096-B2A7-2A6C-972705E5F95D}"/>
              </a:ext>
            </a:extLst>
          </p:cNvPr>
          <p:cNvSpPr/>
          <p:nvPr/>
        </p:nvSpPr>
        <p:spPr>
          <a:xfrm>
            <a:off x="9973498" y="-31068"/>
            <a:ext cx="2468114" cy="742050"/>
          </a:xfrm>
          <a:custGeom>
            <a:avLst/>
            <a:gdLst/>
            <a:ahLst/>
            <a:cxnLst/>
            <a:rect l="l" t="t" r="r" b="b"/>
            <a:pathLst>
              <a:path w="18860" h="7627" extrusionOk="0">
                <a:moveTo>
                  <a:pt x="1" y="0"/>
                </a:moveTo>
                <a:cubicBezTo>
                  <a:pt x="764" y="988"/>
                  <a:pt x="2025" y="1570"/>
                  <a:pt x="3281" y="1570"/>
                </a:cubicBezTo>
                <a:cubicBezTo>
                  <a:pt x="3585" y="1570"/>
                  <a:pt x="3889" y="1536"/>
                  <a:pt x="4185" y="1465"/>
                </a:cubicBezTo>
                <a:cubicBezTo>
                  <a:pt x="4994" y="1256"/>
                  <a:pt x="5761" y="795"/>
                  <a:pt x="6598" y="795"/>
                </a:cubicBezTo>
                <a:cubicBezTo>
                  <a:pt x="7686" y="795"/>
                  <a:pt x="8649" y="1549"/>
                  <a:pt x="9235" y="2455"/>
                </a:cubicBezTo>
                <a:cubicBezTo>
                  <a:pt x="9848" y="3348"/>
                  <a:pt x="10197" y="4394"/>
                  <a:pt x="10713" y="5329"/>
                </a:cubicBezTo>
                <a:cubicBezTo>
                  <a:pt x="11243" y="6291"/>
                  <a:pt x="11969" y="7198"/>
                  <a:pt x="13001" y="7505"/>
                </a:cubicBezTo>
                <a:cubicBezTo>
                  <a:pt x="13270" y="7588"/>
                  <a:pt x="13543" y="7627"/>
                  <a:pt x="13815" y="7627"/>
                </a:cubicBezTo>
                <a:cubicBezTo>
                  <a:pt x="15001" y="7627"/>
                  <a:pt x="16180" y="6898"/>
                  <a:pt x="16962" y="5956"/>
                </a:cubicBezTo>
                <a:cubicBezTo>
                  <a:pt x="18315" y="4338"/>
                  <a:pt x="18859" y="2051"/>
                  <a:pt x="18385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436;p43">
            <a:extLst>
              <a:ext uri="{FF2B5EF4-FFF2-40B4-BE49-F238E27FC236}">
                <a16:creationId xmlns:a16="http://schemas.microsoft.com/office/drawing/2014/main" id="{BE407603-056B-3CBD-4603-EFDC21642B7F}"/>
              </a:ext>
            </a:extLst>
          </p:cNvPr>
          <p:cNvSpPr/>
          <p:nvPr/>
        </p:nvSpPr>
        <p:spPr>
          <a:xfrm rot="10800000">
            <a:off x="9657227" y="-186578"/>
            <a:ext cx="4750667" cy="1692943"/>
          </a:xfrm>
          <a:custGeom>
            <a:avLst/>
            <a:gdLst/>
            <a:ahLst/>
            <a:cxnLst/>
            <a:rect l="l" t="t" r="r" b="b"/>
            <a:pathLst>
              <a:path w="21635" h="7710" extrusionOk="0">
                <a:moveTo>
                  <a:pt x="8230" y="0"/>
                </a:moveTo>
                <a:cubicBezTo>
                  <a:pt x="7155" y="0"/>
                  <a:pt x="6036" y="381"/>
                  <a:pt x="5092" y="930"/>
                </a:cubicBezTo>
                <a:cubicBezTo>
                  <a:pt x="2567" y="2381"/>
                  <a:pt x="698" y="4891"/>
                  <a:pt x="1" y="7709"/>
                </a:cubicBezTo>
                <a:lnTo>
                  <a:pt x="21635" y="7709"/>
                </a:lnTo>
                <a:cubicBezTo>
                  <a:pt x="21635" y="7444"/>
                  <a:pt x="21621" y="7165"/>
                  <a:pt x="21537" y="6900"/>
                </a:cubicBezTo>
                <a:cubicBezTo>
                  <a:pt x="21133" y="5505"/>
                  <a:pt x="19473" y="4947"/>
                  <a:pt x="18050" y="4891"/>
                </a:cubicBezTo>
                <a:cubicBezTo>
                  <a:pt x="16613" y="4822"/>
                  <a:pt x="15079" y="5031"/>
                  <a:pt x="13824" y="4320"/>
                </a:cubicBezTo>
                <a:cubicBezTo>
                  <a:pt x="12275" y="3427"/>
                  <a:pt x="11662" y="1418"/>
                  <a:pt x="10141" y="498"/>
                </a:cubicBezTo>
                <a:cubicBezTo>
                  <a:pt x="9557" y="149"/>
                  <a:pt x="8902" y="0"/>
                  <a:pt x="8230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61;p32">
            <a:extLst>
              <a:ext uri="{FF2B5EF4-FFF2-40B4-BE49-F238E27FC236}">
                <a16:creationId xmlns:a16="http://schemas.microsoft.com/office/drawing/2014/main" id="{435E5D2D-E755-D0C7-DE9A-23D865F38DB7}"/>
              </a:ext>
            </a:extLst>
          </p:cNvPr>
          <p:cNvSpPr/>
          <p:nvPr/>
        </p:nvSpPr>
        <p:spPr>
          <a:xfrm rot="10800000">
            <a:off x="302024" y="5044817"/>
            <a:ext cx="604200" cy="604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62;p32">
            <a:extLst>
              <a:ext uri="{FF2B5EF4-FFF2-40B4-BE49-F238E27FC236}">
                <a16:creationId xmlns:a16="http://schemas.microsoft.com/office/drawing/2014/main" id="{DF582D5A-2C36-B5F2-0A24-2E068AD200FD}"/>
              </a:ext>
            </a:extLst>
          </p:cNvPr>
          <p:cNvSpPr/>
          <p:nvPr/>
        </p:nvSpPr>
        <p:spPr>
          <a:xfrm rot="10800000" flipH="1">
            <a:off x="-70176" y="5504427"/>
            <a:ext cx="3273749" cy="140696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noFill/>
          <a:ln w="19050" cap="flat" cmpd="sng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63;p32">
            <a:extLst>
              <a:ext uri="{FF2B5EF4-FFF2-40B4-BE49-F238E27FC236}">
                <a16:creationId xmlns:a16="http://schemas.microsoft.com/office/drawing/2014/main" id="{1A1FC541-3A82-A4FB-920A-ED167D27DDDA}"/>
              </a:ext>
            </a:extLst>
          </p:cNvPr>
          <p:cNvSpPr/>
          <p:nvPr/>
        </p:nvSpPr>
        <p:spPr>
          <a:xfrm rot="10800000" flipH="1">
            <a:off x="-5026" y="5794217"/>
            <a:ext cx="2463750" cy="105885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F23831F-3492-0178-2C36-E9E43594B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4078" y="4166205"/>
            <a:ext cx="1250207" cy="5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B7D673-1DD8-51A2-5472-5F86738E5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C9766F6-7F83-7BF1-4DF7-14A92C87ED26}"/>
              </a:ext>
            </a:extLst>
          </p:cNvPr>
          <p:cNvSpPr/>
          <p:nvPr/>
        </p:nvSpPr>
        <p:spPr>
          <a:xfrm>
            <a:off x="0" y="5517652"/>
            <a:ext cx="12192000" cy="112621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DAEF93-A3E1-4A53-E392-417C13605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9472" y="5787342"/>
            <a:ext cx="1773027" cy="672724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8D64C61A-B318-E4EC-22B0-8A587CE0F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41706" y="5693215"/>
            <a:ext cx="1616286" cy="7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9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0DAEF93-A3E1-4A53-E392-417C1360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9472" y="786802"/>
            <a:ext cx="1773027" cy="6727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F454624-4AAA-2BD3-A3F3-CBCD633AD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1706" y="692675"/>
            <a:ext cx="1616286" cy="76685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C0FD9BB-405C-B2AB-6311-B3E2483952DA}"/>
              </a:ext>
            </a:extLst>
          </p:cNvPr>
          <p:cNvSpPr/>
          <p:nvPr/>
        </p:nvSpPr>
        <p:spPr>
          <a:xfrm>
            <a:off x="733462" y="1835281"/>
            <a:ext cx="10724530" cy="389695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5F5F5"/>
              </a:solidFill>
            </a:endParaRPr>
          </a:p>
        </p:txBody>
      </p:sp>
      <p:pic>
        <p:nvPicPr>
          <p:cNvPr id="49" name="Picture 4" descr="Aluminium in spotlight as LME opts for low-carbon trading platform">
            <a:extLst>
              <a:ext uri="{FF2B5EF4-FFF2-40B4-BE49-F238E27FC236}">
                <a16:creationId xmlns:a16="http://schemas.microsoft.com/office/drawing/2014/main" id="{92912003-D867-B6A0-5E4A-C3FA854EF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73" r="7638"/>
          <a:stretch/>
        </p:blipFill>
        <p:spPr bwMode="auto">
          <a:xfrm>
            <a:off x="6195112" y="1835281"/>
            <a:ext cx="5262880" cy="389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153D689-2169-0119-D1BF-B2E935784EA3}"/>
              </a:ext>
            </a:extLst>
          </p:cNvPr>
          <p:cNvSpPr txBox="1"/>
          <p:nvPr/>
        </p:nvSpPr>
        <p:spPr>
          <a:xfrm>
            <a:off x="1216244" y="2183424"/>
            <a:ext cx="5595103" cy="63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263B80"/>
                </a:solidFill>
                <a:latin typeface="Myriad Pro" panose="020B0503030403020204" pitchFamily="34" charset="0"/>
                <a:cs typeface="Calibri"/>
              </a:rPr>
              <a:t>Mozal</a:t>
            </a:r>
            <a:r>
              <a:rPr lang="en-US" sz="3200" b="1" dirty="0">
                <a:solidFill>
                  <a:srgbClr val="263B80"/>
                </a:solidFill>
                <a:latin typeface="Myriad Pro" panose="020B0503030403020204" pitchFamily="34" charset="0"/>
                <a:cs typeface="Calibri"/>
              </a:rPr>
              <a:t> Aluminum</a:t>
            </a:r>
            <a:r>
              <a:rPr lang="en-US" sz="3200" b="1" dirty="0">
                <a:solidFill>
                  <a:srgbClr val="86B327"/>
                </a:solidFill>
                <a:latin typeface="Myriad Pro" panose="020B0503030403020204" pitchFamily="34" charset="0"/>
                <a:cs typeface="Calibri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BB46F3-1263-8A12-2694-DE6D4B057FD7}"/>
              </a:ext>
            </a:extLst>
          </p:cNvPr>
          <p:cNvSpPr txBox="1"/>
          <p:nvPr/>
        </p:nvSpPr>
        <p:spPr>
          <a:xfrm>
            <a:off x="1036320" y="3225581"/>
            <a:ext cx="4683760" cy="195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Anchor project of the park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South32 is the major shareholder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In operation since 2000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Contributing</a:t>
            </a:r>
            <a:r>
              <a:rPr lang="fr-FR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 for 40% to</a:t>
            </a: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 the GDP of the processing industry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6B642F5-A201-386C-ED43-C4E2C83F4F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78" b="18074"/>
          <a:stretch/>
        </p:blipFill>
        <p:spPr>
          <a:xfrm>
            <a:off x="733462" y="727900"/>
            <a:ext cx="921443" cy="700141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1F03CD-56A6-76B8-7DA7-3933ABF60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67" y="954111"/>
            <a:ext cx="497893" cy="331017"/>
          </a:xfrm>
          <a:prstGeom prst="rect">
            <a:avLst/>
          </a:prstGeom>
        </p:spPr>
      </p:pic>
      <p:pic>
        <p:nvPicPr>
          <p:cNvPr id="54" name="Picture 53" descr="Logo&#10;&#10;Description automatically generated">
            <a:extLst>
              <a:ext uri="{FF2B5EF4-FFF2-40B4-BE49-F238E27FC236}">
                <a16:creationId xmlns:a16="http://schemas.microsoft.com/office/drawing/2014/main" id="{94BF685F-DD99-7525-D1BE-4FCE0739E8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48" y="951039"/>
            <a:ext cx="670711" cy="335356"/>
          </a:xfrm>
          <a:prstGeom prst="rect">
            <a:avLst/>
          </a:prstGeom>
        </p:spPr>
      </p:pic>
      <p:pic>
        <p:nvPicPr>
          <p:cNvPr id="56" name="Picture 55" descr="Shape, circle&#10;&#10;Description automatically generated">
            <a:extLst>
              <a:ext uri="{FF2B5EF4-FFF2-40B4-BE49-F238E27FC236}">
                <a16:creationId xmlns:a16="http://schemas.microsoft.com/office/drawing/2014/main" id="{CE49C8B5-51CC-2A7B-8064-5FE760D892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05" y="951039"/>
            <a:ext cx="503348" cy="3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2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0DAEF93-A3E1-4A53-E392-417C1360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9472" y="786802"/>
            <a:ext cx="1773027" cy="6727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F454624-4AAA-2BD3-A3F3-CBCD633AD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1706" y="692675"/>
            <a:ext cx="1616286" cy="76685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C0FD9BB-405C-B2AB-6311-B3E2483952DA}"/>
              </a:ext>
            </a:extLst>
          </p:cNvPr>
          <p:cNvSpPr/>
          <p:nvPr/>
        </p:nvSpPr>
        <p:spPr>
          <a:xfrm>
            <a:off x="733462" y="1835281"/>
            <a:ext cx="10724530" cy="389695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5F5F5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53D689-2169-0119-D1BF-B2E935784EA3}"/>
              </a:ext>
            </a:extLst>
          </p:cNvPr>
          <p:cNvSpPr txBox="1"/>
          <p:nvPr/>
        </p:nvSpPr>
        <p:spPr>
          <a:xfrm>
            <a:off x="1216245" y="2183424"/>
            <a:ext cx="4503836" cy="1225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263B80"/>
                </a:solidFill>
                <a:latin typeface="Myriad Pro" panose="020B0503030403020204" pitchFamily="34" charset="0"/>
                <a:cs typeface="Calibri"/>
              </a:rPr>
              <a:t>Midal</a:t>
            </a:r>
            <a:r>
              <a:rPr lang="en-US" sz="3200" b="1" dirty="0">
                <a:solidFill>
                  <a:srgbClr val="263B80"/>
                </a:solidFill>
                <a:latin typeface="Myriad Pro" panose="020B0503030403020204" pitchFamily="34" charset="0"/>
                <a:cs typeface="Calibri"/>
              </a:rPr>
              <a:t> Cables International</a:t>
            </a:r>
            <a:r>
              <a:rPr lang="en-US" sz="3200" b="1" dirty="0">
                <a:solidFill>
                  <a:srgbClr val="86B327"/>
                </a:solidFill>
                <a:latin typeface="Myriad Pro" panose="020B0503030403020204" pitchFamily="34" charset="0"/>
                <a:cs typeface="Calibri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BB46F3-1263-8A12-2694-DE6D4B057FD7}"/>
              </a:ext>
            </a:extLst>
          </p:cNvPr>
          <p:cNvSpPr txBox="1"/>
          <p:nvPr/>
        </p:nvSpPr>
        <p:spPr>
          <a:xfrm>
            <a:off x="1036320" y="3590902"/>
            <a:ext cx="4683760" cy="1216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Aluminium and alloy rod manufacturer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Wire and conductor manufacturer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50 000MT capacity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28E767-C2D6-F2CA-C37F-F7E89E32A3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2289" y="1862882"/>
            <a:ext cx="5745704" cy="386935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BD7A78B-8BC8-B6D4-A792-8BC4F9330CA9}"/>
              </a:ext>
            </a:extLst>
          </p:cNvPr>
          <p:cNvGrpSpPr/>
          <p:nvPr/>
        </p:nvGrpSpPr>
        <p:grpSpPr>
          <a:xfrm>
            <a:off x="733462" y="692675"/>
            <a:ext cx="1688437" cy="766852"/>
            <a:chOff x="733462" y="524245"/>
            <a:chExt cx="1966039" cy="892933"/>
          </a:xfrm>
        </p:grpSpPr>
        <p:pic>
          <p:nvPicPr>
            <p:cNvPr id="19" name="Picture 18" descr="Bahrain.jpg">
              <a:extLst>
                <a:ext uri="{FF2B5EF4-FFF2-40B4-BE49-F238E27FC236}">
                  <a16:creationId xmlns:a16="http://schemas.microsoft.com/office/drawing/2014/main" id="{2645F950-9224-F4AA-F3EC-0B84EDC97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7666" y="786802"/>
              <a:ext cx="881835" cy="5015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rgbClr val="323E48">
                  <a:alpha val="97000"/>
                </a:srgbClr>
              </a:solidFill>
              <a:miter lim="800000"/>
            </a:ln>
            <a:effectLst/>
          </p:spPr>
        </p:pic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5BA08123-BC23-7B80-916F-E9D24D013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3462" y="524245"/>
              <a:ext cx="886601" cy="892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93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0DAEF93-A3E1-4A53-E392-417C1360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9472" y="786802"/>
            <a:ext cx="1773027" cy="6727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F454624-4AAA-2BD3-A3F3-CBCD633AD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1706" y="692675"/>
            <a:ext cx="1616286" cy="76685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C0FD9BB-405C-B2AB-6311-B3E2483952DA}"/>
              </a:ext>
            </a:extLst>
          </p:cNvPr>
          <p:cNvSpPr/>
          <p:nvPr/>
        </p:nvSpPr>
        <p:spPr>
          <a:xfrm>
            <a:off x="733462" y="1835281"/>
            <a:ext cx="10724530" cy="389695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5F5F5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53D689-2169-0119-D1BF-B2E935784EA3}"/>
              </a:ext>
            </a:extLst>
          </p:cNvPr>
          <p:cNvSpPr txBox="1"/>
          <p:nvPr/>
        </p:nvSpPr>
        <p:spPr>
          <a:xfrm>
            <a:off x="1074005" y="1919264"/>
            <a:ext cx="4202845" cy="1225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263B80"/>
                </a:solidFill>
                <a:latin typeface="Myriad Pro" panose="020B0503030403020204" pitchFamily="34" charset="0"/>
                <a:cs typeface="Calibri"/>
              </a:rPr>
              <a:t>Matola Gas Company (MGC)</a:t>
            </a:r>
            <a:endParaRPr lang="en-US" sz="3200" b="1" dirty="0">
              <a:solidFill>
                <a:srgbClr val="86B327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BB46F3-1263-8A12-2694-DE6D4B057FD7}"/>
              </a:ext>
            </a:extLst>
          </p:cNvPr>
          <p:cNvSpPr txBox="1"/>
          <p:nvPr/>
        </p:nvSpPr>
        <p:spPr>
          <a:xfrm>
            <a:off x="894080" y="3326742"/>
            <a:ext cx="4960569" cy="2136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200 MW supplied to gas fired power plants located in </a:t>
            </a:r>
            <a:r>
              <a:rPr lang="en-GB" sz="1800" b="1" dirty="0" err="1">
                <a:solidFill>
                  <a:srgbClr val="323E48"/>
                </a:solidFill>
                <a:latin typeface="Myriad Pro" panose="020B0503030403020204" pitchFamily="34" charset="0"/>
              </a:rPr>
              <a:t>Ressano</a:t>
            </a: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 Garcia and Maputo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In 2013, MGC became the second largest natural gas company in Southern Africa supplying gas to over 30 industries, public transport and several power stations</a:t>
            </a:r>
          </a:p>
        </p:txBody>
      </p:sp>
      <p:pic>
        <p:nvPicPr>
          <p:cNvPr id="11" name="Picture 10" descr="IMG_0385 a.jpg">
            <a:extLst>
              <a:ext uri="{FF2B5EF4-FFF2-40B4-BE49-F238E27FC236}">
                <a16:creationId xmlns:a16="http://schemas.microsoft.com/office/drawing/2014/main" id="{FA973144-1481-D0DC-9DB3-CE11E54113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" r="20589"/>
          <a:stretch/>
        </p:blipFill>
        <p:spPr>
          <a:xfrm>
            <a:off x="6195112" y="1835280"/>
            <a:ext cx="5262880" cy="38969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A104D5-BA27-0C81-B66E-3C2F3CEF3D97}"/>
              </a:ext>
            </a:extLst>
          </p:cNvPr>
          <p:cNvGrpSpPr/>
          <p:nvPr/>
        </p:nvGrpSpPr>
        <p:grpSpPr>
          <a:xfrm>
            <a:off x="733462" y="897107"/>
            <a:ext cx="1966039" cy="457314"/>
            <a:chOff x="733462" y="692675"/>
            <a:chExt cx="3178138" cy="739256"/>
          </a:xfrm>
        </p:grpSpPr>
        <p:pic>
          <p:nvPicPr>
            <p:cNvPr id="14" name="Picture 2" descr="Mozambique Flag, Meaning &amp; History, Mozambican Flag Information">
              <a:extLst>
                <a:ext uri="{FF2B5EF4-FFF2-40B4-BE49-F238E27FC236}">
                  <a16:creationId xmlns:a16="http://schemas.microsoft.com/office/drawing/2014/main" id="{7282FD66-B858-43E6-ADD7-628BDCB31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098" y="724874"/>
              <a:ext cx="1057502" cy="707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5112ADF-8109-1F2E-A6C5-866B09B91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963" r="4727" b="36823"/>
            <a:stretch/>
          </p:blipFill>
          <p:spPr>
            <a:xfrm>
              <a:off x="733462" y="692675"/>
              <a:ext cx="1966039" cy="739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34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0DAEF93-A3E1-4A53-E392-417C1360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9472" y="786802"/>
            <a:ext cx="1773027" cy="6727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F454624-4AAA-2BD3-A3F3-CBCD633AD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1706" y="692675"/>
            <a:ext cx="1616286" cy="76685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C0FD9BB-405C-B2AB-6311-B3E2483952DA}"/>
              </a:ext>
            </a:extLst>
          </p:cNvPr>
          <p:cNvSpPr/>
          <p:nvPr/>
        </p:nvSpPr>
        <p:spPr>
          <a:xfrm>
            <a:off x="733462" y="1835281"/>
            <a:ext cx="10724530" cy="389695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5F5F5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53D689-2169-0119-D1BF-B2E935784EA3}"/>
              </a:ext>
            </a:extLst>
          </p:cNvPr>
          <p:cNvSpPr txBox="1"/>
          <p:nvPr/>
        </p:nvSpPr>
        <p:spPr>
          <a:xfrm>
            <a:off x="1074005" y="2086896"/>
            <a:ext cx="3630075" cy="63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263B80"/>
                </a:solidFill>
                <a:latin typeface="Myriad Pro" panose="020B0503030403020204" pitchFamily="34" charset="0"/>
                <a:cs typeface="Calibri"/>
              </a:rPr>
              <a:t>Capital Star Steel</a:t>
            </a:r>
            <a:r>
              <a:rPr lang="en-US" sz="3200" b="1" dirty="0">
                <a:solidFill>
                  <a:srgbClr val="86B327"/>
                </a:solidFill>
                <a:latin typeface="Myriad Pro" panose="020B0503030403020204" pitchFamily="34" charset="0"/>
                <a:cs typeface="Calibri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BB46F3-1263-8A12-2694-DE6D4B057FD7}"/>
              </a:ext>
            </a:extLst>
          </p:cNvPr>
          <p:cNvSpPr txBox="1"/>
          <p:nvPr/>
        </p:nvSpPr>
        <p:spPr>
          <a:xfrm>
            <a:off x="975359" y="2884774"/>
            <a:ext cx="5039361" cy="2367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Steel pipe manufacturer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2nd Largest Steel Pipe Manufacturing Plant in Africa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 err="1">
                <a:solidFill>
                  <a:srgbClr val="323E48"/>
                </a:solidFill>
                <a:latin typeface="Myriad Pro" panose="020B0503030403020204" pitchFamily="34" charset="0"/>
              </a:rPr>
              <a:t>Lionsteel</a:t>
            </a: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-subsidiary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Serving Gas &amp; Mining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200 000 tons per annum production capacity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6A2B250-BA5E-2837-C2C3-12B1B5D47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98" y="123600"/>
            <a:ext cx="1905000" cy="1905000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D086E5-4F8B-00A0-E7AB-8C768BB05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67" y="832256"/>
            <a:ext cx="497893" cy="331017"/>
          </a:xfrm>
          <a:prstGeom prst="rect">
            <a:avLst/>
          </a:prstGeom>
        </p:spPr>
      </p:pic>
      <p:pic>
        <p:nvPicPr>
          <p:cNvPr id="4" name="Picture 3" descr="A picture containing sky, outdoor, transport, crane&#10;&#10;Description automatically generated">
            <a:extLst>
              <a:ext uri="{FF2B5EF4-FFF2-40B4-BE49-F238E27FC236}">
                <a16:creationId xmlns:a16="http://schemas.microsoft.com/office/drawing/2014/main" id="{3C682EC9-0F4A-1220-545F-118B036BDD4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16627"/>
          <a:stretch/>
        </p:blipFill>
        <p:spPr>
          <a:xfrm>
            <a:off x="6177280" y="1835281"/>
            <a:ext cx="5289376" cy="389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6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0DAEF93-A3E1-4A53-E392-417C1360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9472" y="786802"/>
            <a:ext cx="1773027" cy="6727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F454624-4AAA-2BD3-A3F3-CBCD633AD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1706" y="692675"/>
            <a:ext cx="1616286" cy="76685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C0FD9BB-405C-B2AB-6311-B3E2483952DA}"/>
              </a:ext>
            </a:extLst>
          </p:cNvPr>
          <p:cNvSpPr/>
          <p:nvPr/>
        </p:nvSpPr>
        <p:spPr>
          <a:xfrm>
            <a:off x="733462" y="1835281"/>
            <a:ext cx="10724530" cy="389695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5F5F5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53D689-2169-0119-D1BF-B2E935784EA3}"/>
              </a:ext>
            </a:extLst>
          </p:cNvPr>
          <p:cNvSpPr txBox="1"/>
          <p:nvPr/>
        </p:nvSpPr>
        <p:spPr>
          <a:xfrm>
            <a:off x="1074005" y="2586646"/>
            <a:ext cx="3630075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263B80"/>
                </a:solidFill>
                <a:latin typeface="Myriad Pro" panose="020B0503030403020204" pitchFamily="34" charset="0"/>
              </a:rPr>
              <a:t>Godrej Group</a:t>
            </a:r>
            <a:r>
              <a:rPr lang="en-US" sz="3200" b="1" dirty="0">
                <a:solidFill>
                  <a:srgbClr val="86B327"/>
                </a:solidFill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BB46F3-1263-8A12-2694-DE6D4B057FD7}"/>
              </a:ext>
            </a:extLst>
          </p:cNvPr>
          <p:cNvSpPr txBox="1"/>
          <p:nvPr/>
        </p:nvSpPr>
        <p:spPr>
          <a:xfrm>
            <a:off x="975359" y="3384524"/>
            <a:ext cx="3848209" cy="1548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Largest manufacturer of artificial hair (Darling)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3300 employees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86B327"/>
              </a:buClr>
              <a:buSzPct val="178000"/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75% of employees are women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C3885E-B8F7-29A5-B134-9DAF5740526E}"/>
              </a:ext>
            </a:extLst>
          </p:cNvPr>
          <p:cNvGrpSpPr/>
          <p:nvPr/>
        </p:nvGrpSpPr>
        <p:grpSpPr>
          <a:xfrm>
            <a:off x="649919" y="786802"/>
            <a:ext cx="1714425" cy="664742"/>
            <a:chOff x="5233812" y="167514"/>
            <a:chExt cx="2963934" cy="1149220"/>
          </a:xfrm>
        </p:grpSpPr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06D53283-29A4-F49A-AC8F-8C5730714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3812" y="167514"/>
              <a:ext cx="1723830" cy="1149220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FDAA040-E3B8-2A63-513C-BB9C2133F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744" y="375703"/>
              <a:ext cx="1196002" cy="79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6B445C18-3DC6-3386-3F54-26D4FF40D9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6" r="8767"/>
          <a:stretch/>
        </p:blipFill>
        <p:spPr>
          <a:xfrm>
            <a:off x="6083004" y="1838728"/>
            <a:ext cx="5374988" cy="389350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B533D8A-7BD9-08BB-D3A6-0880B586E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/>
          <a:stretch/>
        </p:blipFill>
        <p:spPr bwMode="auto">
          <a:xfrm>
            <a:off x="6182172" y="4182208"/>
            <a:ext cx="1427668" cy="144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57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0DAEF93-A3E1-4A53-E392-417C1360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9472" y="786802"/>
            <a:ext cx="1773027" cy="6727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F454624-4AAA-2BD3-A3F3-CBCD633AD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1706" y="692675"/>
            <a:ext cx="1616286" cy="76685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C0FD9BB-405C-B2AB-6311-B3E2483952DA}"/>
              </a:ext>
            </a:extLst>
          </p:cNvPr>
          <p:cNvSpPr/>
          <p:nvPr/>
        </p:nvSpPr>
        <p:spPr>
          <a:xfrm>
            <a:off x="733462" y="1835281"/>
            <a:ext cx="10724530" cy="389695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5F5F5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53D689-2169-0119-D1BF-B2E935784EA3}"/>
              </a:ext>
            </a:extLst>
          </p:cNvPr>
          <p:cNvSpPr txBox="1"/>
          <p:nvPr/>
        </p:nvSpPr>
        <p:spPr>
          <a:xfrm>
            <a:off x="2104267" y="3323179"/>
            <a:ext cx="3991460" cy="64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263B80"/>
                </a:solidFill>
                <a:latin typeface="Myriad Pro" panose="020B0503030403020204" pitchFamily="34" charset="0"/>
              </a:rPr>
              <a:t>Sunshine Nut</a:t>
            </a:r>
            <a:r>
              <a:rPr lang="en-US" sz="3200" b="1" dirty="0">
                <a:solidFill>
                  <a:srgbClr val="86B327"/>
                </a:solidFill>
                <a:latin typeface="Myriad Pro" panose="020B0503030403020204" pitchFamily="34" charset="0"/>
              </a:rPr>
              <a:t>.</a:t>
            </a:r>
          </a:p>
        </p:txBody>
      </p:sp>
      <p:pic>
        <p:nvPicPr>
          <p:cNvPr id="12" name="Picture 11" descr="cashew-nut-1098177_1920.jpg">
            <a:extLst>
              <a:ext uri="{FF2B5EF4-FFF2-40B4-BE49-F238E27FC236}">
                <a16:creationId xmlns:a16="http://schemas.microsoft.com/office/drawing/2014/main" id="{2A53936D-2FFC-D5EC-5AAC-94A524449A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538" y="1835512"/>
            <a:ext cx="5206454" cy="389672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15AA8E-51C4-0A66-27B8-9F173EAD3079}"/>
              </a:ext>
            </a:extLst>
          </p:cNvPr>
          <p:cNvGrpSpPr/>
          <p:nvPr/>
        </p:nvGrpSpPr>
        <p:grpSpPr>
          <a:xfrm>
            <a:off x="733462" y="839731"/>
            <a:ext cx="2167203" cy="572066"/>
            <a:chOff x="733462" y="679288"/>
            <a:chExt cx="2903937" cy="766538"/>
          </a:xfrm>
        </p:grpSpPr>
        <p:pic>
          <p:nvPicPr>
            <p:cNvPr id="13" name="Picture 2" descr="Flag of the United States - Wikipedia">
              <a:extLst>
                <a:ext uri="{FF2B5EF4-FFF2-40B4-BE49-F238E27FC236}">
                  <a16:creationId xmlns:a16="http://schemas.microsoft.com/office/drawing/2014/main" id="{468222EA-D974-461B-0308-14BC3F25D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027" y="692675"/>
              <a:ext cx="1432372" cy="75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Sunshine Nut Company - Fresh Cashews from Mozambique">
              <a:extLst>
                <a:ext uri="{FF2B5EF4-FFF2-40B4-BE49-F238E27FC236}">
                  <a16:creationId xmlns:a16="http://schemas.microsoft.com/office/drawing/2014/main" id="{25627CCF-6E90-D27A-2F04-77A64321C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62" y="679288"/>
              <a:ext cx="1471564" cy="766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306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B3EF2-ED2D-C9C6-FE5B-8CF664585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2530" b="29014"/>
          <a:stretch/>
        </p:blipFill>
        <p:spPr>
          <a:xfrm>
            <a:off x="-65067" y="0"/>
            <a:ext cx="12279807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FFB434-F397-A411-9FAF-B752EBB77FA4}"/>
              </a:ext>
            </a:extLst>
          </p:cNvPr>
          <p:cNvSpPr txBox="1"/>
          <p:nvPr/>
        </p:nvSpPr>
        <p:spPr>
          <a:xfrm>
            <a:off x="669973" y="399743"/>
            <a:ext cx="5182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5F5F5"/>
                </a:solidFill>
                <a:latin typeface="Myriad Pro" panose="020B0503030403020204" pitchFamily="34" charset="0"/>
              </a:rPr>
              <a:t>Welcome</a:t>
            </a:r>
          </a:p>
          <a:p>
            <a:r>
              <a:rPr lang="en-US" sz="4400" b="1" dirty="0">
                <a:solidFill>
                  <a:srgbClr val="F5F5F5"/>
                </a:solidFill>
                <a:latin typeface="Myriad Pro" panose="020B0503030403020204" pitchFamily="34" charset="0"/>
              </a:rPr>
              <a:t>to </a:t>
            </a:r>
            <a:r>
              <a:rPr lang="en-US" sz="4400" b="1" dirty="0" err="1">
                <a:solidFill>
                  <a:srgbClr val="F5F5F5"/>
                </a:solidFill>
                <a:latin typeface="Myriad Pro" panose="020B0503030403020204" pitchFamily="34" charset="0"/>
              </a:rPr>
              <a:t>MozParks</a:t>
            </a:r>
            <a:r>
              <a:rPr lang="en-US" sz="4400" b="1" dirty="0">
                <a:solidFill>
                  <a:srgbClr val="F5F5F5"/>
                </a:solidFill>
                <a:latin typeface="Myriad Pro" panose="020B0503030403020204" pitchFamily="34" charset="0"/>
              </a:rPr>
              <a:t>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6DCDC94-145F-DF46-1455-4213175F4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0536" y="725332"/>
            <a:ext cx="1519463" cy="7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96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people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69760491-A09A-4262-9DF2-A092D68249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42" b="59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89831C4-9342-469E-2B2C-8FC54A7E2F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3675" y="151131"/>
            <a:ext cx="801922" cy="77445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BF78735-13B5-51A7-64A0-18B0F41526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589" y="124341"/>
            <a:ext cx="1463086" cy="828038"/>
          </a:xfrm>
          <a:prstGeom prst="rect">
            <a:avLst/>
          </a:prstGeom>
        </p:spPr>
      </p:pic>
      <p:pic>
        <p:nvPicPr>
          <p:cNvPr id="6" name="Imagem 4">
            <a:extLst>
              <a:ext uri="{FF2B5EF4-FFF2-40B4-BE49-F238E27FC236}">
                <a16:creationId xmlns:a16="http://schemas.microsoft.com/office/drawing/2014/main" id="{203C3ADA-375D-0866-E89B-010F052D58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6" y="13886"/>
            <a:ext cx="988110" cy="729849"/>
          </a:xfrm>
          <a:prstGeom prst="rect">
            <a:avLst/>
          </a:prstGeom>
        </p:spPr>
      </p:pic>
      <p:pic>
        <p:nvPicPr>
          <p:cNvPr id="8" name="Picture 6" descr="Total Mozambique LNG Project">
            <a:extLst>
              <a:ext uri="{FF2B5EF4-FFF2-40B4-BE49-F238E27FC236}">
                <a16:creationId xmlns:a16="http://schemas.microsoft.com/office/drawing/2014/main" id="{93D9763E-6B33-B443-C324-BBA2F344C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74"/>
          <a:stretch/>
        </p:blipFill>
        <p:spPr bwMode="auto">
          <a:xfrm>
            <a:off x="-22511" y="0"/>
            <a:ext cx="770276" cy="7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IZ">
            <a:extLst>
              <a:ext uri="{FF2B5EF4-FFF2-40B4-BE49-F238E27FC236}">
                <a16:creationId xmlns:a16="http://schemas.microsoft.com/office/drawing/2014/main" id="{37ABB22B-3A0D-C3BA-ECBA-FE1BCD6B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305" y="2180"/>
            <a:ext cx="1255039" cy="3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oz TP_3_8_21 (Portuguese version)">
            <a:extLst>
              <a:ext uri="{FF2B5EF4-FFF2-40B4-BE49-F238E27FC236}">
                <a16:creationId xmlns:a16="http://schemas.microsoft.com/office/drawing/2014/main" id="{FB93635D-8672-4A09-47EF-461462B7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072" y="0"/>
            <a:ext cx="1294837" cy="4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843313-1D46-FD00-5F78-109E399A3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740" y="49659"/>
            <a:ext cx="1294837" cy="315265"/>
          </a:xfrm>
          <a:prstGeom prst="rect">
            <a:avLst/>
          </a:prstGeom>
        </p:spPr>
      </p:pic>
      <p:sp>
        <p:nvSpPr>
          <p:cNvPr id="3" name="CaixaDeTexto 13">
            <a:extLst>
              <a:ext uri="{FF2B5EF4-FFF2-40B4-BE49-F238E27FC236}">
                <a16:creationId xmlns:a16="http://schemas.microsoft.com/office/drawing/2014/main" id="{4FDFF435-AA00-A6BF-C21A-4D2FD4613329}"/>
              </a:ext>
            </a:extLst>
          </p:cNvPr>
          <p:cNvSpPr txBox="1"/>
          <p:nvPr/>
        </p:nvSpPr>
        <p:spPr>
          <a:xfrm>
            <a:off x="9639300" y="1076720"/>
            <a:ext cx="2371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Youth Employment 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Programme</a:t>
            </a:r>
            <a:endParaRPr lang="en-US" sz="2800" b="1" dirty="0">
              <a:solidFill>
                <a:srgbClr val="86B327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8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city&#10;&#10;Description automatically generated">
            <a:extLst>
              <a:ext uri="{FF2B5EF4-FFF2-40B4-BE49-F238E27FC236}">
                <a16:creationId xmlns:a16="http://schemas.microsoft.com/office/drawing/2014/main" id="{89022D03-84E3-E396-63A0-7DB1E0E56A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9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2DB8F3-3063-8802-7D4B-2610431FE3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9316" y="675965"/>
            <a:ext cx="1600240" cy="70548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3969678-44D3-FC44-6F1B-E3015FF6DA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230" y="656051"/>
            <a:ext cx="1463086" cy="828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6DAF62-9C28-C893-1493-2F2A2BF4561E}"/>
              </a:ext>
            </a:extLst>
          </p:cNvPr>
          <p:cNvSpPr txBox="1"/>
          <p:nvPr/>
        </p:nvSpPr>
        <p:spPr>
          <a:xfrm>
            <a:off x="4466947" y="3052755"/>
            <a:ext cx="3258105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bg1"/>
                </a:solidFill>
                <a:latin typeface="Myriad Pro" panose="020B0503030403020204"/>
              </a:rPr>
              <a:t>THANK YOU</a:t>
            </a:r>
            <a:endParaRPr lang="en-GB" sz="4000" b="1" dirty="0">
              <a:solidFill>
                <a:schemeClr val="bg1"/>
              </a:solidFill>
              <a:latin typeface="Myriad Pro" panose="020B0503030403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CB091-C136-B14C-393A-E07169904C8C}"/>
              </a:ext>
            </a:extLst>
          </p:cNvPr>
          <p:cNvSpPr txBox="1"/>
          <p:nvPr/>
        </p:nvSpPr>
        <p:spPr>
          <a:xfrm>
            <a:off x="4466946" y="3942001"/>
            <a:ext cx="3258105" cy="14465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bg1"/>
                </a:solidFill>
                <a:latin typeface="Myriad Pro" panose="020B0503030403020204"/>
              </a:rPr>
              <a:t>CONTACTS</a:t>
            </a:r>
          </a:p>
          <a:p>
            <a:pPr algn="ctr"/>
            <a:endParaRPr lang="en-GB" sz="1200" dirty="0">
              <a:solidFill>
                <a:schemeClr val="bg1"/>
              </a:solidFill>
              <a:latin typeface="Myriad Pro" panose="020B0503030403020204"/>
            </a:endParaRPr>
          </a:p>
          <a:p>
            <a:pPr algn="ctr"/>
            <a:r>
              <a:rPr lang="en-GB" sz="1200" dirty="0" err="1">
                <a:solidFill>
                  <a:schemeClr val="bg1"/>
                </a:solidFill>
                <a:latin typeface="Myriad Pro" panose="020B0503030403020204"/>
              </a:rPr>
              <a:t>MozParks</a:t>
            </a:r>
            <a:r>
              <a:rPr lang="en-GB" sz="1200" dirty="0">
                <a:solidFill>
                  <a:schemeClr val="bg1"/>
                </a:solidFill>
                <a:latin typeface="Myriad Pro" panose="020B0503030403020204"/>
              </a:rPr>
              <a:t> General Director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Myriad Pro" panose="020B0503030403020204"/>
              </a:rPr>
              <a:t>Onorio Manuel</a:t>
            </a:r>
          </a:p>
          <a:p>
            <a:pPr algn="ctr"/>
            <a:endParaRPr lang="en-GB" sz="1200" dirty="0">
              <a:solidFill>
                <a:schemeClr val="bg1"/>
              </a:solidFill>
              <a:latin typeface="Myriad Pro" panose="020B0503030403020204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Myriad Pro" panose="020B0503030403020204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onorio.manuel@mozparks.co.mz</a:t>
            </a:r>
            <a:endParaRPr lang="en-GB" sz="1200" dirty="0">
              <a:solidFill>
                <a:schemeClr val="bg1"/>
              </a:solidFill>
              <a:latin typeface="Myriad Pro" panose="020B0503030403020204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Myriad Pro" panose="020B0503030403020204"/>
              </a:rPr>
              <a:t>+258 84 210 8 210 </a:t>
            </a:r>
          </a:p>
        </p:txBody>
      </p:sp>
    </p:spTree>
    <p:extLst>
      <p:ext uri="{BB962C8B-B14F-4D97-AF65-F5344CB8AC3E}">
        <p14:creationId xmlns:p14="http://schemas.microsoft.com/office/powerpoint/2010/main" val="362668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19B19F-C25D-1CDB-E522-619D97844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24340" r="186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AB62D1-2666-31F4-927E-D66BBCDF1C4B}"/>
              </a:ext>
            </a:extLst>
          </p:cNvPr>
          <p:cNvSpPr/>
          <p:nvPr/>
        </p:nvSpPr>
        <p:spPr>
          <a:xfrm>
            <a:off x="0" y="5042263"/>
            <a:ext cx="12192000" cy="1554480"/>
          </a:xfrm>
          <a:prstGeom prst="rect">
            <a:avLst/>
          </a:prstGeom>
          <a:solidFill>
            <a:srgbClr val="26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D3C52-7B1D-9B3F-31ED-8292034CAFB1}"/>
              </a:ext>
            </a:extLst>
          </p:cNvPr>
          <p:cNvSpPr txBox="1"/>
          <p:nvPr/>
        </p:nvSpPr>
        <p:spPr>
          <a:xfrm>
            <a:off x="76200" y="5219337"/>
            <a:ext cx="9524999" cy="11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Home to </a:t>
            </a:r>
            <a:r>
              <a:rPr lang="en-US" sz="24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Mozal</a:t>
            </a:r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: the second biggest aluminum smelter in Africa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Home to CTB: 2000 MW power Gas Station </a:t>
            </a:r>
            <a:endParaRPr lang="en-US" sz="2400" b="1" dirty="0">
              <a:solidFill>
                <a:srgbClr val="86B327"/>
              </a:solidFill>
              <a:latin typeface="Myriad Pro" panose="020B0503030403020204" pitchFamily="34" charset="0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D4EDA6B-C82F-F2A7-ABEB-7FA6F7120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600" y="5421816"/>
            <a:ext cx="1676400" cy="79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2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04F7F8E-8638-CC81-5270-B6D6BFEA0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9534" y="133882"/>
            <a:ext cx="1250207" cy="59316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5CC6A-35D1-4C93-2404-1922B45022B8}"/>
              </a:ext>
            </a:extLst>
          </p:cNvPr>
          <p:cNvGrpSpPr/>
          <p:nvPr/>
        </p:nvGrpSpPr>
        <p:grpSpPr>
          <a:xfrm>
            <a:off x="2545946" y="887542"/>
            <a:ext cx="7536938" cy="5637340"/>
            <a:chOff x="4378616" y="830987"/>
            <a:chExt cx="6489621" cy="489744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A9C6FA-0011-C155-A579-4CF05961C0EC}"/>
                </a:ext>
              </a:extLst>
            </p:cNvPr>
            <p:cNvGrpSpPr/>
            <p:nvPr/>
          </p:nvGrpSpPr>
          <p:grpSpPr>
            <a:xfrm>
              <a:off x="4378616" y="830987"/>
              <a:ext cx="4784861" cy="4897446"/>
              <a:chOff x="4378616" y="830987"/>
              <a:chExt cx="4784861" cy="4897446"/>
            </a:xfrm>
          </p:grpSpPr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D6E22D5F-BAE6-323E-0428-9E419CB55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378616" y="830987"/>
                <a:ext cx="4784861" cy="4897446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C94A17-FB92-11C2-A1B0-486B92457850}"/>
                  </a:ext>
                </a:extLst>
              </p:cNvPr>
              <p:cNvSpPr txBox="1"/>
              <p:nvPr/>
            </p:nvSpPr>
            <p:spPr>
              <a:xfrm>
                <a:off x="8318759" y="3965014"/>
                <a:ext cx="644728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b="1" dirty="0">
                    <a:solidFill>
                      <a:srgbClr val="FFFFFF"/>
                    </a:solidFill>
                    <a:effectLst/>
                    <a:latin typeface="Myriad Pro" panose="020B0503030403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40%</a:t>
                </a:r>
                <a:endParaRPr lang="pt-PT" b="1" dirty="0">
                  <a:solidFill>
                    <a:srgbClr val="FFFFFF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A700EF-37FE-AF48-DB62-28001245325F}"/>
                  </a:ext>
                </a:extLst>
              </p:cNvPr>
              <p:cNvSpPr txBox="1"/>
              <p:nvPr/>
            </p:nvSpPr>
            <p:spPr>
              <a:xfrm>
                <a:off x="5420751" y="1179717"/>
                <a:ext cx="644728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b="1" dirty="0">
                    <a:solidFill>
                      <a:srgbClr val="FFFFFF"/>
                    </a:solidFill>
                    <a:latin typeface="Myriad Pro" panose="020B0503030403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r>
                  <a:rPr lang="en-GB" b="1" dirty="0">
                    <a:solidFill>
                      <a:srgbClr val="FFFFFF"/>
                    </a:solidFill>
                    <a:effectLst/>
                    <a:latin typeface="Myriad Pro" panose="020B0503030403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0%</a:t>
                </a:r>
                <a:endParaRPr lang="pt-PT" b="1" dirty="0">
                  <a:solidFill>
                    <a:srgbClr val="FFFFFF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B014EC-74BE-1A22-F70B-943BC2894508}"/>
                </a:ext>
              </a:extLst>
            </p:cNvPr>
            <p:cNvSpPr txBox="1"/>
            <p:nvPr/>
          </p:nvSpPr>
          <p:spPr>
            <a:xfrm>
              <a:off x="9163477" y="3949308"/>
              <a:ext cx="1704760" cy="31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b="1" dirty="0">
                  <a:solidFill>
                    <a:srgbClr val="81B641"/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Government </a:t>
              </a:r>
              <a:endParaRPr lang="pt-PT" b="1" dirty="0">
                <a:solidFill>
                  <a:srgbClr val="81B64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EA59E2-40DB-E3F1-C848-E36640411F71}"/>
                </a:ext>
              </a:extLst>
            </p:cNvPr>
            <p:cNvSpPr txBox="1"/>
            <p:nvPr/>
          </p:nvSpPr>
          <p:spPr>
            <a:xfrm>
              <a:off x="6314274" y="1120661"/>
              <a:ext cx="1704760" cy="372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b="1" dirty="0">
                  <a:solidFill>
                    <a:srgbClr val="27AAE1"/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Private</a:t>
              </a:r>
              <a:endParaRPr lang="pt-PT" b="1" dirty="0">
                <a:solidFill>
                  <a:srgbClr val="27AAE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681D9C-5F6E-C751-03C8-137C4642168A}"/>
                </a:ext>
              </a:extLst>
            </p:cNvPr>
            <p:cNvSpPr txBox="1"/>
            <p:nvPr/>
          </p:nvSpPr>
          <p:spPr>
            <a:xfrm>
              <a:off x="4857055" y="3914473"/>
              <a:ext cx="2080726" cy="73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b="1" dirty="0">
                  <a:solidFill>
                    <a:srgbClr val="323E48"/>
                  </a:solidFill>
                  <a:effectLst/>
                  <a:latin typeface="Myriad Pro" panose="020B0503030403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PUBLIC PRIVATE PARTNERSHIP</a:t>
              </a:r>
              <a:endParaRPr lang="pt-PT" sz="2000" b="1" dirty="0">
                <a:solidFill>
                  <a:srgbClr val="323E48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Google Shape;437;p43">
            <a:extLst>
              <a:ext uri="{FF2B5EF4-FFF2-40B4-BE49-F238E27FC236}">
                <a16:creationId xmlns:a16="http://schemas.microsoft.com/office/drawing/2014/main" id="{C448F12B-F983-0BD4-0E33-FEA4BE3A1C87}"/>
              </a:ext>
            </a:extLst>
          </p:cNvPr>
          <p:cNvSpPr/>
          <p:nvPr/>
        </p:nvSpPr>
        <p:spPr>
          <a:xfrm>
            <a:off x="9992351" y="0"/>
            <a:ext cx="2468114" cy="742050"/>
          </a:xfrm>
          <a:custGeom>
            <a:avLst/>
            <a:gdLst/>
            <a:ahLst/>
            <a:cxnLst/>
            <a:rect l="l" t="t" r="r" b="b"/>
            <a:pathLst>
              <a:path w="18860" h="7627" extrusionOk="0">
                <a:moveTo>
                  <a:pt x="1" y="0"/>
                </a:moveTo>
                <a:cubicBezTo>
                  <a:pt x="764" y="988"/>
                  <a:pt x="2025" y="1570"/>
                  <a:pt x="3281" y="1570"/>
                </a:cubicBezTo>
                <a:cubicBezTo>
                  <a:pt x="3585" y="1570"/>
                  <a:pt x="3889" y="1536"/>
                  <a:pt x="4185" y="1465"/>
                </a:cubicBezTo>
                <a:cubicBezTo>
                  <a:pt x="4994" y="1256"/>
                  <a:pt x="5761" y="795"/>
                  <a:pt x="6598" y="795"/>
                </a:cubicBezTo>
                <a:cubicBezTo>
                  <a:pt x="7686" y="795"/>
                  <a:pt x="8649" y="1549"/>
                  <a:pt x="9235" y="2455"/>
                </a:cubicBezTo>
                <a:cubicBezTo>
                  <a:pt x="9848" y="3348"/>
                  <a:pt x="10197" y="4394"/>
                  <a:pt x="10713" y="5329"/>
                </a:cubicBezTo>
                <a:cubicBezTo>
                  <a:pt x="11243" y="6291"/>
                  <a:pt x="11969" y="7198"/>
                  <a:pt x="13001" y="7505"/>
                </a:cubicBezTo>
                <a:cubicBezTo>
                  <a:pt x="13270" y="7588"/>
                  <a:pt x="13543" y="7627"/>
                  <a:pt x="13815" y="7627"/>
                </a:cubicBezTo>
                <a:cubicBezTo>
                  <a:pt x="15001" y="7627"/>
                  <a:pt x="16180" y="6898"/>
                  <a:pt x="16962" y="5956"/>
                </a:cubicBezTo>
                <a:cubicBezTo>
                  <a:pt x="18315" y="4338"/>
                  <a:pt x="18859" y="2051"/>
                  <a:pt x="18385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436;p43">
            <a:extLst>
              <a:ext uri="{FF2B5EF4-FFF2-40B4-BE49-F238E27FC236}">
                <a16:creationId xmlns:a16="http://schemas.microsoft.com/office/drawing/2014/main" id="{17CE1283-8B35-78C1-8448-F2956462D8DC}"/>
              </a:ext>
            </a:extLst>
          </p:cNvPr>
          <p:cNvSpPr/>
          <p:nvPr/>
        </p:nvSpPr>
        <p:spPr>
          <a:xfrm rot="10800000">
            <a:off x="9676080" y="-155510"/>
            <a:ext cx="4750667" cy="1692943"/>
          </a:xfrm>
          <a:custGeom>
            <a:avLst/>
            <a:gdLst/>
            <a:ahLst/>
            <a:cxnLst/>
            <a:rect l="l" t="t" r="r" b="b"/>
            <a:pathLst>
              <a:path w="21635" h="7710" extrusionOk="0">
                <a:moveTo>
                  <a:pt x="8230" y="0"/>
                </a:moveTo>
                <a:cubicBezTo>
                  <a:pt x="7155" y="0"/>
                  <a:pt x="6036" y="381"/>
                  <a:pt x="5092" y="930"/>
                </a:cubicBezTo>
                <a:cubicBezTo>
                  <a:pt x="2567" y="2381"/>
                  <a:pt x="698" y="4891"/>
                  <a:pt x="1" y="7709"/>
                </a:cubicBezTo>
                <a:lnTo>
                  <a:pt x="21635" y="7709"/>
                </a:lnTo>
                <a:cubicBezTo>
                  <a:pt x="21635" y="7444"/>
                  <a:pt x="21621" y="7165"/>
                  <a:pt x="21537" y="6900"/>
                </a:cubicBezTo>
                <a:cubicBezTo>
                  <a:pt x="21133" y="5505"/>
                  <a:pt x="19473" y="4947"/>
                  <a:pt x="18050" y="4891"/>
                </a:cubicBezTo>
                <a:cubicBezTo>
                  <a:pt x="16613" y="4822"/>
                  <a:pt x="15079" y="5031"/>
                  <a:pt x="13824" y="4320"/>
                </a:cubicBezTo>
                <a:cubicBezTo>
                  <a:pt x="12275" y="3427"/>
                  <a:pt x="11662" y="1418"/>
                  <a:pt x="10141" y="498"/>
                </a:cubicBezTo>
                <a:cubicBezTo>
                  <a:pt x="9557" y="149"/>
                  <a:pt x="8902" y="0"/>
                  <a:pt x="8230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A9691A-0190-0959-79B5-16E47A92CA0A}"/>
              </a:ext>
            </a:extLst>
          </p:cNvPr>
          <p:cNvSpPr txBox="1"/>
          <p:nvPr/>
        </p:nvSpPr>
        <p:spPr>
          <a:xfrm>
            <a:off x="7027099" y="1470058"/>
            <a:ext cx="437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rgbClr val="323E48"/>
                </a:solidFill>
                <a:latin typeface="Myriad Pro" panose="020B0503030403020204" pitchFamily="34" charset="0"/>
                <a:ea typeface="Calibri"/>
                <a:cs typeface="Calibri"/>
                <a:sym typeface="Calibri"/>
              </a:rPr>
              <a:t>MozParks</a:t>
            </a:r>
            <a:r>
              <a:rPr lang="en-US" sz="1400" dirty="0">
                <a:solidFill>
                  <a:srgbClr val="323E48"/>
                </a:solidFill>
                <a:latin typeface="Myriad Pro" panose="020B0503030403020204" pitchFamily="34" charset="0"/>
                <a:ea typeface="Calibri"/>
                <a:cs typeface="Calibri"/>
                <a:sym typeface="Calibri"/>
              </a:rPr>
              <a:t> is the national developer and manager of: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2650E43-4206-AECE-7985-25F09C838036}"/>
              </a:ext>
            </a:extLst>
          </p:cNvPr>
          <p:cNvSpPr txBox="1"/>
          <p:nvPr/>
        </p:nvSpPr>
        <p:spPr>
          <a:xfrm>
            <a:off x="2109116" y="2169732"/>
            <a:ext cx="2125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  <a:ea typeface="Calibri"/>
                <a:cs typeface="Calibri"/>
                <a:sym typeface="Calibri"/>
              </a:rPr>
              <a:t>Industrial Parks</a:t>
            </a:r>
            <a:endParaRPr lang="en-US" sz="1400" dirty="0">
              <a:solidFill>
                <a:schemeClr val="bg1"/>
              </a:solidFill>
              <a:latin typeface="Myriad Pro" panose="020B0503030403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C9E1EF-76C9-8293-0183-D91B75001E05}"/>
              </a:ext>
            </a:extLst>
          </p:cNvPr>
          <p:cNvGrpSpPr/>
          <p:nvPr/>
        </p:nvGrpSpPr>
        <p:grpSpPr>
          <a:xfrm>
            <a:off x="7163855" y="2459124"/>
            <a:ext cx="3779521" cy="272958"/>
            <a:chOff x="1036319" y="3429001"/>
            <a:chExt cx="3779521" cy="27295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F4152A3-41F6-A6DB-A590-00D07767BBC7}"/>
                </a:ext>
              </a:extLst>
            </p:cNvPr>
            <p:cNvSpPr/>
            <p:nvPr/>
          </p:nvSpPr>
          <p:spPr>
            <a:xfrm>
              <a:off x="1036319" y="3429001"/>
              <a:ext cx="3779521" cy="272958"/>
            </a:xfrm>
            <a:prstGeom prst="rect">
              <a:avLst/>
            </a:prstGeom>
            <a:solidFill>
              <a:srgbClr val="263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8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C947714-1421-E5FC-1E20-9C88273C3A7F}"/>
                </a:ext>
              </a:extLst>
            </p:cNvPr>
            <p:cNvSpPr/>
            <p:nvPr/>
          </p:nvSpPr>
          <p:spPr>
            <a:xfrm>
              <a:off x="1036319" y="3429001"/>
              <a:ext cx="57448" cy="272958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80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F48987C9-5D40-8961-EEEE-3470977C78A9}"/>
              </a:ext>
            </a:extLst>
          </p:cNvPr>
          <p:cNvSpPr txBox="1"/>
          <p:nvPr/>
        </p:nvSpPr>
        <p:spPr>
          <a:xfrm>
            <a:off x="7221303" y="2440206"/>
            <a:ext cx="2125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US" sz="1400" b="1" dirty="0" err="1">
                <a:solidFill>
                  <a:schemeClr val="bg1"/>
                </a:solidFill>
                <a:latin typeface="Myriad Pro" panose="020B0503030403020204" pitchFamily="34" charset="0"/>
                <a:ea typeface="Calibri"/>
                <a:cs typeface="Calibri"/>
                <a:sym typeface="Calibri"/>
              </a:rPr>
              <a:t>Agro</a:t>
            </a:r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  <a:ea typeface="Calibri"/>
                <a:cs typeface="Calibri"/>
                <a:sym typeface="Calibri"/>
              </a:rPr>
              <a:t> Parks</a:t>
            </a:r>
            <a:endParaRPr lang="en-US" sz="1400" dirty="0">
              <a:solidFill>
                <a:schemeClr val="bg1"/>
              </a:solidFill>
              <a:latin typeface="Myriad Pro" panose="020B0503030403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223F3FB-0814-3FFE-467B-4E48B764C5F1}"/>
              </a:ext>
            </a:extLst>
          </p:cNvPr>
          <p:cNvGrpSpPr/>
          <p:nvPr/>
        </p:nvGrpSpPr>
        <p:grpSpPr>
          <a:xfrm>
            <a:off x="7163855" y="2831862"/>
            <a:ext cx="3779521" cy="272958"/>
            <a:chOff x="1036319" y="3429001"/>
            <a:chExt cx="3779521" cy="27295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F118A31-ED67-8EE3-89C4-2D01E4F96722}"/>
                </a:ext>
              </a:extLst>
            </p:cNvPr>
            <p:cNvSpPr/>
            <p:nvPr/>
          </p:nvSpPr>
          <p:spPr>
            <a:xfrm>
              <a:off x="1036319" y="3429001"/>
              <a:ext cx="3779521" cy="272958"/>
            </a:xfrm>
            <a:prstGeom prst="rect">
              <a:avLst/>
            </a:prstGeom>
            <a:solidFill>
              <a:srgbClr val="263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8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FDE9EAF-4088-3091-C124-86206C1CF6CA}"/>
                </a:ext>
              </a:extLst>
            </p:cNvPr>
            <p:cNvSpPr/>
            <p:nvPr/>
          </p:nvSpPr>
          <p:spPr>
            <a:xfrm>
              <a:off x="1036319" y="3429001"/>
              <a:ext cx="57448" cy="272958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800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4283806E-0ACF-0817-DA16-897E9DD5BC47}"/>
              </a:ext>
            </a:extLst>
          </p:cNvPr>
          <p:cNvSpPr txBox="1"/>
          <p:nvPr/>
        </p:nvSpPr>
        <p:spPr>
          <a:xfrm>
            <a:off x="7221303" y="2814201"/>
            <a:ext cx="2125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  <a:ea typeface="Calibri"/>
                <a:cs typeface="Calibri"/>
                <a:sym typeface="Calibri"/>
              </a:rPr>
              <a:t>Industrial Free Zones</a:t>
            </a:r>
            <a:endParaRPr lang="en-US" sz="1400" dirty="0">
              <a:solidFill>
                <a:schemeClr val="bg1"/>
              </a:solidFill>
              <a:latin typeface="Myriad Pro" panose="020B0503030403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15FD719-316D-0916-44C5-B878160818FD}"/>
              </a:ext>
            </a:extLst>
          </p:cNvPr>
          <p:cNvGrpSpPr/>
          <p:nvPr/>
        </p:nvGrpSpPr>
        <p:grpSpPr>
          <a:xfrm>
            <a:off x="7163855" y="3188196"/>
            <a:ext cx="3779521" cy="272958"/>
            <a:chOff x="1036319" y="3429001"/>
            <a:chExt cx="3779521" cy="27295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1E73A7F-10D2-592A-9EEF-9FFA5A5D2E0A}"/>
                </a:ext>
              </a:extLst>
            </p:cNvPr>
            <p:cNvSpPr/>
            <p:nvPr/>
          </p:nvSpPr>
          <p:spPr>
            <a:xfrm>
              <a:off x="1036319" y="3429001"/>
              <a:ext cx="3779521" cy="272958"/>
            </a:xfrm>
            <a:prstGeom prst="rect">
              <a:avLst/>
            </a:prstGeom>
            <a:solidFill>
              <a:srgbClr val="263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8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7586B0B-6D93-069D-7D4C-3627C2C8330B}"/>
                </a:ext>
              </a:extLst>
            </p:cNvPr>
            <p:cNvSpPr/>
            <p:nvPr/>
          </p:nvSpPr>
          <p:spPr>
            <a:xfrm>
              <a:off x="1036319" y="3429001"/>
              <a:ext cx="57448" cy="272958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800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5115598C-A3FD-3261-AB84-E1D38473B071}"/>
              </a:ext>
            </a:extLst>
          </p:cNvPr>
          <p:cNvSpPr txBox="1"/>
          <p:nvPr/>
        </p:nvSpPr>
        <p:spPr>
          <a:xfrm>
            <a:off x="7221303" y="3170786"/>
            <a:ext cx="262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  <a:ea typeface="Calibri"/>
                <a:cs typeface="Calibri"/>
                <a:sym typeface="Calibri"/>
              </a:rPr>
              <a:t>Special Economic Zones Zones</a:t>
            </a:r>
            <a:endParaRPr lang="en-US" sz="1400" dirty="0">
              <a:solidFill>
                <a:schemeClr val="bg1"/>
              </a:solidFill>
              <a:latin typeface="Myriad Pro" panose="020B0503030403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99F2FB7-3F8F-3870-CF6B-5AED02917EA2}"/>
              </a:ext>
            </a:extLst>
          </p:cNvPr>
          <p:cNvGrpSpPr/>
          <p:nvPr/>
        </p:nvGrpSpPr>
        <p:grpSpPr>
          <a:xfrm>
            <a:off x="7163855" y="2104531"/>
            <a:ext cx="3779521" cy="272958"/>
            <a:chOff x="1036319" y="3429001"/>
            <a:chExt cx="3779521" cy="27295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8B5C3C2-8091-78AB-D3F5-EF9C94C2BFBD}"/>
                </a:ext>
              </a:extLst>
            </p:cNvPr>
            <p:cNvSpPr/>
            <p:nvPr/>
          </p:nvSpPr>
          <p:spPr>
            <a:xfrm>
              <a:off x="1036319" y="3429001"/>
              <a:ext cx="3779521" cy="272958"/>
            </a:xfrm>
            <a:prstGeom prst="rect">
              <a:avLst/>
            </a:prstGeom>
            <a:solidFill>
              <a:srgbClr val="263B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8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E811F70-9EC8-61E5-193E-D60D27A2B626}"/>
                </a:ext>
              </a:extLst>
            </p:cNvPr>
            <p:cNvSpPr/>
            <p:nvPr/>
          </p:nvSpPr>
          <p:spPr>
            <a:xfrm>
              <a:off x="1036319" y="3429001"/>
              <a:ext cx="57448" cy="272958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800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038E6BA5-012A-0E73-7296-0D337CE60DFD}"/>
              </a:ext>
            </a:extLst>
          </p:cNvPr>
          <p:cNvSpPr txBox="1"/>
          <p:nvPr/>
        </p:nvSpPr>
        <p:spPr>
          <a:xfrm>
            <a:off x="7221303" y="2083621"/>
            <a:ext cx="2125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bg1"/>
                </a:solidFill>
                <a:latin typeface="Myriad Pro" panose="020B0503030403020204" pitchFamily="34" charset="0"/>
                <a:ea typeface="Calibri"/>
                <a:cs typeface="Calibri"/>
                <a:sym typeface="Calibri"/>
              </a:rPr>
              <a:t>Industrial Parks</a:t>
            </a:r>
            <a:endParaRPr lang="en-US" sz="1400" dirty="0">
              <a:solidFill>
                <a:schemeClr val="bg1"/>
              </a:solidFill>
              <a:latin typeface="Myriad Pro" panose="020B05030304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CFBC17C-4E2B-D8C6-DFC1-5956B170E719}"/>
              </a:ext>
            </a:extLst>
          </p:cNvPr>
          <p:cNvSpPr txBox="1"/>
          <p:nvPr/>
        </p:nvSpPr>
        <p:spPr>
          <a:xfrm>
            <a:off x="516711" y="3229257"/>
            <a:ext cx="2416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263B80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</a:rPr>
              <a:t>WHO WE ARE</a:t>
            </a:r>
            <a:endParaRPr lang="pt-PT" sz="6000" b="1" dirty="0">
              <a:solidFill>
                <a:srgbClr val="263B8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2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F3931C9-B11D-BFBB-20E2-90A652372FFE}"/>
              </a:ext>
            </a:extLst>
          </p:cNvPr>
          <p:cNvSpPr/>
          <p:nvPr/>
        </p:nvSpPr>
        <p:spPr>
          <a:xfrm>
            <a:off x="733462" y="1835281"/>
            <a:ext cx="10724530" cy="389695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5F5F5"/>
              </a:solidFill>
            </a:endParaRPr>
          </a:p>
        </p:txBody>
      </p:sp>
      <p:pic>
        <p:nvPicPr>
          <p:cNvPr id="36" name="Picture 35" descr="A picture containing outdoor, sky, sun, day&#10;&#10;Description automatically generated">
            <a:extLst>
              <a:ext uri="{FF2B5EF4-FFF2-40B4-BE49-F238E27FC236}">
                <a16:creationId xmlns:a16="http://schemas.microsoft.com/office/drawing/2014/main" id="{D0DA235E-3D6D-A61D-947D-5F2A581E1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0" t="2374" r="12472" b="2374"/>
          <a:stretch/>
        </p:blipFill>
        <p:spPr>
          <a:xfrm>
            <a:off x="6433294" y="1835280"/>
            <a:ext cx="5024174" cy="389695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D3CAE8F-3291-72B9-9C90-9819F7CD9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1706" y="534214"/>
            <a:ext cx="1616286" cy="7668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4AD10F1-DE9E-1B10-3646-F17DE7A2F1EE}"/>
              </a:ext>
            </a:extLst>
          </p:cNvPr>
          <p:cNvSpPr txBox="1"/>
          <p:nvPr/>
        </p:nvSpPr>
        <p:spPr>
          <a:xfrm>
            <a:off x="6358254" y="500850"/>
            <a:ext cx="236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63B80"/>
                </a:solidFill>
                <a:latin typeface="Myriad Pro" panose="020B0503030403020204" pitchFamily="34" charset="0"/>
              </a:rPr>
              <a:t>Our goal</a:t>
            </a:r>
            <a:endParaRPr lang="en-US" sz="3200" b="1" dirty="0">
              <a:solidFill>
                <a:srgbClr val="86B327"/>
              </a:solidFill>
              <a:latin typeface="Myriad Pro" panose="020B05030304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784386-63C0-6057-C55A-CBF78F50AB1B}"/>
              </a:ext>
            </a:extLst>
          </p:cNvPr>
          <p:cNvSpPr txBox="1"/>
          <p:nvPr/>
        </p:nvSpPr>
        <p:spPr>
          <a:xfrm>
            <a:off x="5602011" y="6107990"/>
            <a:ext cx="40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rgbClr val="323E48"/>
                </a:solidFill>
                <a:latin typeface="Myriad Pro" panose="020B0503030403020204" pitchFamily="34" charset="0"/>
              </a:rPr>
              <a:t>Our goal is to establish at least one </a:t>
            </a:r>
            <a:r>
              <a:rPr lang="en-US" sz="1400" dirty="0" err="1">
                <a:solidFill>
                  <a:srgbClr val="323E48"/>
                </a:solidFill>
                <a:latin typeface="Myriad Pro" panose="020B0503030403020204" pitchFamily="34" charset="0"/>
              </a:rPr>
              <a:t>MozPark</a:t>
            </a:r>
            <a:r>
              <a:rPr lang="en-US" sz="1400" dirty="0">
                <a:solidFill>
                  <a:srgbClr val="323E48"/>
                </a:solidFill>
                <a:latin typeface="Myriad Pro" panose="020B0503030403020204" pitchFamily="34" charset="0"/>
              </a:rPr>
              <a:t> in each province of Mozambique by 2030.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CDDEF4F-AF84-D1F9-8801-74CC13BDC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1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5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0DAEF93-A3E1-4A53-E392-417C13605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9472" y="786802"/>
            <a:ext cx="1773027" cy="6727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F454624-4AAA-2BD3-A3F3-CBCD633AD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1706" y="692675"/>
            <a:ext cx="1616286" cy="7668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2E60A2-A851-F205-3743-EC207548E5B5}"/>
              </a:ext>
            </a:extLst>
          </p:cNvPr>
          <p:cNvSpPr/>
          <p:nvPr/>
        </p:nvSpPr>
        <p:spPr>
          <a:xfrm>
            <a:off x="0" y="1835281"/>
            <a:ext cx="12192000" cy="502271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F5F5F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89238-A7E9-AA24-3258-42F9272DF84C}"/>
              </a:ext>
            </a:extLst>
          </p:cNvPr>
          <p:cNvSpPr txBox="1"/>
          <p:nvPr/>
        </p:nvSpPr>
        <p:spPr>
          <a:xfrm>
            <a:off x="888513" y="1027178"/>
            <a:ext cx="520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63B80"/>
                </a:solidFill>
                <a:latin typeface="Corbel" panose="020B0503020204020204" pitchFamily="34" charset="0"/>
              </a:rPr>
              <a:t>Key achievements </a:t>
            </a:r>
            <a:endParaRPr lang="en-US" sz="3200" b="1" dirty="0">
              <a:solidFill>
                <a:srgbClr val="86B327"/>
              </a:solidFill>
              <a:latin typeface="Myriad Pro" panose="020B0503030403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F554DD-6829-9204-4CCD-5D8668CDB880}"/>
              </a:ext>
            </a:extLst>
          </p:cNvPr>
          <p:cNvGrpSpPr/>
          <p:nvPr/>
        </p:nvGrpSpPr>
        <p:grpSpPr>
          <a:xfrm>
            <a:off x="4874952" y="2199931"/>
            <a:ext cx="1776403" cy="1902502"/>
            <a:chOff x="1041029" y="2094484"/>
            <a:chExt cx="1776403" cy="190250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76446D5-57CB-6494-2296-21F4AD97269C}"/>
                </a:ext>
              </a:extLst>
            </p:cNvPr>
            <p:cNvGrpSpPr/>
            <p:nvPr/>
          </p:nvGrpSpPr>
          <p:grpSpPr>
            <a:xfrm>
              <a:off x="1041029" y="2094484"/>
              <a:ext cx="1776403" cy="1902502"/>
              <a:chOff x="1142292" y="2919975"/>
              <a:chExt cx="1776403" cy="190250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CBEBF3B-469B-B121-9756-5BA64B9F439F}"/>
                  </a:ext>
                </a:extLst>
              </p:cNvPr>
              <p:cNvSpPr/>
              <p:nvPr/>
            </p:nvSpPr>
            <p:spPr>
              <a:xfrm>
                <a:off x="1142292" y="2919975"/>
                <a:ext cx="1776403" cy="1003450"/>
              </a:xfrm>
              <a:prstGeom prst="roundRect">
                <a:avLst>
                  <a:gd name="adj" fmla="val 8163"/>
                </a:avLst>
              </a:prstGeom>
              <a:noFill/>
              <a:ln w="19050">
                <a:solidFill>
                  <a:srgbClr val="86B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9593F19-6278-D049-30AC-8E49DE079B80}"/>
                  </a:ext>
                </a:extLst>
              </p:cNvPr>
              <p:cNvSpPr/>
              <p:nvPr/>
            </p:nvSpPr>
            <p:spPr>
              <a:xfrm>
                <a:off x="1321362" y="3070860"/>
                <a:ext cx="1418264" cy="1751617"/>
              </a:xfrm>
              <a:prstGeom prst="roundRect">
                <a:avLst>
                  <a:gd name="adj" fmla="val 5349"/>
                </a:avLst>
              </a:prstGeom>
              <a:solidFill>
                <a:srgbClr val="323E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rgbClr val="86B327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D5FCC4-C9DA-8338-8B0A-D941E0E1254C}"/>
                </a:ext>
              </a:extLst>
            </p:cNvPr>
            <p:cNvSpPr txBox="1"/>
            <p:nvPr/>
          </p:nvSpPr>
          <p:spPr>
            <a:xfrm>
              <a:off x="1317371" y="2859567"/>
              <a:ext cx="1223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 err="1">
                  <a:solidFill>
                    <a:srgbClr val="F5F5F5"/>
                  </a:solidFill>
                  <a:latin typeface="Myriad Pro" panose="020B0503030403020204" pitchFamily="34" charset="0"/>
                </a:rPr>
                <a:t>Over</a:t>
              </a:r>
              <a:endParaRPr lang="pt-PT" sz="1400" b="1" dirty="0">
                <a:solidFill>
                  <a:srgbClr val="F5F5F5"/>
                </a:solidFill>
                <a:latin typeface="Myriad Pro" panose="020B0503030403020204" pitchFamily="34" charset="0"/>
              </a:endParaRPr>
            </a:p>
            <a:p>
              <a:pPr algn="ctr"/>
              <a:r>
                <a:rPr lang="pt-PT" sz="1400" b="1" dirty="0">
                  <a:solidFill>
                    <a:srgbClr val="F5F5F5"/>
                  </a:solidFill>
                  <a:latin typeface="Myriad Pro" panose="020B0503030403020204" pitchFamily="34" charset="0"/>
                </a:rPr>
                <a:t>USD 3 </a:t>
              </a:r>
              <a:r>
                <a:rPr lang="en-US" sz="1400" b="1" dirty="0">
                  <a:solidFill>
                    <a:srgbClr val="F5F5F5"/>
                  </a:solidFill>
                  <a:latin typeface="Myriad Pro" panose="020B0503030403020204" pitchFamily="34" charset="0"/>
                </a:rPr>
                <a:t>billion</a:t>
              </a:r>
              <a:endParaRPr lang="en-US" sz="800" dirty="0">
                <a:solidFill>
                  <a:srgbClr val="F5F5F5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137C99-C036-847F-A380-9CB534D87D2B}"/>
              </a:ext>
            </a:extLst>
          </p:cNvPr>
          <p:cNvGrpSpPr/>
          <p:nvPr/>
        </p:nvGrpSpPr>
        <p:grpSpPr>
          <a:xfrm>
            <a:off x="7126578" y="2199931"/>
            <a:ext cx="1776403" cy="1902502"/>
            <a:chOff x="2960552" y="2094484"/>
            <a:chExt cx="1776403" cy="190250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8E420BF-8ADD-F8B7-92E1-3ED90A721CA5}"/>
                </a:ext>
              </a:extLst>
            </p:cNvPr>
            <p:cNvGrpSpPr/>
            <p:nvPr/>
          </p:nvGrpSpPr>
          <p:grpSpPr>
            <a:xfrm>
              <a:off x="2960552" y="2094484"/>
              <a:ext cx="1776403" cy="1902502"/>
              <a:chOff x="1142292" y="2919975"/>
              <a:chExt cx="1776403" cy="190250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271D15DD-DB1E-AF38-9C44-E0237929D28C}"/>
                  </a:ext>
                </a:extLst>
              </p:cNvPr>
              <p:cNvSpPr/>
              <p:nvPr/>
            </p:nvSpPr>
            <p:spPr>
              <a:xfrm>
                <a:off x="1142292" y="2919975"/>
                <a:ext cx="1776403" cy="1003450"/>
              </a:xfrm>
              <a:prstGeom prst="roundRect">
                <a:avLst>
                  <a:gd name="adj" fmla="val 8163"/>
                </a:avLst>
              </a:prstGeom>
              <a:noFill/>
              <a:ln w="19050">
                <a:solidFill>
                  <a:srgbClr val="86B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DE78F2B-BF62-42B7-9B48-BAE4C587CFFC}"/>
                  </a:ext>
                </a:extLst>
              </p:cNvPr>
              <p:cNvSpPr/>
              <p:nvPr/>
            </p:nvSpPr>
            <p:spPr>
              <a:xfrm>
                <a:off x="1321362" y="3070860"/>
                <a:ext cx="1418264" cy="1751617"/>
              </a:xfrm>
              <a:prstGeom prst="roundRect">
                <a:avLst>
                  <a:gd name="adj" fmla="val 5349"/>
                </a:avLst>
              </a:prstGeom>
              <a:solidFill>
                <a:srgbClr val="323E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rgbClr val="86B327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794F9C-5053-7541-8AEA-08D5233930BB}"/>
                </a:ext>
              </a:extLst>
            </p:cNvPr>
            <p:cNvSpPr txBox="1"/>
            <p:nvPr/>
          </p:nvSpPr>
          <p:spPr>
            <a:xfrm>
              <a:off x="3042285" y="2482381"/>
              <a:ext cx="161293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700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Hectares available with </a:t>
              </a:r>
              <a:r>
                <a:rPr lang="en-US" sz="12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300</a:t>
              </a:r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hectares already developed</a:t>
              </a:r>
              <a:endParaRPr lang="pt-PT" sz="28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B5C1FC-0D85-3EE2-1F2A-61F574091E1B}"/>
              </a:ext>
            </a:extLst>
          </p:cNvPr>
          <p:cNvGrpSpPr/>
          <p:nvPr/>
        </p:nvGrpSpPr>
        <p:grpSpPr>
          <a:xfrm>
            <a:off x="9378204" y="2199931"/>
            <a:ext cx="1776403" cy="1902502"/>
            <a:chOff x="4880073" y="2094484"/>
            <a:chExt cx="1776403" cy="190250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72458FD-4128-F691-DC18-FC6BE0AA66D5}"/>
                </a:ext>
              </a:extLst>
            </p:cNvPr>
            <p:cNvGrpSpPr/>
            <p:nvPr/>
          </p:nvGrpSpPr>
          <p:grpSpPr>
            <a:xfrm>
              <a:off x="4880073" y="2094484"/>
              <a:ext cx="1776403" cy="1902502"/>
              <a:chOff x="1142292" y="2919975"/>
              <a:chExt cx="1776403" cy="190250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84BE0DEC-26A9-F6CC-388B-03303C510581}"/>
                  </a:ext>
                </a:extLst>
              </p:cNvPr>
              <p:cNvSpPr/>
              <p:nvPr/>
            </p:nvSpPr>
            <p:spPr>
              <a:xfrm>
                <a:off x="1142292" y="2919975"/>
                <a:ext cx="1776403" cy="1003450"/>
              </a:xfrm>
              <a:prstGeom prst="roundRect">
                <a:avLst>
                  <a:gd name="adj" fmla="val 8163"/>
                </a:avLst>
              </a:prstGeom>
              <a:noFill/>
              <a:ln w="19050">
                <a:solidFill>
                  <a:srgbClr val="86B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DF6C1E7-8AC7-7F61-13D1-1F598707925C}"/>
                  </a:ext>
                </a:extLst>
              </p:cNvPr>
              <p:cNvSpPr/>
              <p:nvPr/>
            </p:nvSpPr>
            <p:spPr>
              <a:xfrm>
                <a:off x="1321362" y="3070860"/>
                <a:ext cx="1418264" cy="1751617"/>
              </a:xfrm>
              <a:prstGeom prst="roundRect">
                <a:avLst>
                  <a:gd name="adj" fmla="val 5349"/>
                </a:avLst>
              </a:prstGeom>
              <a:solidFill>
                <a:srgbClr val="323E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rgbClr val="86B327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0B7C2F-F727-618E-CD44-9EE2616A7C3A}"/>
                </a:ext>
              </a:extLst>
            </p:cNvPr>
            <p:cNvSpPr txBox="1"/>
            <p:nvPr/>
          </p:nvSpPr>
          <p:spPr>
            <a:xfrm>
              <a:off x="5247372" y="2482381"/>
              <a:ext cx="10445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b="1" dirty="0">
                  <a:solidFill>
                    <a:schemeClr val="bg1"/>
                  </a:solidFill>
                </a:rPr>
                <a:t>+ 17</a:t>
              </a:r>
            </a:p>
            <a:p>
              <a:pPr algn="ctr"/>
              <a:r>
                <a:rPr lang="pt-PT" sz="1200" dirty="0">
                  <a:solidFill>
                    <a:schemeClr val="bg1"/>
                  </a:solidFill>
                </a:rPr>
                <a:t>Countries </a:t>
              </a:r>
              <a:r>
                <a:rPr lang="pt-PT" sz="1200" dirty="0" err="1">
                  <a:solidFill>
                    <a:schemeClr val="bg1"/>
                  </a:solidFill>
                </a:rPr>
                <a:t>represented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F8D280A-4B86-5C9E-9F68-5D7E67CE0D23}"/>
              </a:ext>
            </a:extLst>
          </p:cNvPr>
          <p:cNvGrpSpPr/>
          <p:nvPr/>
        </p:nvGrpSpPr>
        <p:grpSpPr>
          <a:xfrm>
            <a:off x="4874952" y="4403268"/>
            <a:ext cx="1776403" cy="1902502"/>
            <a:chOff x="986024" y="4205489"/>
            <a:chExt cx="1776403" cy="190250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A4305E9-6B2E-6A0E-96F3-5EEDF8E30BFC}"/>
                </a:ext>
              </a:extLst>
            </p:cNvPr>
            <p:cNvGrpSpPr/>
            <p:nvPr/>
          </p:nvGrpSpPr>
          <p:grpSpPr>
            <a:xfrm>
              <a:off x="986024" y="4205489"/>
              <a:ext cx="1776403" cy="1902502"/>
              <a:chOff x="1142292" y="2919975"/>
              <a:chExt cx="1776403" cy="1902502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02E58D7-502E-3662-5712-AE9EFE2896EA}"/>
                  </a:ext>
                </a:extLst>
              </p:cNvPr>
              <p:cNvSpPr/>
              <p:nvPr/>
            </p:nvSpPr>
            <p:spPr>
              <a:xfrm>
                <a:off x="1142292" y="2919975"/>
                <a:ext cx="1776403" cy="1003450"/>
              </a:xfrm>
              <a:prstGeom prst="roundRect">
                <a:avLst>
                  <a:gd name="adj" fmla="val 8163"/>
                </a:avLst>
              </a:prstGeom>
              <a:noFill/>
              <a:ln w="19050">
                <a:solidFill>
                  <a:srgbClr val="86B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80BCEE7F-836E-2BC5-CC1E-4685517AD134}"/>
                  </a:ext>
                </a:extLst>
              </p:cNvPr>
              <p:cNvSpPr/>
              <p:nvPr/>
            </p:nvSpPr>
            <p:spPr>
              <a:xfrm>
                <a:off x="1321362" y="3070860"/>
                <a:ext cx="1418264" cy="1751617"/>
              </a:xfrm>
              <a:prstGeom prst="roundRect">
                <a:avLst>
                  <a:gd name="adj" fmla="val 5349"/>
                </a:avLst>
              </a:prstGeom>
              <a:solidFill>
                <a:srgbClr val="323E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rgbClr val="86B327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8D642C-E8F2-7F46-C446-6BDEFB0DD73D}"/>
                </a:ext>
              </a:extLst>
            </p:cNvPr>
            <p:cNvSpPr txBox="1"/>
            <p:nvPr/>
          </p:nvSpPr>
          <p:spPr>
            <a:xfrm>
              <a:off x="1308435" y="4593386"/>
              <a:ext cx="11219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+ 50</a:t>
              </a:r>
            </a:p>
            <a:p>
              <a:pPr algn="ctr"/>
              <a:r>
                <a:rPr lang="pt-PT" sz="120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Companies</a:t>
              </a:r>
              <a:r>
                <a:rPr lang="pt-PT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in </a:t>
              </a:r>
            </a:p>
            <a:p>
              <a:pPr algn="ctr"/>
              <a:r>
                <a:rPr lang="pt-PT" sz="120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Beluluane</a:t>
              </a:r>
              <a:r>
                <a:rPr lang="pt-PT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Industrial </a:t>
              </a:r>
              <a:r>
                <a:rPr lang="pt-PT" sz="120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Park</a:t>
              </a:r>
              <a:endParaRPr lang="en-US" sz="12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458DA1-B86D-3B28-8BE6-AB9C6A81C4FE}"/>
              </a:ext>
            </a:extLst>
          </p:cNvPr>
          <p:cNvGrpSpPr/>
          <p:nvPr/>
        </p:nvGrpSpPr>
        <p:grpSpPr>
          <a:xfrm>
            <a:off x="7126578" y="4403268"/>
            <a:ext cx="1803905" cy="1902502"/>
            <a:chOff x="2960552" y="4205489"/>
            <a:chExt cx="1803905" cy="190250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0E92C27-56FB-81BD-C3C3-EB07395477A8}"/>
                </a:ext>
              </a:extLst>
            </p:cNvPr>
            <p:cNvGrpSpPr/>
            <p:nvPr/>
          </p:nvGrpSpPr>
          <p:grpSpPr>
            <a:xfrm>
              <a:off x="2960552" y="4205489"/>
              <a:ext cx="1776403" cy="1902502"/>
              <a:chOff x="1142292" y="2919975"/>
              <a:chExt cx="1776403" cy="1902502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3A32CB3-4E76-304E-22AA-423F74994AC7}"/>
                  </a:ext>
                </a:extLst>
              </p:cNvPr>
              <p:cNvSpPr/>
              <p:nvPr/>
            </p:nvSpPr>
            <p:spPr>
              <a:xfrm>
                <a:off x="1142292" y="2919975"/>
                <a:ext cx="1776403" cy="1003450"/>
              </a:xfrm>
              <a:prstGeom prst="roundRect">
                <a:avLst>
                  <a:gd name="adj" fmla="val 8163"/>
                </a:avLst>
              </a:prstGeom>
              <a:noFill/>
              <a:ln w="19050">
                <a:solidFill>
                  <a:srgbClr val="86B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97D1799-CC22-8ECE-1DF1-7E22C13A79B4}"/>
                  </a:ext>
                </a:extLst>
              </p:cNvPr>
              <p:cNvSpPr/>
              <p:nvPr/>
            </p:nvSpPr>
            <p:spPr>
              <a:xfrm>
                <a:off x="1321361" y="3070860"/>
                <a:ext cx="1597333" cy="1751617"/>
              </a:xfrm>
              <a:prstGeom prst="roundRect">
                <a:avLst>
                  <a:gd name="adj" fmla="val 5349"/>
                </a:avLst>
              </a:prstGeom>
              <a:solidFill>
                <a:srgbClr val="323E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rgbClr val="86B327"/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D4B3829-C1B7-EB63-64E4-803F2B9B1EF7}"/>
                </a:ext>
              </a:extLst>
            </p:cNvPr>
            <p:cNvSpPr txBox="1"/>
            <p:nvPr/>
          </p:nvSpPr>
          <p:spPr>
            <a:xfrm>
              <a:off x="3042285" y="4654941"/>
              <a:ext cx="17221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+ 8000</a:t>
              </a:r>
            </a:p>
            <a:p>
              <a:pPr algn="ctr"/>
              <a:r>
                <a:rPr lang="pt-PT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Job </a:t>
              </a:r>
              <a:r>
                <a:rPr lang="pt-PT" sz="120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created</a:t>
              </a:r>
              <a:endParaRPr lang="en-US" sz="12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DF05AA-B337-2C4C-2009-953ED6D523DA}"/>
              </a:ext>
            </a:extLst>
          </p:cNvPr>
          <p:cNvGrpSpPr/>
          <p:nvPr/>
        </p:nvGrpSpPr>
        <p:grpSpPr>
          <a:xfrm>
            <a:off x="9378204" y="4403268"/>
            <a:ext cx="1776403" cy="1902502"/>
            <a:chOff x="4880073" y="4205489"/>
            <a:chExt cx="1776403" cy="190250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3055007-8358-8161-B17F-3A03CB176E72}"/>
                </a:ext>
              </a:extLst>
            </p:cNvPr>
            <p:cNvGrpSpPr/>
            <p:nvPr/>
          </p:nvGrpSpPr>
          <p:grpSpPr>
            <a:xfrm>
              <a:off x="4880073" y="4205489"/>
              <a:ext cx="1776403" cy="1902502"/>
              <a:chOff x="1142292" y="2919975"/>
              <a:chExt cx="1776403" cy="1902502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0611C89-DDB4-07AE-2D6D-C0ADCD92997B}"/>
                  </a:ext>
                </a:extLst>
              </p:cNvPr>
              <p:cNvSpPr/>
              <p:nvPr/>
            </p:nvSpPr>
            <p:spPr>
              <a:xfrm>
                <a:off x="1142292" y="2919975"/>
                <a:ext cx="1776403" cy="1003450"/>
              </a:xfrm>
              <a:prstGeom prst="roundRect">
                <a:avLst>
                  <a:gd name="adj" fmla="val 8163"/>
                </a:avLst>
              </a:prstGeom>
              <a:noFill/>
              <a:ln w="19050">
                <a:solidFill>
                  <a:srgbClr val="86B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764DA05-E194-BDD1-8F38-8E30BD62C7A6}"/>
                  </a:ext>
                </a:extLst>
              </p:cNvPr>
              <p:cNvSpPr/>
              <p:nvPr/>
            </p:nvSpPr>
            <p:spPr>
              <a:xfrm>
                <a:off x="1321362" y="3070860"/>
                <a:ext cx="1418264" cy="1751617"/>
              </a:xfrm>
              <a:prstGeom prst="roundRect">
                <a:avLst>
                  <a:gd name="adj" fmla="val 5349"/>
                </a:avLst>
              </a:prstGeom>
              <a:solidFill>
                <a:srgbClr val="323E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solidFill>
                    <a:srgbClr val="86B327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B7ED135-D16E-F429-7F31-2EB611EA4477}"/>
                </a:ext>
              </a:extLst>
            </p:cNvPr>
            <p:cNvSpPr txBox="1"/>
            <p:nvPr/>
          </p:nvSpPr>
          <p:spPr>
            <a:xfrm>
              <a:off x="5086645" y="4483167"/>
              <a:ext cx="1363257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FTZ</a:t>
              </a:r>
            </a:p>
            <a:p>
              <a:pPr algn="ctr"/>
              <a:r>
                <a:rPr lang="pt-PT" sz="120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Companies</a:t>
              </a:r>
              <a:r>
                <a:rPr lang="pt-PT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in </a:t>
              </a:r>
            </a:p>
            <a:p>
              <a:pPr algn="ctr"/>
              <a:r>
                <a:rPr lang="pt-PT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free-</a:t>
              </a:r>
              <a:r>
                <a:rPr lang="pt-PT" sz="120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trade</a:t>
              </a:r>
              <a:r>
                <a:rPr lang="pt-PT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zone </a:t>
              </a:r>
              <a:r>
                <a:rPr lang="pt-PT" sz="120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qualify</a:t>
              </a:r>
              <a:r>
                <a:rPr lang="pt-PT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for </a:t>
              </a:r>
              <a:r>
                <a:rPr lang="pt-PT" sz="120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tax</a:t>
              </a:r>
              <a:r>
                <a:rPr lang="pt-PT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</a:t>
              </a:r>
              <a:r>
                <a:rPr lang="pt-PT" sz="120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exemptions</a:t>
              </a:r>
              <a:r>
                <a:rPr lang="pt-PT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</a:t>
              </a:r>
              <a:r>
                <a:rPr lang="pt-PT" sz="120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and</a:t>
              </a:r>
              <a:r>
                <a:rPr lang="pt-PT" sz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fiscal incentives </a:t>
              </a:r>
            </a:p>
          </p:txBody>
        </p:sp>
      </p:grpSp>
      <p:pic>
        <p:nvPicPr>
          <p:cNvPr id="53" name="Graphic 52">
            <a:extLst>
              <a:ext uri="{FF2B5EF4-FFF2-40B4-BE49-F238E27FC236}">
                <a16:creationId xmlns:a16="http://schemas.microsoft.com/office/drawing/2014/main" id="{1547C3A9-6D5A-1766-FF27-2F9DADFD79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526" t="-900" r="30345" b="900"/>
          <a:stretch/>
        </p:blipFill>
        <p:spPr>
          <a:xfrm>
            <a:off x="617649" y="2423258"/>
            <a:ext cx="3746352" cy="38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3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F3931C9-B11D-BFBB-20E2-90A652372FFE}"/>
              </a:ext>
            </a:extLst>
          </p:cNvPr>
          <p:cNvSpPr>
            <a:spLocks/>
          </p:cNvSpPr>
          <p:nvPr/>
        </p:nvSpPr>
        <p:spPr>
          <a:xfrm>
            <a:off x="733462" y="1835281"/>
            <a:ext cx="10724530" cy="389695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F5F5F5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D3CAE8F-3291-72B9-9C90-9819F7CD9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1706" y="692675"/>
            <a:ext cx="1616286" cy="7668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4AD10F1-DE9E-1B10-3646-F17DE7A2F1EE}"/>
              </a:ext>
            </a:extLst>
          </p:cNvPr>
          <p:cNvSpPr txBox="1"/>
          <p:nvPr/>
        </p:nvSpPr>
        <p:spPr>
          <a:xfrm>
            <a:off x="1216244" y="2183424"/>
            <a:ext cx="5595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63B80"/>
                </a:solidFill>
                <a:latin typeface="Corbel" panose="020B0503020204020204" pitchFamily="34" charset="0"/>
              </a:rPr>
              <a:t>Why establish your company in Mozambique - </a:t>
            </a:r>
            <a:r>
              <a:rPr lang="en-US" sz="3200" b="1" dirty="0" err="1">
                <a:solidFill>
                  <a:srgbClr val="263B80"/>
                </a:solidFill>
                <a:latin typeface="Corbel" panose="020B0503020204020204" pitchFamily="34" charset="0"/>
              </a:rPr>
              <a:t>MozParks</a:t>
            </a:r>
            <a:r>
              <a:rPr lang="en-US" sz="3200" b="1" dirty="0">
                <a:solidFill>
                  <a:srgbClr val="86B327"/>
                </a:solidFill>
                <a:latin typeface="Corbel" panose="020B0503020204020204" pitchFamily="34" charset="0"/>
              </a:rPr>
              <a:t>?</a:t>
            </a:r>
            <a:endParaRPr lang="en-US" sz="3200" b="1" dirty="0">
              <a:solidFill>
                <a:srgbClr val="86B327"/>
              </a:solidFill>
              <a:latin typeface="Myriad Pro" panose="020B0503030403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1CDB6A-29D1-7EE2-CA2E-7DB8415E87AB}"/>
              </a:ext>
            </a:extLst>
          </p:cNvPr>
          <p:cNvGrpSpPr/>
          <p:nvPr/>
        </p:nvGrpSpPr>
        <p:grpSpPr>
          <a:xfrm>
            <a:off x="1322147" y="3712597"/>
            <a:ext cx="2441589" cy="294543"/>
            <a:chOff x="1322147" y="3429000"/>
            <a:chExt cx="2441589" cy="2945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E41BF7-A9DA-1BBC-10B6-95B59921413B}"/>
                </a:ext>
              </a:extLst>
            </p:cNvPr>
            <p:cNvSpPr/>
            <p:nvPr/>
          </p:nvSpPr>
          <p:spPr>
            <a:xfrm>
              <a:off x="1411682" y="3429000"/>
              <a:ext cx="2352054" cy="294543"/>
            </a:xfrm>
            <a:prstGeom prst="rect">
              <a:avLst/>
            </a:prstGeom>
            <a:solidFill>
              <a:srgbClr val="32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397A0D-4D2F-7061-FEB8-F99351285CD8}"/>
                </a:ext>
              </a:extLst>
            </p:cNvPr>
            <p:cNvSpPr txBox="1"/>
            <p:nvPr/>
          </p:nvSpPr>
          <p:spPr>
            <a:xfrm>
              <a:off x="1411682" y="3429730"/>
              <a:ext cx="235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Tax incentives by the Government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EB87624-A2B9-2713-382C-06E56FE52E7E}"/>
                </a:ext>
              </a:extLst>
            </p:cNvPr>
            <p:cNvSpPr/>
            <p:nvPr/>
          </p:nvSpPr>
          <p:spPr>
            <a:xfrm>
              <a:off x="1322147" y="3429000"/>
              <a:ext cx="89535" cy="294543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766627-DC41-E834-8479-6D7004B5D29D}"/>
              </a:ext>
            </a:extLst>
          </p:cNvPr>
          <p:cNvGrpSpPr/>
          <p:nvPr/>
        </p:nvGrpSpPr>
        <p:grpSpPr>
          <a:xfrm>
            <a:off x="3853270" y="3712597"/>
            <a:ext cx="2156919" cy="373628"/>
            <a:chOff x="3900600" y="3429000"/>
            <a:chExt cx="2067384" cy="29454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25272BE-9A6A-4E71-183E-53C59622F6BF}"/>
                </a:ext>
              </a:extLst>
            </p:cNvPr>
            <p:cNvSpPr/>
            <p:nvPr/>
          </p:nvSpPr>
          <p:spPr>
            <a:xfrm>
              <a:off x="3990135" y="3429000"/>
              <a:ext cx="1977849" cy="294543"/>
            </a:xfrm>
            <a:prstGeom prst="rect">
              <a:avLst/>
            </a:prstGeom>
            <a:solidFill>
              <a:srgbClr val="32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6EAC673-D69D-0F8A-786F-DD9EF2E5702C}"/>
                </a:ext>
              </a:extLst>
            </p:cNvPr>
            <p:cNvSpPr txBox="1"/>
            <p:nvPr/>
          </p:nvSpPr>
          <p:spPr>
            <a:xfrm>
              <a:off x="3990135" y="3429730"/>
              <a:ext cx="1977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Complete investor solutions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A358A9-0916-EB82-6274-6191AFAEAE09}"/>
                </a:ext>
              </a:extLst>
            </p:cNvPr>
            <p:cNvSpPr/>
            <p:nvPr/>
          </p:nvSpPr>
          <p:spPr>
            <a:xfrm>
              <a:off x="3900600" y="3429000"/>
              <a:ext cx="89535" cy="294543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5DE2789-FFBC-9C5E-2337-3BC02C9EE586}"/>
              </a:ext>
            </a:extLst>
          </p:cNvPr>
          <p:cNvGrpSpPr/>
          <p:nvPr/>
        </p:nvGrpSpPr>
        <p:grpSpPr>
          <a:xfrm>
            <a:off x="6010190" y="3714692"/>
            <a:ext cx="4508973" cy="294543"/>
            <a:chOff x="6057519" y="3443307"/>
            <a:chExt cx="4508973" cy="29454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3E74846-6CEA-0B5F-7408-0072AA0678CF}"/>
                </a:ext>
              </a:extLst>
            </p:cNvPr>
            <p:cNvSpPr/>
            <p:nvPr/>
          </p:nvSpPr>
          <p:spPr>
            <a:xfrm>
              <a:off x="6147054" y="3443307"/>
              <a:ext cx="4112514" cy="294543"/>
            </a:xfrm>
            <a:prstGeom prst="rect">
              <a:avLst/>
            </a:prstGeom>
            <a:solidFill>
              <a:srgbClr val="32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212857A-A051-E585-9AB4-B03E1FED7D69}"/>
                </a:ext>
              </a:extLst>
            </p:cNvPr>
            <p:cNvSpPr txBox="1"/>
            <p:nvPr/>
          </p:nvSpPr>
          <p:spPr>
            <a:xfrm>
              <a:off x="6147054" y="3444037"/>
              <a:ext cx="44194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">
                <a:buClr>
                  <a:srgbClr val="243B82"/>
                </a:buClr>
                <a:buSzPts val="1800"/>
              </a:pPr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Industrial Land: Access to roads, electricity, water and others…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5B510A-FFC4-F28E-C90F-03651B81D26C}"/>
                </a:ext>
              </a:extLst>
            </p:cNvPr>
            <p:cNvSpPr/>
            <p:nvPr/>
          </p:nvSpPr>
          <p:spPr>
            <a:xfrm>
              <a:off x="6057519" y="3443307"/>
              <a:ext cx="89535" cy="294543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3642C3B-E4E2-0B11-C5AB-D1341E7D50ED}"/>
              </a:ext>
            </a:extLst>
          </p:cNvPr>
          <p:cNvGrpSpPr/>
          <p:nvPr/>
        </p:nvGrpSpPr>
        <p:grpSpPr>
          <a:xfrm>
            <a:off x="1322147" y="4194097"/>
            <a:ext cx="2464801" cy="294543"/>
            <a:chOff x="1322147" y="3889394"/>
            <a:chExt cx="2464801" cy="29454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3C24B00-6D7B-B226-5F27-01CEFE5BAEB6}"/>
                </a:ext>
              </a:extLst>
            </p:cNvPr>
            <p:cNvSpPr/>
            <p:nvPr/>
          </p:nvSpPr>
          <p:spPr>
            <a:xfrm>
              <a:off x="1411682" y="3889394"/>
              <a:ext cx="2352054" cy="294543"/>
            </a:xfrm>
            <a:prstGeom prst="rect">
              <a:avLst/>
            </a:prstGeom>
            <a:solidFill>
              <a:srgbClr val="32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E475590-5CCC-A1DC-AD52-86A60642BC25}"/>
                </a:ext>
              </a:extLst>
            </p:cNvPr>
            <p:cNvSpPr txBox="1"/>
            <p:nvPr/>
          </p:nvSpPr>
          <p:spPr>
            <a:xfrm>
              <a:off x="1411682" y="3890124"/>
              <a:ext cx="23752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">
                <a:buClr>
                  <a:srgbClr val="243B82"/>
                </a:buClr>
                <a:buSzPts val="1800"/>
              </a:pPr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Better urban planning and zoning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0AC93F7-8015-4D89-66E9-AFAF5CE78DA2}"/>
                </a:ext>
              </a:extLst>
            </p:cNvPr>
            <p:cNvSpPr/>
            <p:nvPr/>
          </p:nvSpPr>
          <p:spPr>
            <a:xfrm>
              <a:off x="1322147" y="3889394"/>
              <a:ext cx="89535" cy="294543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0F30035-A674-AFCF-C394-F02E0AD5C0DA}"/>
              </a:ext>
            </a:extLst>
          </p:cNvPr>
          <p:cNvGrpSpPr/>
          <p:nvPr/>
        </p:nvGrpSpPr>
        <p:grpSpPr>
          <a:xfrm>
            <a:off x="3853271" y="4184408"/>
            <a:ext cx="2067384" cy="294543"/>
            <a:chOff x="1322147" y="3889394"/>
            <a:chExt cx="2067384" cy="29454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39060F5-105F-C96D-0EF4-36496BA3130A}"/>
                </a:ext>
              </a:extLst>
            </p:cNvPr>
            <p:cNvSpPr/>
            <p:nvPr/>
          </p:nvSpPr>
          <p:spPr>
            <a:xfrm>
              <a:off x="1411682" y="3889394"/>
              <a:ext cx="1977849" cy="294543"/>
            </a:xfrm>
            <a:prstGeom prst="rect">
              <a:avLst/>
            </a:prstGeom>
            <a:solidFill>
              <a:srgbClr val="32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B28DE1-AE8C-0BB4-64DE-18772F8FE568}"/>
                </a:ext>
              </a:extLst>
            </p:cNvPr>
            <p:cNvSpPr txBox="1"/>
            <p:nvPr/>
          </p:nvSpPr>
          <p:spPr>
            <a:xfrm>
              <a:off x="1411682" y="3890124"/>
              <a:ext cx="19700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">
                <a:buClr>
                  <a:srgbClr val="243B82"/>
                </a:buClr>
                <a:buSzPts val="1800"/>
              </a:pPr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Strategic location (logistics)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B070491-54E3-BD42-E371-4F26B78FD96B}"/>
                </a:ext>
              </a:extLst>
            </p:cNvPr>
            <p:cNvSpPr/>
            <p:nvPr/>
          </p:nvSpPr>
          <p:spPr>
            <a:xfrm>
              <a:off x="1322147" y="3889394"/>
              <a:ext cx="89535" cy="294543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774F63A-2935-B026-2B2F-72CB928AD99B}"/>
              </a:ext>
            </a:extLst>
          </p:cNvPr>
          <p:cNvGrpSpPr/>
          <p:nvPr/>
        </p:nvGrpSpPr>
        <p:grpSpPr>
          <a:xfrm>
            <a:off x="1322147" y="4686819"/>
            <a:ext cx="2441589" cy="294543"/>
            <a:chOff x="1322147" y="3889394"/>
            <a:chExt cx="2343935" cy="29454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F21D843-92CD-0FA6-7C42-35151A9F699A}"/>
                </a:ext>
              </a:extLst>
            </p:cNvPr>
            <p:cNvSpPr/>
            <p:nvPr/>
          </p:nvSpPr>
          <p:spPr>
            <a:xfrm>
              <a:off x="1411682" y="3889394"/>
              <a:ext cx="2254400" cy="294543"/>
            </a:xfrm>
            <a:prstGeom prst="rect">
              <a:avLst/>
            </a:prstGeom>
            <a:solidFill>
              <a:srgbClr val="32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FA77C4A-3803-3945-3C44-649E0955C72D}"/>
                </a:ext>
              </a:extLst>
            </p:cNvPr>
            <p:cNvSpPr txBox="1"/>
            <p:nvPr/>
          </p:nvSpPr>
          <p:spPr>
            <a:xfrm>
              <a:off x="1411682" y="3890124"/>
              <a:ext cx="22544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">
                <a:buClr>
                  <a:srgbClr val="243B82"/>
                </a:buClr>
                <a:buSzPts val="1800"/>
              </a:pPr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Better access to qualified labor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645CAFE-7AB3-A195-F103-6700B6F7C112}"/>
                </a:ext>
              </a:extLst>
            </p:cNvPr>
            <p:cNvSpPr/>
            <p:nvPr/>
          </p:nvSpPr>
          <p:spPr>
            <a:xfrm>
              <a:off x="1322147" y="3889394"/>
              <a:ext cx="89535" cy="294543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6DDF07A-9AF0-134E-BA2E-02CF6A706FB0}"/>
              </a:ext>
            </a:extLst>
          </p:cNvPr>
          <p:cNvGrpSpPr/>
          <p:nvPr/>
        </p:nvGrpSpPr>
        <p:grpSpPr>
          <a:xfrm>
            <a:off x="6010190" y="4184407"/>
            <a:ext cx="2441589" cy="294543"/>
            <a:chOff x="1322147" y="3889394"/>
            <a:chExt cx="2441589" cy="29454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7D1F5E1-C2F3-4DCC-3F3F-B865A67A1B67}"/>
                </a:ext>
              </a:extLst>
            </p:cNvPr>
            <p:cNvSpPr/>
            <p:nvPr/>
          </p:nvSpPr>
          <p:spPr>
            <a:xfrm>
              <a:off x="1411682" y="3889394"/>
              <a:ext cx="2352054" cy="294543"/>
            </a:xfrm>
            <a:prstGeom prst="rect">
              <a:avLst/>
            </a:prstGeom>
            <a:solidFill>
              <a:srgbClr val="32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BAD72FB-BD6D-B42D-B8C2-4274E7BD092B}"/>
                </a:ext>
              </a:extLst>
            </p:cNvPr>
            <p:cNvSpPr txBox="1"/>
            <p:nvPr/>
          </p:nvSpPr>
          <p:spPr>
            <a:xfrm>
              <a:off x="1411682" y="3890124"/>
              <a:ext cx="2047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">
                <a:buClr>
                  <a:srgbClr val="243B82"/>
                </a:buClr>
                <a:buSzPts val="1800"/>
              </a:pPr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Better business environment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D1643C5-E280-E42A-FE0C-FF54BAE2258E}"/>
                </a:ext>
              </a:extLst>
            </p:cNvPr>
            <p:cNvSpPr/>
            <p:nvPr/>
          </p:nvSpPr>
          <p:spPr>
            <a:xfrm>
              <a:off x="1322147" y="3889394"/>
              <a:ext cx="89535" cy="294543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EC54009-21E7-F436-035D-24738FE5A961}"/>
              </a:ext>
            </a:extLst>
          </p:cNvPr>
          <p:cNvGrpSpPr/>
          <p:nvPr/>
        </p:nvGrpSpPr>
        <p:grpSpPr>
          <a:xfrm>
            <a:off x="3853271" y="4685082"/>
            <a:ext cx="2067384" cy="294543"/>
            <a:chOff x="1322147" y="3889394"/>
            <a:chExt cx="2067384" cy="29454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4BE2525-C334-546E-D9AC-8F85A750681A}"/>
                </a:ext>
              </a:extLst>
            </p:cNvPr>
            <p:cNvSpPr/>
            <p:nvPr/>
          </p:nvSpPr>
          <p:spPr>
            <a:xfrm>
              <a:off x="1411683" y="3889394"/>
              <a:ext cx="1977848" cy="294543"/>
            </a:xfrm>
            <a:prstGeom prst="rect">
              <a:avLst/>
            </a:prstGeom>
            <a:solidFill>
              <a:srgbClr val="32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757582C-78CF-2930-1F19-B4B3E73D3A75}"/>
                </a:ext>
              </a:extLst>
            </p:cNvPr>
            <p:cNvSpPr txBox="1"/>
            <p:nvPr/>
          </p:nvSpPr>
          <p:spPr>
            <a:xfrm>
              <a:off x="1411682" y="3890124"/>
              <a:ext cx="14337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">
                <a:buClr>
                  <a:srgbClr val="243B82"/>
                </a:buClr>
                <a:buSzPts val="1800"/>
              </a:pPr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Circular economies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265E530-FEA9-E612-3E92-BFC324BA91D5}"/>
                </a:ext>
              </a:extLst>
            </p:cNvPr>
            <p:cNvSpPr/>
            <p:nvPr/>
          </p:nvSpPr>
          <p:spPr>
            <a:xfrm>
              <a:off x="1322147" y="3889394"/>
              <a:ext cx="89535" cy="294543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84C128-F3CC-C3F3-B4E4-E102A053FDE1}"/>
              </a:ext>
            </a:extLst>
          </p:cNvPr>
          <p:cNvGrpSpPr/>
          <p:nvPr/>
        </p:nvGrpSpPr>
        <p:grpSpPr>
          <a:xfrm>
            <a:off x="6010190" y="4685082"/>
            <a:ext cx="1574300" cy="294543"/>
            <a:chOff x="1322147" y="3889394"/>
            <a:chExt cx="1574300" cy="29454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8BBD504-B031-413B-F325-DE369437DA4D}"/>
                </a:ext>
              </a:extLst>
            </p:cNvPr>
            <p:cNvSpPr/>
            <p:nvPr/>
          </p:nvSpPr>
          <p:spPr>
            <a:xfrm>
              <a:off x="1411682" y="3889394"/>
              <a:ext cx="1447885" cy="294543"/>
            </a:xfrm>
            <a:prstGeom prst="rect">
              <a:avLst/>
            </a:prstGeom>
            <a:solidFill>
              <a:srgbClr val="32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8EB42A7-4FC7-9EDA-3E22-B6290F047518}"/>
                </a:ext>
              </a:extLst>
            </p:cNvPr>
            <p:cNvSpPr txBox="1"/>
            <p:nvPr/>
          </p:nvSpPr>
          <p:spPr>
            <a:xfrm>
              <a:off x="1411682" y="3890124"/>
              <a:ext cx="14847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">
                <a:buClr>
                  <a:srgbClr val="243B82"/>
                </a:buClr>
                <a:buSzPts val="1800"/>
              </a:pPr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Economies of scales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78A542C-631D-4CFB-2DFB-8FA090EECC7D}"/>
                </a:ext>
              </a:extLst>
            </p:cNvPr>
            <p:cNvSpPr/>
            <p:nvPr/>
          </p:nvSpPr>
          <p:spPr>
            <a:xfrm>
              <a:off x="1322147" y="3889394"/>
              <a:ext cx="89535" cy="294543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4E94E63-FCB3-5D63-397D-2C66B52276FC}"/>
              </a:ext>
            </a:extLst>
          </p:cNvPr>
          <p:cNvGrpSpPr/>
          <p:nvPr/>
        </p:nvGrpSpPr>
        <p:grpSpPr>
          <a:xfrm>
            <a:off x="8541314" y="4184407"/>
            <a:ext cx="1738225" cy="294543"/>
            <a:chOff x="1322147" y="3889394"/>
            <a:chExt cx="1738225" cy="29454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0A063BB-7708-6FD0-0612-08315B1CCA26}"/>
                </a:ext>
              </a:extLst>
            </p:cNvPr>
            <p:cNvSpPr/>
            <p:nvPr/>
          </p:nvSpPr>
          <p:spPr>
            <a:xfrm>
              <a:off x="1411682" y="3889394"/>
              <a:ext cx="1581390" cy="294543"/>
            </a:xfrm>
            <a:prstGeom prst="rect">
              <a:avLst/>
            </a:prstGeom>
            <a:solidFill>
              <a:srgbClr val="32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575537C-FF5A-9008-8D1D-5A4DD90DD554}"/>
                </a:ext>
              </a:extLst>
            </p:cNvPr>
            <p:cNvSpPr txBox="1"/>
            <p:nvPr/>
          </p:nvSpPr>
          <p:spPr>
            <a:xfrm>
              <a:off x="1411681" y="3890124"/>
              <a:ext cx="1648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">
                <a:buClr>
                  <a:srgbClr val="243B82"/>
                </a:buClr>
                <a:buSzPts val="1800"/>
              </a:pPr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Linkage programs 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B58BF7E-F6A0-2284-FBE6-8A761F7C7688}"/>
                </a:ext>
              </a:extLst>
            </p:cNvPr>
            <p:cNvSpPr/>
            <p:nvPr/>
          </p:nvSpPr>
          <p:spPr>
            <a:xfrm>
              <a:off x="1322147" y="3889394"/>
              <a:ext cx="89535" cy="294543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66B288B-4BF7-00CF-2B7C-BC9BCA25BB5D}"/>
              </a:ext>
            </a:extLst>
          </p:cNvPr>
          <p:cNvGrpSpPr/>
          <p:nvPr/>
        </p:nvGrpSpPr>
        <p:grpSpPr>
          <a:xfrm>
            <a:off x="7605806" y="4677039"/>
            <a:ext cx="2618625" cy="294543"/>
            <a:chOff x="1322147" y="3889394"/>
            <a:chExt cx="2618625" cy="294543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6DF7E2E-0A7C-E3CA-FF47-C031EA378FB7}"/>
                </a:ext>
              </a:extLst>
            </p:cNvPr>
            <p:cNvSpPr/>
            <p:nvPr/>
          </p:nvSpPr>
          <p:spPr>
            <a:xfrm>
              <a:off x="1411682" y="3889394"/>
              <a:ext cx="2512618" cy="294543"/>
            </a:xfrm>
            <a:prstGeom prst="rect">
              <a:avLst/>
            </a:prstGeom>
            <a:solidFill>
              <a:srgbClr val="323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4538A0-66C5-D109-14AF-12EDDCF27828}"/>
                </a:ext>
              </a:extLst>
            </p:cNvPr>
            <p:cNvSpPr txBox="1"/>
            <p:nvPr/>
          </p:nvSpPr>
          <p:spPr>
            <a:xfrm>
              <a:off x="1411682" y="3890124"/>
              <a:ext cx="2529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">
                <a:buClr>
                  <a:srgbClr val="243B82"/>
                </a:buClr>
                <a:buSzPts val="1800"/>
              </a:pPr>
              <a:r>
                <a:rPr lang="en-US" sz="1200" dirty="0">
                  <a:solidFill>
                    <a:schemeClr val="bg1"/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Opportunities for local communities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C393A03-8DC1-F329-B065-E5FAE95399DD}"/>
                </a:ext>
              </a:extLst>
            </p:cNvPr>
            <p:cNvSpPr/>
            <p:nvPr/>
          </p:nvSpPr>
          <p:spPr>
            <a:xfrm>
              <a:off x="1322147" y="3889394"/>
              <a:ext cx="89535" cy="294543"/>
            </a:xfrm>
            <a:prstGeom prst="rect">
              <a:avLst/>
            </a:prstGeom>
            <a:solidFill>
              <a:srgbClr val="86B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400"/>
            </a:p>
          </p:txBody>
        </p:sp>
      </p:grpSp>
    </p:spTree>
    <p:extLst>
      <p:ext uri="{BB962C8B-B14F-4D97-AF65-F5344CB8AC3E}">
        <p14:creationId xmlns:p14="http://schemas.microsoft.com/office/powerpoint/2010/main" val="291687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F454624-4AAA-2BD3-A3F3-CBCD633AD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1706" y="692675"/>
            <a:ext cx="1616286" cy="76685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C0FD9BB-405C-B2AB-6311-B3E2483952DA}"/>
              </a:ext>
            </a:extLst>
          </p:cNvPr>
          <p:cNvSpPr/>
          <p:nvPr/>
        </p:nvSpPr>
        <p:spPr>
          <a:xfrm>
            <a:off x="733462" y="1835281"/>
            <a:ext cx="10724530" cy="389695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5F5F5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0921C81-782F-3CC7-9C26-31651832ECDF}"/>
              </a:ext>
            </a:extLst>
          </p:cNvPr>
          <p:cNvSpPr txBox="1"/>
          <p:nvPr/>
        </p:nvSpPr>
        <p:spPr>
          <a:xfrm>
            <a:off x="1170432" y="3377527"/>
            <a:ext cx="300532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755">
              <a:spcBef>
                <a:spcPts val="600"/>
              </a:spcBef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Downstream (Aluminum</a:t>
            </a:r>
          </a:p>
          <a:p>
            <a:pPr marL="52755">
              <a:spcBef>
                <a:spcPts val="600"/>
              </a:spcBef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titanium ore</a:t>
            </a:r>
            <a:r>
              <a:rPr lang="en-US" b="1" dirty="0">
                <a:solidFill>
                  <a:srgbClr val="323E48"/>
                </a:solidFill>
                <a:latin typeface="Myriad Pro" panose="020B0503030403020204" pitchFamily="34" charset="0"/>
              </a:rPr>
              <a:t>…)</a:t>
            </a: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 </a:t>
            </a:r>
          </a:p>
          <a:p>
            <a:pPr marL="52755">
              <a:spcBef>
                <a:spcPts val="600"/>
              </a:spcBef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Renewable energy </a:t>
            </a:r>
          </a:p>
          <a:p>
            <a:pPr marL="52755">
              <a:spcBef>
                <a:spcPts val="600"/>
              </a:spcBef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Construction material </a:t>
            </a:r>
          </a:p>
          <a:p>
            <a:pPr marL="52755">
              <a:spcBef>
                <a:spcPts val="600"/>
              </a:spcBef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Glass products</a:t>
            </a:r>
          </a:p>
          <a:p>
            <a:pPr marL="52755">
              <a:spcBef>
                <a:spcPts val="600"/>
              </a:spcBef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Packages </a:t>
            </a:r>
          </a:p>
          <a:p>
            <a:pPr marL="52755">
              <a:spcBef>
                <a:spcPts val="600"/>
              </a:spcBef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Beauty Products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8027863-8B1C-9C1F-4A48-3B763EB5154C}"/>
              </a:ext>
            </a:extLst>
          </p:cNvPr>
          <p:cNvSpPr txBox="1"/>
          <p:nvPr/>
        </p:nvSpPr>
        <p:spPr>
          <a:xfrm>
            <a:off x="1074005" y="1868092"/>
            <a:ext cx="5355370" cy="1225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263B80"/>
                </a:solidFill>
                <a:latin typeface="Myriad Pro" panose="020B0503030403020204" pitchFamily="34" charset="0"/>
              </a:rPr>
              <a:t>Business opportunities in MozParks </a:t>
            </a:r>
            <a:endParaRPr lang="en-US" sz="3200" b="1" dirty="0">
              <a:solidFill>
                <a:srgbClr val="86B327"/>
              </a:solidFill>
              <a:latin typeface="Myriad Pro" panose="020B0503030403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338B9BA-05DF-BA65-A728-D1D47338ADE7}"/>
              </a:ext>
            </a:extLst>
          </p:cNvPr>
          <p:cNvSpPr txBox="1"/>
          <p:nvPr/>
        </p:nvSpPr>
        <p:spPr>
          <a:xfrm>
            <a:off x="3933834" y="3391014"/>
            <a:ext cx="3600438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755">
              <a:spcBef>
                <a:spcPts val="600"/>
              </a:spcBef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Ceramics</a:t>
            </a:r>
          </a:p>
          <a:p>
            <a:pPr marL="52755">
              <a:spcBef>
                <a:spcPts val="600"/>
              </a:spcBef>
            </a:pPr>
            <a:r>
              <a:rPr lang="en-US" sz="1800" b="1" dirty="0" err="1">
                <a:solidFill>
                  <a:srgbClr val="323E48"/>
                </a:solidFill>
                <a:latin typeface="Myriad Pro" panose="020B0503030403020204" pitchFamily="34" charset="0"/>
              </a:rPr>
              <a:t>Agro</a:t>
            </a: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 -Processing</a:t>
            </a:r>
          </a:p>
          <a:p>
            <a:pPr marL="52755">
              <a:spcBef>
                <a:spcPts val="600"/>
              </a:spcBef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Recycling</a:t>
            </a:r>
          </a:p>
          <a:p>
            <a:pPr marL="52755">
              <a:spcBef>
                <a:spcPts val="600"/>
              </a:spcBef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IT</a:t>
            </a:r>
          </a:p>
          <a:p>
            <a:pPr marL="52755">
              <a:spcBef>
                <a:spcPts val="600"/>
              </a:spcBef>
            </a:pPr>
            <a:r>
              <a:rPr lang="en-US" b="1" dirty="0">
                <a:solidFill>
                  <a:srgbClr val="323E48"/>
                </a:solidFill>
                <a:latin typeface="Myriad Pro" panose="020B0503030403020204" pitchFamily="34" charset="0"/>
              </a:rPr>
              <a:t>Maintenance and Service providers</a:t>
            </a:r>
            <a:endParaRPr lang="en-US" sz="1800" b="1" dirty="0">
              <a:solidFill>
                <a:srgbClr val="323E48"/>
              </a:solidFill>
              <a:latin typeface="Myriad Pro" panose="020B0503030403020204" pitchFamily="34" charset="0"/>
            </a:endParaRPr>
          </a:p>
          <a:p>
            <a:pPr marL="52755">
              <a:spcBef>
                <a:spcPts val="600"/>
              </a:spcBef>
            </a:pPr>
            <a:r>
              <a:rPr lang="en-US" sz="1800" b="1" dirty="0">
                <a:solidFill>
                  <a:srgbClr val="323E48"/>
                </a:solidFill>
                <a:latin typeface="Myriad Pro" panose="020B0503030403020204" pitchFamily="34" charset="0"/>
              </a:rPr>
              <a:t>Skills Development &amp; Training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E035D07-7403-D4BE-720E-5F934349A223}"/>
              </a:ext>
            </a:extLst>
          </p:cNvPr>
          <p:cNvCxnSpPr>
            <a:cxnSpLocks/>
          </p:cNvCxnSpPr>
          <p:nvPr/>
        </p:nvCxnSpPr>
        <p:spPr>
          <a:xfrm>
            <a:off x="1170432" y="3438985"/>
            <a:ext cx="0" cy="1966135"/>
          </a:xfrm>
          <a:prstGeom prst="line">
            <a:avLst/>
          </a:prstGeom>
          <a:ln w="25400">
            <a:solidFill>
              <a:srgbClr val="86B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1508A50-3E92-1C67-20E0-DC36D10F126A}"/>
              </a:ext>
            </a:extLst>
          </p:cNvPr>
          <p:cNvCxnSpPr>
            <a:cxnSpLocks/>
          </p:cNvCxnSpPr>
          <p:nvPr/>
        </p:nvCxnSpPr>
        <p:spPr>
          <a:xfrm>
            <a:off x="4010151" y="3452472"/>
            <a:ext cx="0" cy="1606814"/>
          </a:xfrm>
          <a:prstGeom prst="line">
            <a:avLst/>
          </a:prstGeom>
          <a:ln w="25400">
            <a:solidFill>
              <a:srgbClr val="86B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AAF99FD8-903F-5E3C-147F-D866AC37C2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71" r="20499"/>
          <a:stretch/>
        </p:blipFill>
        <p:spPr>
          <a:xfrm>
            <a:off x="7346693" y="1868092"/>
            <a:ext cx="4111299" cy="386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3C9766F6-7F83-7BF1-4DF7-14A92C87ED26}"/>
              </a:ext>
            </a:extLst>
          </p:cNvPr>
          <p:cNvSpPr/>
          <p:nvPr/>
        </p:nvSpPr>
        <p:spPr>
          <a:xfrm>
            <a:off x="0" y="5517652"/>
            <a:ext cx="12192000" cy="112621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8D64C61A-B318-E4EC-22B0-8A587CE0F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1706" y="5693215"/>
            <a:ext cx="1616286" cy="766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86CE6-043B-0E3F-CE43-ECC26A133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3541" cy="677294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4682A01-B5C7-9C82-6212-81538CFF49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468" y="5693215"/>
            <a:ext cx="1142230" cy="95065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057E53D-3582-FCBE-C30A-90FAB2E775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1518" r="10080" b="9293"/>
          <a:stretch/>
        </p:blipFill>
        <p:spPr>
          <a:xfrm>
            <a:off x="6766537" y="-36708"/>
            <a:ext cx="3695616" cy="45149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A2DE0E-FB8C-11F3-9EAE-D95B08F232BB}"/>
              </a:ext>
            </a:extLst>
          </p:cNvPr>
          <p:cNvSpPr txBox="1"/>
          <p:nvPr/>
        </p:nvSpPr>
        <p:spPr>
          <a:xfrm>
            <a:off x="7621797" y="4645041"/>
            <a:ext cx="4570203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5F5F5"/>
                </a:solidFill>
                <a:latin typeface="Myriad Pro" panose="020B0503030403020204" pitchFamily="34" charset="0"/>
              </a:rPr>
              <a:t>Kenmare mining project </a:t>
            </a:r>
          </a:p>
        </p:txBody>
      </p:sp>
    </p:spTree>
    <p:extLst>
      <p:ext uri="{BB962C8B-B14F-4D97-AF65-F5344CB8AC3E}">
        <p14:creationId xmlns:p14="http://schemas.microsoft.com/office/powerpoint/2010/main" val="383646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A6F25C383F945BC7A542EABA0DCD0" ma:contentTypeVersion="16" ma:contentTypeDescription="Create a new document." ma:contentTypeScope="" ma:versionID="9b85952f303d83b82451f4bbe9d9ad92">
  <xsd:schema xmlns:xsd="http://www.w3.org/2001/XMLSchema" xmlns:xs="http://www.w3.org/2001/XMLSchema" xmlns:p="http://schemas.microsoft.com/office/2006/metadata/properties" xmlns:ns2="6ad1c946-227f-456b-a52f-005e356255ac" xmlns:ns3="d01e433a-3dff-4bfe-9b43-eca30fbe256c" targetNamespace="http://schemas.microsoft.com/office/2006/metadata/properties" ma:root="true" ma:fieldsID="18c331466bb06c2ca49c66b464efc3f1" ns2:_="" ns3:_="">
    <xsd:import namespace="6ad1c946-227f-456b-a52f-005e356255ac"/>
    <xsd:import namespace="d01e433a-3dff-4bfe-9b43-eca30fbe25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1c946-227f-456b-a52f-005e35625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d0f230-8c22-4e9e-affb-a464a7e90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e433a-3dff-4bfe-9b43-eca30fbe25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492de6-2ff0-4ce1-83ac-e6b58917b8f1}" ma:internalName="TaxCatchAll" ma:showField="CatchAllData" ma:web="d01e433a-3dff-4bfe-9b43-eca30fbe2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4C8DCB-3C6A-4335-AF5E-1E4569FF7AD7}"/>
</file>

<file path=customXml/itemProps2.xml><?xml version="1.0" encoding="utf-8"?>
<ds:datastoreItem xmlns:ds="http://schemas.openxmlformats.org/officeDocument/2006/customXml" ds:itemID="{088D3AC1-5085-4D9B-82FB-A457B15B13C9}"/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536</Words>
  <Application>Microsoft Office PowerPoint</Application>
  <PresentationFormat>Widescreen</PresentationFormat>
  <Paragraphs>162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Bahnschrift SemiBold Condensed</vt:lpstr>
      <vt:lpstr>Calibri</vt:lpstr>
      <vt:lpstr>Calibri Light</vt:lpstr>
      <vt:lpstr>Corbel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</dc:creator>
  <cp:lastModifiedBy>Onorio Manuel</cp:lastModifiedBy>
  <cp:revision>24</cp:revision>
  <dcterms:created xsi:type="dcterms:W3CDTF">2022-05-26T13:00:22Z</dcterms:created>
  <dcterms:modified xsi:type="dcterms:W3CDTF">2022-09-15T07:52:29Z</dcterms:modified>
</cp:coreProperties>
</file>